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80" r:id="rId17"/>
    <p:sldId id="987" r:id="rId18"/>
    <p:sldId id="983" r:id="rId19"/>
    <p:sldId id="988" r:id="rId20"/>
    <p:sldId id="906" r:id="rId21"/>
    <p:sldId id="995" r:id="rId22"/>
    <p:sldId id="942" r:id="rId23"/>
    <p:sldId id="989" r:id="rId24"/>
    <p:sldId id="991" r:id="rId25"/>
    <p:sldId id="992" r:id="rId26"/>
    <p:sldId id="993" r:id="rId27"/>
    <p:sldId id="994" r:id="rId28"/>
    <p:sldId id="842" r:id="rId29"/>
    <p:sldId id="990" r:id="rId30"/>
    <p:sldId id="888"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32" autoAdjust="0"/>
    <p:restoredTop sz="90200" autoAdjust="0"/>
  </p:normalViewPr>
  <p:slideViewPr>
    <p:cSldViewPr>
      <p:cViewPr varScale="1">
        <p:scale>
          <a:sx n="101" d="100"/>
          <a:sy n="101" d="100"/>
        </p:scale>
        <p:origin x="258"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417</c:v>
                </c:pt>
                <c:pt idx="1">
                  <c:v>33</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190035600"/>
        <c:axId val="1190043760"/>
      </c:barChart>
      <c:catAx>
        <c:axId val="11900356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190043760"/>
        <c:crosses val="autoZero"/>
        <c:auto val="1"/>
        <c:lblAlgn val="ctr"/>
        <c:lblOffset val="100"/>
        <c:noMultiLvlLbl val="0"/>
      </c:catAx>
      <c:valAx>
        <c:axId val="119004376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19003560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8054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743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55704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9977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81803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457998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0780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13921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13804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282608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7516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802.11-22/2043r0</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November </a:t>
            </a:r>
            <a:r>
              <a:rPr lang="en-US" altLang="zh-CN" sz="3600" dirty="0" smtClean="0">
                <a:solidFill>
                  <a:srgbClr val="0000FF"/>
                </a:solidFill>
              </a:rPr>
              <a:t>teleconference </a:t>
            </a:r>
            <a:r>
              <a:rPr lang="en-US" altLang="zh-CN" sz="3600" dirty="0" smtClean="0">
                <a:solidFill>
                  <a:srgbClr val="0000FF"/>
                </a:solidFill>
              </a:rPr>
              <a:t>(Part 2)</a:t>
            </a:r>
            <a:r>
              <a:rPr lang="en-US" altLang="zh-CN" sz="3600" dirty="0" smtClean="0">
                <a:solidFill>
                  <a:srgbClr val="0000FF"/>
                </a:solidFill>
              </a:rPr>
              <a:t>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2022-11-18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a:t>
            </a:r>
            <a:r>
              <a:rPr lang="en-US" altLang="zh-CN" sz="3200" dirty="0" smtClean="0">
                <a:solidFill>
                  <a:srgbClr val="0000FF"/>
                </a:solidFill>
                <a:cs typeface="Times New Roman" panose="02020603050405020304" pitchFamily="18" charset="0"/>
              </a:rPr>
              <a:t>22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976246958"/>
              </p:ext>
            </p:extLst>
          </p:nvPr>
        </p:nvGraphicFramePr>
        <p:xfrm>
          <a:off x="3429000" y="1686554"/>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the Coordinated Monostatic DMG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734561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a:t>
            </a:r>
            <a:r>
              <a:rPr lang="en-US" altLang="en-US" sz="3200" dirty="0" smtClean="0">
                <a:solidFill>
                  <a:srgbClr val="0000FF"/>
                </a:solidFill>
                <a:cs typeface="Times New Roman" panose="02020603050405020304" pitchFamily="18" charset="0"/>
              </a:rPr>
              <a:t>22</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10" name="表格 9"/>
          <p:cNvGraphicFramePr>
            <a:graphicFrameLocks noGrp="1"/>
          </p:cNvGraphicFramePr>
          <p:nvPr>
            <p:extLst>
              <p:ext uri="{D42A27DB-BD31-4B8C-83A1-F6EECF244321}">
                <p14:modId xmlns:p14="http://schemas.microsoft.com/office/powerpoint/2010/main" val="3469992109"/>
              </p:ext>
            </p:extLst>
          </p:nvPr>
        </p:nvGraphicFramePr>
        <p:xfrm>
          <a:off x="3429000" y="1768802"/>
          <a:ext cx="8305800" cy="348972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834, 896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22/1897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Mengshi</a:t>
                      </a:r>
                      <a:r>
                        <a:rPr lang="en-US" altLang="zh-CN" sz="1200" kern="1200" dirty="0" smtClean="0">
                          <a:solidFill>
                            <a:srgbClr val="0000FF"/>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Topic Instance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CSI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cc40-cid428-resolution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 TTT CID 256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 to SBP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53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2 – SBP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Miscellaneous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22/2000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4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169 and 803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3" name="Rectangle 2"/>
          <p:cNvSpPr txBox="1">
            <a:spLocks noChangeArrowheads="1"/>
          </p:cNvSpPr>
          <p:nvPr/>
        </p:nvSpPr>
        <p:spPr bwMode="auto">
          <a:xfrm>
            <a:off x="3429000" y="1540202"/>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10097913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518974276"/>
              </p:ext>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9681173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PAR approved		</a:t>
            </a:r>
            <a:r>
              <a:rPr lang="en-US" altLang="zh-CN" sz="1400" kern="0" dirty="0" smtClean="0">
                <a:solidFill>
                  <a:schemeClr val="bg1">
                    <a:lumMod val="50000"/>
                  </a:schemeClr>
                </a:solidFill>
              </a:rPr>
              <a:t>	Sep </a:t>
            </a:r>
            <a:r>
              <a:rPr lang="en-US" altLang="zh-CN" sz="14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First TG meeting		</a:t>
            </a:r>
            <a:r>
              <a:rPr lang="en-US" altLang="zh-CN" sz="1400" kern="0" dirty="0" smtClean="0">
                <a:solidFill>
                  <a:schemeClr val="bg1">
                    <a:lumMod val="50000"/>
                  </a:schemeClr>
                </a:solidFill>
              </a:rPr>
              <a:t>Oct </a:t>
            </a:r>
            <a:r>
              <a:rPr lang="en-US" altLang="zh-CN" sz="14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chemeClr val="bg1">
                    <a:lumMod val="50000"/>
                  </a:schemeClr>
                </a:solidFill>
              </a:rPr>
              <a:t>Comment Collection (D0.1)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smtClean="0">
                <a:solidFill>
                  <a:schemeClr val="bg1">
                    <a:lumMod val="50000"/>
                  </a:schemeClr>
                </a:solidFill>
                <a:sym typeface="Wingdings" panose="05000000000000000000" pitchFamily="2" charset="2"/>
              </a:rPr>
              <a:t>				 </a:t>
            </a:r>
            <a:r>
              <a:rPr lang="en-US" altLang="zh-CN" sz="1400" i="1" kern="0" dirty="0">
                <a:solidFill>
                  <a:schemeClr val="bg1">
                    <a:lumMod val="50000"/>
                  </a:schemeClr>
                </a:solidFill>
                <a:sym typeface="Wingdings" panose="05000000000000000000" pitchFamily="2" charset="2"/>
              </a:rPr>
              <a:t> </a:t>
            </a:r>
            <a:r>
              <a:rPr lang="en-US" altLang="zh-CN" sz="1400" i="1" kern="0" dirty="0" smtClean="0">
                <a:solidFill>
                  <a:schemeClr val="bg1">
                    <a:lumMod val="50000"/>
                  </a:schemeClr>
                </a:solidFill>
                <a:sym typeface="Wingdings" panose="05000000000000000000" pitchFamily="2" charset="2"/>
              </a:rPr>
              <a:t>April </a:t>
            </a:r>
            <a:r>
              <a:rPr lang="en-US" altLang="zh-CN" sz="1400" i="1" kern="0" dirty="0">
                <a:solidFill>
                  <a:schemeClr val="bg1">
                    <a:lumMod val="50000"/>
                  </a:schemeClr>
                </a:solidFill>
                <a:sym typeface="Wingdings" panose="05000000000000000000" pitchFamily="2" charset="2"/>
              </a:rPr>
              <a:t>2022</a:t>
            </a:r>
            <a:endParaRPr lang="en-US" altLang="zh-CN" sz="14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FF0000"/>
                </a:solidFill>
              </a:rPr>
              <a:t>Initial Letter Ballot (D1.0)	</a:t>
            </a:r>
            <a:r>
              <a:rPr lang="en-US" altLang="zh-CN" sz="1400" i="1" strike="sngStrike" kern="0" dirty="0" smtClean="0">
                <a:solidFill>
                  <a:schemeClr val="bg1">
                    <a:lumMod val="50000"/>
                  </a:schemeClr>
                </a:solidFill>
              </a:rPr>
              <a:t>Jul 2022</a:t>
            </a:r>
            <a:r>
              <a:rPr lang="en-US" altLang="zh-CN" sz="1400" i="1" strike="sngStrike" kern="0" dirty="0" smtClean="0">
                <a:solidFill>
                  <a:schemeClr val="bg1">
                    <a:lumMod val="50000"/>
                  </a:schemeClr>
                </a:solidFill>
                <a:sym typeface="Wingdings" panose="05000000000000000000" pitchFamily="2" charset="2"/>
              </a:rPr>
              <a:t> Sep</a:t>
            </a:r>
            <a:r>
              <a:rPr lang="en-US" altLang="zh-CN" sz="1400" i="1" strike="sngStrike" kern="0" dirty="0" smtClean="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kern="0" dirty="0" smtClean="0">
                <a:solidFill>
                  <a:schemeClr val="bg1">
                    <a:lumMod val="50000"/>
                  </a:schemeClr>
                </a:solidFill>
              </a:rPr>
              <a:t>			</a:t>
            </a:r>
            <a:r>
              <a:rPr lang="en-US" altLang="zh-CN" sz="1400" i="1" strike="sngStrike" kern="0" dirty="0" smtClean="0">
                <a:solidFill>
                  <a:schemeClr val="bg1">
                    <a:lumMod val="50000"/>
                  </a:schemeClr>
                </a:solidFill>
                <a:sym typeface="Wingdings" panose="05000000000000000000" pitchFamily="2" charset="2"/>
              </a:rPr>
              <a:t> </a:t>
            </a:r>
            <a:r>
              <a:rPr lang="en-US" altLang="zh-CN" sz="1400" i="1" strike="sngStrike" kern="0" dirty="0">
                <a:solidFill>
                  <a:schemeClr val="bg1">
                    <a:lumMod val="50000"/>
                  </a:schemeClr>
                </a:solidFill>
                <a:sym typeface="Wingdings" panose="05000000000000000000" pitchFamily="2" charset="2"/>
              </a:rPr>
              <a:t>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smtClean="0">
                <a:solidFill>
                  <a:srgbClr val="FF0000"/>
                </a:solidFill>
                <a:sym typeface="Wingdings" panose="05000000000000000000" pitchFamily="2" charset="2"/>
              </a:rPr>
              <a:t> Jan </a:t>
            </a:r>
            <a:r>
              <a:rPr lang="en-US" altLang="zh-CN" sz="1400" i="1" kern="0" dirty="0" smtClean="0">
                <a:solidFill>
                  <a:srgbClr val="FF0000"/>
                </a:solidFill>
              </a:rPr>
              <a:t>2023</a:t>
            </a:r>
          </a:p>
          <a:p>
            <a:pPr marL="161925" lvl="1" indent="-233363" algn="just" defTabSz="685800" eaLnBrk="1" fontAlgn="auto" hangingPunct="1">
              <a:spcBef>
                <a:spcPts val="200"/>
              </a:spcBef>
              <a:spcAft>
                <a:spcPts val="600"/>
              </a:spcAft>
              <a:defRPr/>
            </a:pPr>
            <a:r>
              <a:rPr lang="en-US" altLang="zh-CN" sz="1400" kern="0" dirty="0" smtClean="0"/>
              <a:t>Recirculation </a:t>
            </a:r>
            <a:r>
              <a:rPr lang="en-US" altLang="zh-CN" sz="1400" kern="0" dirty="0"/>
              <a:t>LB (</a:t>
            </a:r>
            <a:r>
              <a:rPr lang="en-US" altLang="zh-CN" sz="1400" kern="0" dirty="0" smtClean="0"/>
              <a:t>D2.0)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2023</a:t>
            </a:r>
            <a:r>
              <a:rPr lang="en-US" altLang="zh-CN" sz="1400" i="1" strike="sngStrike" kern="0" dirty="0">
                <a:solidFill>
                  <a:schemeClr val="bg1">
                    <a:lumMod val="50000"/>
                  </a:schemeClr>
                </a:solidFill>
                <a:sym typeface="Wingdings" panose="05000000000000000000" pitchFamily="2" charset="2"/>
              </a:rPr>
              <a:t> </a:t>
            </a:r>
            <a:r>
              <a:rPr lang="en-US" altLang="zh-CN" sz="1400" i="1" kern="0" dirty="0" smtClean="0">
                <a:solidFill>
                  <a:srgbClr val="FF0000"/>
                </a:solidFill>
                <a:sym typeface="Wingdings" panose="05000000000000000000" pitchFamily="2" charset="2"/>
              </a:rPr>
              <a:t> </a:t>
            </a:r>
            <a:r>
              <a:rPr lang="en-US" altLang="zh-CN" sz="1400" i="1" kern="0" dirty="0">
                <a:solidFill>
                  <a:srgbClr val="FF0000"/>
                </a:solidFill>
                <a:sym typeface="Wingdings" panose="05000000000000000000" pitchFamily="2" charset="2"/>
              </a:rPr>
              <a:t>March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kern="0" dirty="0" smtClean="0"/>
              <a:t>	</a:t>
            </a:r>
            <a:r>
              <a:rPr lang="en-US" altLang="zh-CN" sz="1400" i="1" kern="0" dirty="0" smtClean="0"/>
              <a:t>May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kern="0" dirty="0" smtClean="0"/>
              <a:t>	</a:t>
            </a:r>
            <a:r>
              <a:rPr lang="en-US" altLang="zh-CN" sz="1400" i="1" kern="0" dirty="0" smtClean="0"/>
              <a:t>July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kern="0" dirty="0" smtClean="0"/>
              <a:t>	Sep </a:t>
            </a:r>
            <a:r>
              <a:rPr lang="en-US" altLang="zh-CN" sz="1400" kern="0" dirty="0"/>
              <a:t>2023</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kern="0" dirty="0" smtClean="0"/>
              <a:t>Sep </a:t>
            </a:r>
            <a:r>
              <a:rPr lang="en-US" altLang="zh-CN" sz="1400" kern="0" dirty="0"/>
              <a:t>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Early-mid May</a:t>
            </a:r>
          </a:p>
          <a:p>
            <a:pPr lvl="1">
              <a:buFont typeface="Times New Roman" pitchFamily="16" charset="0"/>
              <a:buChar char="•"/>
            </a:pPr>
            <a:r>
              <a:rPr lang="en-US" altLang="zh-CN" sz="1400" kern="0" dirty="0">
                <a:solidFill>
                  <a:schemeClr val="bg1">
                    <a:lumMod val="50000"/>
                  </a:schemeClr>
                </a:solidFill>
                <a:latin typeface="Times New Roman"/>
              </a:rPr>
              <a:t>Identify topics, </a:t>
            </a:r>
            <a:r>
              <a:rPr lang="en-US" altLang="zh-CN" sz="1400" kern="0" dirty="0" err="1">
                <a:solidFill>
                  <a:schemeClr val="bg1">
                    <a:lumMod val="50000"/>
                  </a:schemeClr>
                </a:solidFill>
                <a:latin typeface="Times New Roman"/>
              </a:rPr>
              <a:t>PoCs</a:t>
            </a:r>
            <a:r>
              <a:rPr lang="en-US" altLang="zh-CN" sz="1400" kern="0" dirty="0">
                <a:solidFill>
                  <a:schemeClr val="bg1">
                    <a:lumMod val="50000"/>
                  </a:schemeClr>
                </a:solidFill>
                <a:latin typeface="Times New Roman"/>
              </a:rPr>
              <a:t>, and volunteers</a:t>
            </a:r>
          </a:p>
          <a:p>
            <a:pPr lvl="0">
              <a:buFont typeface="Times New Roman" pitchFamily="16" charset="0"/>
              <a:buChar char="•"/>
            </a:pPr>
            <a:r>
              <a:rPr lang="en-US" altLang="zh-CN" sz="1800" kern="0" dirty="0">
                <a:solidFill>
                  <a:schemeClr val="bg1">
                    <a:lumMod val="50000"/>
                  </a:schemeClr>
                </a:solidFill>
                <a:latin typeface="Times New Roman"/>
              </a:rPr>
              <a:t>May 20</a:t>
            </a:r>
            <a:r>
              <a:rPr lang="en-US" altLang="zh-CN" sz="1800" kern="0" baseline="30000" dirty="0">
                <a:solidFill>
                  <a:schemeClr val="bg1">
                    <a:lumMod val="50000"/>
                  </a:schemeClr>
                </a:solidFill>
                <a:latin typeface="Times New Roman"/>
              </a:rPr>
              <a:t>th</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Comment collection closes</a:t>
            </a:r>
          </a:p>
          <a:p>
            <a:pPr lvl="0">
              <a:buFont typeface="Times New Roman" pitchFamily="16" charset="0"/>
              <a:buChar char="•"/>
            </a:pPr>
            <a:r>
              <a:rPr lang="en-US" altLang="zh-CN" sz="1800" kern="0" dirty="0">
                <a:solidFill>
                  <a:schemeClr val="bg1">
                    <a:lumMod val="50000"/>
                  </a:schemeClr>
                </a:solidFill>
                <a:latin typeface="Times New Roman"/>
              </a:rPr>
              <a:t>Week of May 23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1800" kern="0" dirty="0">
                <a:solidFill>
                  <a:schemeClr val="bg1">
                    <a:lumMod val="50000"/>
                  </a:schemeClr>
                </a:solidFill>
                <a:latin typeface="Times New Roman"/>
              </a:rPr>
              <a:t>June 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Deadline for comment assignment</a:t>
            </a:r>
          </a:p>
          <a:p>
            <a:pPr>
              <a:buFont typeface="Times New Roman" pitchFamily="16" charset="0"/>
              <a:buChar char="•"/>
            </a:pPr>
            <a:r>
              <a:rPr lang="en-US" altLang="zh-CN" sz="1800" kern="0" dirty="0" smtClean="0">
                <a:solidFill>
                  <a:schemeClr val="bg1">
                    <a:lumMod val="50000"/>
                  </a:schemeClr>
                </a:solidFill>
                <a:latin typeface="Times New Roman"/>
              </a:rPr>
              <a:t>Sep </a:t>
            </a:r>
            <a:r>
              <a:rPr lang="en-US" altLang="zh-CN" sz="1800" kern="0" dirty="0">
                <a:solidFill>
                  <a:schemeClr val="bg1">
                    <a:lumMod val="50000"/>
                  </a:schemeClr>
                </a:solidFill>
                <a:latin typeface="Times New Roman"/>
              </a:rPr>
              <a:t>1, </a:t>
            </a:r>
            <a:r>
              <a:rPr lang="en-US" altLang="zh-CN" sz="1800" kern="0" dirty="0" smtClean="0">
                <a:solidFill>
                  <a:schemeClr val="bg1">
                    <a:lumMod val="50000"/>
                  </a:schemeClr>
                </a:solidFill>
                <a:latin typeface="Times New Roman"/>
              </a:rPr>
              <a:t>2022</a:t>
            </a:r>
          </a:p>
          <a:p>
            <a:pPr lvl="1">
              <a:buFont typeface="Times New Roman" pitchFamily="16" charset="0"/>
              <a:buChar char="•"/>
            </a:pPr>
            <a:r>
              <a:rPr lang="en-US" altLang="zh-CN" sz="1400" kern="0" dirty="0" err="1" smtClean="0">
                <a:solidFill>
                  <a:schemeClr val="bg1">
                    <a:lumMod val="50000"/>
                  </a:schemeClr>
                </a:solidFill>
                <a:latin typeface="Times New Roman"/>
              </a:rPr>
              <a:t>TGbf</a:t>
            </a:r>
            <a:r>
              <a:rPr lang="en-US" altLang="zh-CN" sz="1400" kern="0" dirty="0" smtClean="0">
                <a:solidFill>
                  <a:schemeClr val="bg1">
                    <a:lumMod val="50000"/>
                  </a:schemeClr>
                </a:solidFill>
                <a:latin typeface="Times New Roman"/>
              </a:rPr>
              <a:t> </a:t>
            </a:r>
            <a:r>
              <a:rPr lang="en-US" altLang="zh-CN" sz="1400" kern="0" dirty="0">
                <a:solidFill>
                  <a:schemeClr val="bg1">
                    <a:lumMod val="50000"/>
                  </a:schemeClr>
                </a:solidFill>
                <a:latin typeface="Times New Roman"/>
              </a:rPr>
              <a:t>decide to change the timeline for Initial Letter Ballot (D1.0) to November </a:t>
            </a:r>
            <a:r>
              <a:rPr lang="en-US" altLang="zh-CN" sz="1400" kern="0" dirty="0" smtClean="0">
                <a:solidFill>
                  <a:schemeClr val="bg1">
                    <a:lumMod val="50000"/>
                  </a:schemeClr>
                </a:solidFill>
                <a:latin typeface="Times New Roman"/>
              </a:rPr>
              <a:t>2022</a:t>
            </a:r>
          </a:p>
          <a:p>
            <a:pPr lvl="1">
              <a:buFont typeface="Times New Roman" pitchFamily="16" charset="0"/>
              <a:buChar char="•"/>
            </a:pPr>
            <a:r>
              <a:rPr lang="en-US" altLang="zh-CN" sz="1400" dirty="0" smtClean="0">
                <a:solidFill>
                  <a:schemeClr val="bg1">
                    <a:lumMod val="50000"/>
                  </a:schemeClr>
                </a:solidFill>
              </a:rPr>
              <a:t>SP </a:t>
            </a:r>
            <a:r>
              <a:rPr lang="en-US" altLang="zh-CN" sz="1400" dirty="0">
                <a:solidFill>
                  <a:schemeClr val="bg1">
                    <a:lumMod val="50000"/>
                  </a:schemeClr>
                </a:solidFill>
              </a:rPr>
              <a:t>Result: Unanimous </a:t>
            </a:r>
            <a:r>
              <a:rPr lang="en-US" altLang="zh-CN" sz="1400" dirty="0" smtClean="0">
                <a:solidFill>
                  <a:schemeClr val="bg1">
                    <a:lumMod val="50000"/>
                  </a:schemeClr>
                </a:solidFill>
              </a:rPr>
              <a:t>consent</a:t>
            </a:r>
          </a:p>
          <a:p>
            <a:pPr>
              <a:buFont typeface="Times New Roman" pitchFamily="16" charset="0"/>
              <a:buChar char="•"/>
            </a:pPr>
            <a:r>
              <a:rPr lang="en-US" altLang="zh-CN" sz="1800" kern="0" dirty="0" smtClean="0">
                <a:solidFill>
                  <a:srgbClr val="000000"/>
                </a:solidFill>
                <a:latin typeface="Times New Roman"/>
              </a:rPr>
              <a:t>Nov 8, </a:t>
            </a:r>
            <a:r>
              <a:rPr lang="en-US" altLang="zh-CN" sz="1800" kern="0" dirty="0">
                <a:solidFill>
                  <a:srgbClr val="000000"/>
                </a:solidFill>
                <a:latin typeface="Times New Roman"/>
              </a:rPr>
              <a:t>2022</a:t>
            </a:r>
          </a:p>
          <a:p>
            <a:pPr lvl="1">
              <a:buFont typeface="Times New Roman" pitchFamily="16" charset="0"/>
              <a:buChar char="•"/>
            </a:pPr>
            <a:r>
              <a:rPr lang="en-US" altLang="zh-CN" sz="1400" kern="0" dirty="0" err="1">
                <a:solidFill>
                  <a:srgbClr val="000000"/>
                </a:solidFill>
                <a:latin typeface="Times New Roman"/>
              </a:rPr>
              <a:t>TGbf</a:t>
            </a:r>
            <a:r>
              <a:rPr lang="en-US" altLang="zh-CN" sz="1400" kern="0" dirty="0">
                <a:solidFill>
                  <a:srgbClr val="000000"/>
                </a:solidFill>
                <a:latin typeface="Times New Roman"/>
              </a:rPr>
              <a:t> decide to change the timeline for Initial Letter Ballot (D1.0) to </a:t>
            </a:r>
            <a:r>
              <a:rPr lang="en-US" altLang="zh-CN" sz="1400" kern="0" dirty="0" smtClean="0">
                <a:solidFill>
                  <a:srgbClr val="000000"/>
                </a:solidFill>
                <a:latin typeface="Times New Roman"/>
              </a:rPr>
              <a:t>January 2023 (Hard deadline)</a:t>
            </a:r>
            <a:endParaRPr lang="en-US" altLang="zh-CN" sz="1400" kern="0" dirty="0">
              <a:solidFill>
                <a:srgbClr val="000000"/>
              </a:solidFill>
              <a:latin typeface="Times New Roman"/>
            </a:endParaRPr>
          </a:p>
          <a:p>
            <a:pPr lvl="1">
              <a:buFont typeface="Times New Roman" pitchFamily="16" charset="0"/>
              <a:buChar char="•"/>
            </a:pPr>
            <a:r>
              <a:rPr lang="en-US" altLang="zh-CN" sz="1400" dirty="0"/>
              <a:t>SP Result: Unanimous consent</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1494"/>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0993494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November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 -- </a:t>
            </a:r>
            <a:r>
              <a:rPr lang="en-US" altLang="zh-CN" sz="1100" dirty="0" smtClean="0">
                <a:solidFill>
                  <a:srgbClr val="FF0000"/>
                </a:solidFill>
                <a:cs typeface="Times New Roman" panose="02020603050405020304" pitchFamily="18" charset="0"/>
              </a:rPr>
              <a:t>CAC</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a:solidFill>
                  <a:srgbClr val="00B050"/>
                </a:solidFill>
                <a:cs typeface="Times New Roman" panose="02020603050405020304" pitchFamily="18" charset="0"/>
              </a:rPr>
              <a:t>ET -- </a:t>
            </a:r>
            <a:r>
              <a:rPr lang="en-US" altLang="zh-CN" sz="1100" dirty="0">
                <a:solidFill>
                  <a:srgbClr val="FF0000"/>
                </a:solidFill>
                <a:cs typeface="Times New Roman" panose="02020603050405020304" pitchFamily="18" charset="0"/>
              </a:rPr>
              <a:t>CAC</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smtClean="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err="1"/>
              <a:t>TGbf</a:t>
            </a:r>
            <a:r>
              <a:rPr lang="en-US" altLang="zh-CN" sz="1600" b="1" dirty="0"/>
              <a:t> ad-hoc meeting </a:t>
            </a:r>
            <a:endParaRPr lang="en-US" altLang="zh-CN" sz="1600" b="1"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a:t>
            </a:r>
            <a:r>
              <a:rPr lang="en-US" altLang="zh-CN" dirty="0" smtClean="0">
                <a:solidFill>
                  <a:srgbClr val="00B050"/>
                </a:solidFill>
                <a:cs typeface="Times New Roman" panose="02020603050405020304" pitchFamily="18" charset="0"/>
              </a:rPr>
              <a:t>13-14	Baltimore Hilton, Baltimore</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January </a:t>
            </a:r>
            <a:r>
              <a:rPr lang="en-US" altLang="zh-CN" sz="1600" b="1" dirty="0" smtClean="0"/>
              <a:t>Interim </a:t>
            </a:r>
            <a:r>
              <a:rPr lang="en-US" altLang="zh-CN" sz="1600" b="1" dirty="0"/>
              <a:t>2023 (January 16-20</a:t>
            </a:r>
            <a:r>
              <a:rPr lang="en-US" altLang="zh-CN" sz="1600" b="1" dirty="0" smtClean="0"/>
              <a:t>) </a:t>
            </a:r>
            <a:r>
              <a:rPr lang="en-US" altLang="zh-CN" sz="1600" dirty="0"/>
              <a:t>	</a:t>
            </a:r>
            <a:endParaRPr lang="en-US" altLang="zh-CN" sz="1200"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16    (Monday EV 1),		19:30-21:30 Baltimore </a:t>
            </a:r>
            <a:r>
              <a:rPr lang="en-US" altLang="zh-CN" dirty="0" smtClean="0">
                <a:solidFill>
                  <a:srgbClr val="0070C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17    (Tuesday AM 1),		08:00-10:00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17    (Tuesday EV 1),		19:30-21:30 Baltimore </a:t>
            </a:r>
            <a:r>
              <a:rPr lang="en-US" altLang="zh-CN" dirty="0" smtClean="0">
                <a:solidFill>
                  <a:srgbClr val="0070C0"/>
                </a:solidFill>
                <a:cs typeface="Times New Roman" panose="02020603050405020304" pitchFamily="18" charset="0"/>
              </a:rPr>
              <a:t>time </a:t>
            </a:r>
            <a:endParaRPr lang="en-US" altLang="zh-CN" dirty="0" smtClean="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a:t>
            </a:r>
            <a:r>
              <a:rPr lang="en-US" altLang="zh-CN" dirty="0">
                <a:solidFill>
                  <a:srgbClr val="00B050"/>
                </a:solidFill>
                <a:cs typeface="Times New Roman" panose="02020603050405020304" pitchFamily="18" charset="0"/>
              </a:rPr>
              <a:t>18    (Wednesday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January 18    (Wednesday AM 2),	10:30-12:30 Baltimore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19    (Thursday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January </a:t>
            </a:r>
            <a:r>
              <a:rPr lang="en-US" altLang="zh-CN" dirty="0" smtClean="0">
                <a:solidFill>
                  <a:srgbClr val="00B0F0"/>
                </a:solidFill>
                <a:cs typeface="Times New Roman" panose="02020603050405020304" pitchFamily="18" charset="0"/>
              </a:rPr>
              <a:t>19    </a:t>
            </a:r>
            <a:r>
              <a:rPr lang="en-US" altLang="zh-CN" dirty="0">
                <a:solidFill>
                  <a:srgbClr val="00B0F0"/>
                </a:solidFill>
                <a:cs typeface="Times New Roman" panose="02020603050405020304" pitchFamily="18" charset="0"/>
              </a:rPr>
              <a:t>(Thursday AM 2),		10:30-12:30 Baltimore </a:t>
            </a:r>
            <a:r>
              <a:rPr lang="en-US" altLang="zh-CN" dirty="0" smtClean="0">
                <a:solidFill>
                  <a:srgbClr val="00B0F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 </a:t>
            </a:r>
            <a:r>
              <a:rPr lang="en-US" altLang="zh-CN" sz="9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a:t>
            </a:r>
            <a:r>
              <a:rPr lang="en-US" altLang="zh-CN" sz="900" dirty="0" smtClean="0">
                <a:cs typeface="Times New Roman" panose="02020603050405020304" pitchFamily="18" charset="0"/>
              </a:rPr>
              <a:t>may be </a:t>
            </a:r>
            <a:r>
              <a:rPr lang="en-US" altLang="zh-CN" sz="900" dirty="0">
                <a:cs typeface="Times New Roman" panose="02020603050405020304" pitchFamily="18" charset="0"/>
              </a:rPr>
              <a:t>changed </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(Nov </a:t>
            </a:r>
            <a:r>
              <a:rPr lang="en-US" altLang="zh-CN" sz="900" dirty="0" smtClean="0">
                <a:cs typeface="Times New Roman" panose="02020603050405020304" pitchFamily="18" charset="0"/>
              </a:rPr>
              <a:t>2022 - </a:t>
            </a:r>
            <a:r>
              <a:rPr lang="en-US" altLang="zh-CN" sz="900" dirty="0" smtClean="0">
                <a:cs typeface="Times New Roman" panose="02020603050405020304" pitchFamily="18" charset="0"/>
              </a:rPr>
              <a:t>Jan2023 </a:t>
            </a:r>
            <a:r>
              <a:rPr lang="en-US" altLang="zh-CN" sz="900" dirty="0">
                <a:cs typeface="Times New Roman" panose="02020603050405020304" pitchFamily="18" charset="0"/>
              </a:rPr>
              <a:t>CAC calls: </a:t>
            </a:r>
            <a:r>
              <a:rPr lang="en-US" altLang="zh-CN" sz="900" dirty="0" smtClean="0">
                <a:solidFill>
                  <a:srgbClr val="FF0000"/>
                </a:solidFill>
                <a:cs typeface="Times New Roman" panose="02020603050405020304" pitchFamily="18" charset="0"/>
              </a:rPr>
              <a:t>December </a:t>
            </a:r>
            <a:r>
              <a:rPr lang="en-US" altLang="zh-CN" sz="900" dirty="0" smtClean="0">
                <a:solidFill>
                  <a:srgbClr val="FF0000"/>
                </a:solidFill>
                <a:cs typeface="Times New Roman" panose="02020603050405020304" pitchFamily="18" charset="0"/>
              </a:rPr>
              <a:t>12, Jan 9, </a:t>
            </a:r>
            <a:r>
              <a:rPr lang="en-US" altLang="zh-CN" sz="900" dirty="0">
                <a:solidFill>
                  <a:srgbClr val="FF0000"/>
                </a:solidFill>
                <a:cs typeface="Times New Roman" panose="02020603050405020304" pitchFamily="18" charset="0"/>
              </a:rPr>
              <a:t>09:00 </a:t>
            </a:r>
            <a:r>
              <a:rPr lang="en-US" altLang="zh-CN" sz="900" dirty="0" smtClean="0">
                <a:solidFill>
                  <a:srgbClr val="FF0000"/>
                </a:solidFill>
                <a:cs typeface="Times New Roman" panose="02020603050405020304" pitchFamily="18" charset="0"/>
              </a:rPr>
              <a:t>ET; </a:t>
            </a:r>
            <a:r>
              <a:rPr lang="en-US" altLang="zh-CN" sz="900" dirty="0" smtClean="0">
                <a:solidFill>
                  <a:srgbClr val="FF0000"/>
                </a:solidFill>
                <a:cs typeface="Times New Roman" panose="02020603050405020304" pitchFamily="18" charset="0"/>
              </a:rPr>
              <a:t>Jan 15 </a:t>
            </a:r>
            <a:r>
              <a:rPr lang="en-US" altLang="zh-CN" sz="900" dirty="0">
                <a:solidFill>
                  <a:srgbClr val="FF0000"/>
                </a:solidFill>
                <a:cs typeface="Times New Roman" panose="02020603050405020304" pitchFamily="18" charset="0"/>
              </a:rPr>
              <a:t>06:00 </a:t>
            </a:r>
            <a:r>
              <a:rPr lang="en-US" altLang="zh-CN" sz="900" dirty="0" smtClean="0">
                <a:solidFill>
                  <a:srgbClr val="FF0000"/>
                </a:solidFill>
                <a:cs typeface="Times New Roman" panose="02020603050405020304" pitchFamily="18" charset="0"/>
              </a:rPr>
              <a:t>ET</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691185416"/>
              </p:ext>
            </p:extLst>
          </p:nvPr>
        </p:nvGraphicFramePr>
        <p:xfrm>
          <a:off x="6553200" y="4114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Baltimore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21:00-23:00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23:30-01:30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02:30-04:30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05:00-07:00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08:30-10:30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24258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solidFill>
                  <a:srgbClr val="FF0000"/>
                </a:solidFill>
              </a:rPr>
              <a:t>~</a:t>
            </a:r>
            <a:r>
              <a:rPr lang="en-US" altLang="zh-CN" sz="1800" dirty="0">
                <a:solidFill>
                  <a:srgbClr val="FF0000"/>
                </a:solidFill>
              </a:rPr>
              <a:t>77.9% </a:t>
            </a:r>
            <a:r>
              <a:rPr lang="en-US" altLang="zh-CN" sz="1800" dirty="0"/>
              <a:t>of all CC40 comments are now resolved or marked as “ready for motion”  (</a:t>
            </a:r>
            <a:r>
              <a:rPr lang="en-US" altLang="zh-CN" sz="1800" dirty="0">
                <a:solidFill>
                  <a:srgbClr val="FF0000"/>
                </a:solidFill>
              </a:rPr>
              <a:t>711/912,</a:t>
            </a:r>
            <a:r>
              <a:rPr lang="en-US" altLang="zh-CN" sz="1800" dirty="0"/>
              <a:t> Please refer to the figure)</a:t>
            </a:r>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791005683"/>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2022.11.17</a:t>
            </a:r>
            <a:endParaRPr lang="en-US" altLang="zh-CN" sz="1200" b="0" dirty="0"/>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
        <p:nvSpPr>
          <p:cNvPr id="3" name="矩形 2"/>
          <p:cNvSpPr/>
          <p:nvPr/>
        </p:nvSpPr>
        <p:spPr>
          <a:xfrm>
            <a:off x="4648200" y="4380264"/>
            <a:ext cx="3200399" cy="1831271"/>
          </a:xfrm>
          <a:prstGeom prst="rect">
            <a:avLst/>
          </a:prstGeom>
          <a:ln>
            <a:solidFill>
              <a:srgbClr val="0070C0"/>
            </a:solidFill>
          </a:ln>
        </p:spPr>
        <p:txBody>
          <a:bodyPr wrap="square">
            <a:spAutoFit/>
          </a:bodyPr>
          <a:lstStyle/>
          <a:p>
            <a:pPr lvl="0" algn="ctr">
              <a:spcAft>
                <a:spcPts val="0"/>
              </a:spcAft>
            </a:pPr>
            <a:r>
              <a:rPr lang="en-US" altLang="zh-CN" sz="1400" b="1" dirty="0" smtClean="0">
                <a:solidFill>
                  <a:srgbClr val="0000FF"/>
                </a:solidFill>
                <a:ea typeface="Times New Roman" panose="02020603050405020304" pitchFamily="18" charset="0"/>
              </a:rPr>
              <a:t>Key topics</a:t>
            </a:r>
          </a:p>
          <a:p>
            <a:pPr marL="180975" lvl="0" indent="-180975" algn="just">
              <a:spcAft>
                <a:spcPts val="0"/>
              </a:spcAft>
              <a:buFont typeface="+mj-lt"/>
              <a:buAutoNum type="arabicPeriod"/>
            </a:pPr>
            <a:r>
              <a:rPr lang="en-US" altLang="zh-CN" sz="1100" dirty="0" smtClean="0">
                <a:ea typeface="Times New Roman" panose="02020603050405020304" pitchFamily="18" charset="0"/>
              </a:rPr>
              <a:t>TBDs</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NDP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NPDA</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behavior (beam steering, antenna selection, power control, RF indexing, timestamp)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capabilities and parameter setup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SR2SR</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(reporting, SP, burst definition, monostatic)</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SBP</a:t>
            </a:r>
            <a:endParaRPr lang="zh-CN" altLang="zh-CN" sz="1100" dirty="0">
              <a:effectLst/>
            </a:endParaRPr>
          </a:p>
        </p:txBody>
      </p:sp>
      <p:graphicFrame>
        <p:nvGraphicFramePr>
          <p:cNvPr id="16" name="表格 15"/>
          <p:cNvGraphicFramePr>
            <a:graphicFrameLocks noGrp="1"/>
          </p:cNvGraphicFramePr>
          <p:nvPr>
            <p:extLst/>
          </p:nvPr>
        </p:nvGraphicFramePr>
        <p:xfrm>
          <a:off x="8915400" y="1606867"/>
          <a:ext cx="3124199" cy="4663440"/>
        </p:xfrm>
        <a:graphic>
          <a:graphicData uri="http://schemas.openxmlformats.org/drawingml/2006/table">
            <a:tbl>
              <a:tblPr firstRow="1" firstCol="1" bandRow="1"/>
              <a:tblGrid>
                <a:gridCol w="612976"/>
                <a:gridCol w="603089"/>
                <a:gridCol w="909577"/>
                <a:gridCol w="523995"/>
                <a:gridCol w="474562"/>
              </a:tblGrid>
              <a:tr h="224073">
                <a:tc>
                  <a:txBody>
                    <a:bodyPr/>
                    <a:lstStyle/>
                    <a:p>
                      <a:endParaRPr lang="zh-CN" sz="900">
                        <a:effectLst/>
                        <a:latin typeface="Times New Roman" panose="02020603050405020304" pitchFamily="18" charset="0"/>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Assigned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Ready for Motion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Approved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RfM+A</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Alecs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Assaf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Cheng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23</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Dibakar</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Insun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Jiayi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Leif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dirty="0">
                          <a:effectLst/>
                          <a:latin typeface="Calibri" panose="020F0502020204030204" pitchFamily="34" charset="0"/>
                          <a:ea typeface="宋体" panose="02010600030101010101" pitchFamily="2" charset="-122"/>
                        </a:rPr>
                        <a:t>Mike </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Osama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Rajat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Rui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Solomon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224073">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Stephen M.</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Steve 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683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711</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bl>
          </a:graphicData>
        </a:graphic>
      </p:graphicFrame>
      <p:sp>
        <p:nvSpPr>
          <p:cNvPr id="21" name="矩形 20"/>
          <p:cNvSpPr/>
          <p:nvPr/>
        </p:nvSpPr>
        <p:spPr bwMode="auto">
          <a:xfrm>
            <a:off x="8889477" y="2438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8889477" y="2990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矩形 22"/>
          <p:cNvSpPr/>
          <p:nvPr/>
        </p:nvSpPr>
        <p:spPr bwMode="auto">
          <a:xfrm>
            <a:off x="8888024" y="3381121"/>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8888024" y="4073125"/>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矩形 24"/>
          <p:cNvSpPr/>
          <p:nvPr/>
        </p:nvSpPr>
        <p:spPr bwMode="auto">
          <a:xfrm>
            <a:off x="8889477" y="4343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 name="矩形 25"/>
          <p:cNvSpPr/>
          <p:nvPr/>
        </p:nvSpPr>
        <p:spPr bwMode="auto">
          <a:xfrm>
            <a:off x="8889477" y="4895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7" name="矩形 26"/>
          <p:cNvSpPr/>
          <p:nvPr/>
        </p:nvSpPr>
        <p:spPr bwMode="auto">
          <a:xfrm>
            <a:off x="8888023" y="3249044"/>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8" name="矩形 27"/>
          <p:cNvSpPr/>
          <p:nvPr/>
        </p:nvSpPr>
        <p:spPr bwMode="auto">
          <a:xfrm>
            <a:off x="8888025" y="46482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8888022" y="5315303"/>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8888021" y="5736846"/>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250485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December	5</a:t>
            </a:r>
            <a:r>
              <a:rPr lang="en-US" altLang="zh-CN" sz="4000" dirty="0" smtClean="0">
                <a:solidFill>
                  <a:srgbClr val="0000FF"/>
                </a:solidFill>
              </a:rPr>
              <a:t>, or 6?</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a:solidFill>
                  <a:srgbClr val="0000FF"/>
                </a:solidFill>
              </a:rPr>
              <a:t>09</a:t>
            </a:r>
            <a:r>
              <a:rPr lang="zh-CN" altLang="en-US" sz="4000" dirty="0">
                <a:solidFill>
                  <a:srgbClr val="0000FF"/>
                </a:solidFill>
              </a:rPr>
              <a:t>：</a:t>
            </a:r>
            <a:r>
              <a:rPr lang="en-US" altLang="zh-CN" sz="4000" dirty="0">
                <a:solidFill>
                  <a:srgbClr val="0000FF"/>
                </a:solidFill>
              </a:rPr>
              <a:t>00 - 11:00 ET</a:t>
            </a:r>
          </a:p>
          <a:p>
            <a:pPr lvl="1"/>
            <a:endParaRPr lang="en-US" altLang="en-US" sz="3600" dirty="0"/>
          </a:p>
        </p:txBody>
      </p:sp>
    </p:spTree>
    <p:extLst>
      <p:ext uri="{BB962C8B-B14F-4D97-AF65-F5344CB8AC3E}">
        <p14:creationId xmlns:p14="http://schemas.microsoft.com/office/powerpoint/2010/main" val="20605344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538, 96, 494,539, 785, 888, 158, 289, 757, 347, 758, 497, 542, 579, 889, 122, 157, 759, 883, 882, 540, and </a:t>
            </a:r>
            <a:r>
              <a:rPr lang="en-US" altLang="zh-CN" sz="1600" dirty="0" smtClean="0"/>
              <a:t>908</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22/1330r2 CC40 CR for clause 11.21.18.6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22/1330r2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862526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603, 326, 845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Zinan Lin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22/1896r0</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05825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11-22-1862r0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McCann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22/1862r0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100538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smtClean="0">
                <a:solidFill>
                  <a:srgbClr val="0000FF"/>
                </a:solidFill>
              </a:rPr>
              <a:t>January 13-14</a:t>
            </a:r>
            <a:r>
              <a:rPr lang="en-US" altLang="zh-CN" sz="1800" b="1" kern="0" dirty="0" smtClean="0"/>
              <a:t>, 2023, </a:t>
            </a:r>
            <a:r>
              <a:rPr lang="en-US" altLang="zh-CN" sz="1800" b="1" kern="0" dirty="0">
                <a:solidFill>
                  <a:srgbClr val="0000FF"/>
                </a:solidFill>
              </a:rPr>
              <a:t>in the Baltimore Hilton, 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Yan Xin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07615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22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November </a:t>
            </a:r>
            <a:r>
              <a:rPr lang="en-US" altLang="zh-CN" sz="1100" dirty="0">
                <a:solidFill>
                  <a:srgbClr val="00B050"/>
                </a:solidFill>
                <a:cs typeface="Times New Roman" panose="02020603050405020304" pitchFamily="18" charset="0"/>
              </a:rPr>
              <a:t>	28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29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160155</TotalTime>
  <Words>2696</Words>
  <Application>Microsoft Office PowerPoint</Application>
  <PresentationFormat>宽屏</PresentationFormat>
  <Paragraphs>702</Paragraphs>
  <Slides>30</Slides>
  <Notes>30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30</vt:i4>
      </vt:variant>
    </vt:vector>
  </HeadingPairs>
  <TitlesOfParts>
    <vt:vector size="4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November teleconference (Part 2)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583</cp:revision>
  <cp:lastPrinted>2014-11-04T15:04:57Z</cp:lastPrinted>
  <dcterms:created xsi:type="dcterms:W3CDTF">2007-04-17T18:10:23Z</dcterms:created>
  <dcterms:modified xsi:type="dcterms:W3CDTF">2022-11-18T02:06:10Z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(3)uvjlzJExZYwXsVJzxiqhUknyaGpqxTr/PMyFPzzIVGcd7ioOPr9lDtrG2YZOrA3UiWgdl4a5
ouFTd/G6FB6/TBPdtrGpWDfDzT3ChkKfWiQSyI84szpgoNebEOzlvJT7HsCT5cbighZkT6Mu
Y7oPhBPravTld2Vh56L3d8OVwLIEYF1uVN4I6uDr4olQQHfGmGm2aylsS3pU3f4CCaXCb6au
y9TsKjXEoejus1PRWa</vt:lpwstr>
  </property>
  <property fmtid="{D5CDD505-2E9C-101B-9397-08002B2CF9AE}" pid="27" name="_2015_ms_pID_7253431">
    <vt:lpwstr>6C6Y1IXAg/xfPFgEiDndHzZtjtanAQLTTRBzK7PcGSmnsBXHO8YqbD
/qukU03+llm6tmnWpH0B1ZxWE2vy667rLsITGgVlNETj2gXB9xwxRfrSIsZ/1/6420n8YtVi
3wDYVSHQ6Gqw6hC+QDo0JqWzinfqrFXusRLPpW7pEwbMhqYun2SXJ/WIR/8UiSVxmRnyIQIx
gSPj3cKVQ6+faNoSEUDFEhUwXzPtTJjtvGn5</vt:lpwstr>
  </property>
  <property fmtid="{D5CDD505-2E9C-101B-9397-08002B2CF9AE}" pid="28" name="_2015_ms_pID_7253432">
    <vt:lpwstr>0OK2RxTyHEYCpCqOAkyGMSc=</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