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332" r:id="rId3"/>
    <p:sldId id="395" r:id="rId4"/>
    <p:sldId id="2375" r:id="rId5"/>
    <p:sldId id="2366" r:id="rId6"/>
    <p:sldId id="260" r:id="rId7"/>
    <p:sldId id="261" r:id="rId8"/>
    <p:sldId id="262" r:id="rId9"/>
    <p:sldId id="263" r:id="rId10"/>
    <p:sldId id="283" r:id="rId11"/>
    <p:sldId id="284" r:id="rId12"/>
    <p:sldId id="287" r:id="rId13"/>
    <p:sldId id="288" r:id="rId14"/>
    <p:sldId id="289" r:id="rId15"/>
    <p:sldId id="2377" r:id="rId16"/>
    <p:sldId id="2378" r:id="rId17"/>
    <p:sldId id="2389" r:id="rId18"/>
    <p:sldId id="2384" r:id="rId19"/>
    <p:sldId id="2387" r:id="rId20"/>
    <p:sldId id="2388" r:id="rId21"/>
    <p:sldId id="2390" r:id="rId22"/>
    <p:sldId id="2385" r:id="rId23"/>
    <p:sldId id="2386" r:id="rId24"/>
    <p:sldId id="279"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3D8876-99A8-4B0D-9887-3A4D896919B5}" v="1" dt="2023-01-19T04:40:11.5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38" autoAdjust="0"/>
    <p:restoredTop sz="94660"/>
  </p:normalViewPr>
  <p:slideViewPr>
    <p:cSldViewPr>
      <p:cViewPr varScale="1">
        <p:scale>
          <a:sx n="63" d="100"/>
          <a:sy n="63" d="100"/>
        </p:scale>
        <p:origin x="936"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C73D8876-99A8-4B0D-9887-3A4D896919B5}"/>
    <pc:docChg chg="modSld sldOrd modMainMaster">
      <pc:chgData name="Xiaofei Wang" userId="6e1836d3-2ed9-4ae5-8700-9029b71c19c7" providerId="ADAL" clId="{C73D8876-99A8-4B0D-9887-3A4D896919B5}" dt="2023-01-19T04:40:11.530" v="586"/>
      <pc:docMkLst>
        <pc:docMk/>
      </pc:docMkLst>
      <pc:sldChg chg="modSp mod">
        <pc:chgData name="Xiaofei Wang" userId="6e1836d3-2ed9-4ae5-8700-9029b71c19c7" providerId="ADAL" clId="{C73D8876-99A8-4B0D-9887-3A4D896919B5}" dt="2023-01-19T04:35:44.894" v="507" actId="13926"/>
        <pc:sldMkLst>
          <pc:docMk/>
          <pc:sldMk cId="0" sldId="395"/>
        </pc:sldMkLst>
        <pc:spChg chg="mod">
          <ac:chgData name="Xiaofei Wang" userId="6e1836d3-2ed9-4ae5-8700-9029b71c19c7" providerId="ADAL" clId="{C73D8876-99A8-4B0D-9887-3A4D896919B5}" dt="2023-01-19T04:35:44.894" v="507" actId="13926"/>
          <ac:spMkLst>
            <pc:docMk/>
            <pc:sldMk cId="0" sldId="395"/>
            <ac:spMk id="19463" creationId="{014A845C-CDC6-4811-8948-EAB07A9434A5}"/>
          </ac:spMkLst>
        </pc:spChg>
      </pc:sldChg>
      <pc:sldChg chg="modSp mod">
        <pc:chgData name="Xiaofei Wang" userId="6e1836d3-2ed9-4ae5-8700-9029b71c19c7" providerId="ADAL" clId="{C73D8876-99A8-4B0D-9887-3A4D896919B5}" dt="2023-01-19T04:35:51.044" v="508" actId="13926"/>
        <pc:sldMkLst>
          <pc:docMk/>
          <pc:sldMk cId="412227131" sldId="2375"/>
        </pc:sldMkLst>
        <pc:spChg chg="mod">
          <ac:chgData name="Xiaofei Wang" userId="6e1836d3-2ed9-4ae5-8700-9029b71c19c7" providerId="ADAL" clId="{C73D8876-99A8-4B0D-9887-3A4D896919B5}" dt="2023-01-19T04:35:51.044" v="508" actId="13926"/>
          <ac:spMkLst>
            <pc:docMk/>
            <pc:sldMk cId="412227131" sldId="2375"/>
            <ac:spMk id="19463" creationId="{014A845C-CDC6-4811-8948-EAB07A9434A5}"/>
          </ac:spMkLst>
        </pc:spChg>
      </pc:sldChg>
      <pc:sldChg chg="modSp mod">
        <pc:chgData name="Xiaofei Wang" userId="6e1836d3-2ed9-4ae5-8700-9029b71c19c7" providerId="ADAL" clId="{C73D8876-99A8-4B0D-9887-3A4D896919B5}" dt="2023-01-19T04:39:11.506" v="585" actId="20577"/>
        <pc:sldMkLst>
          <pc:docMk/>
          <pc:sldMk cId="2840707277" sldId="2386"/>
        </pc:sldMkLst>
        <pc:spChg chg="mod">
          <ac:chgData name="Xiaofei Wang" userId="6e1836d3-2ed9-4ae5-8700-9029b71c19c7" providerId="ADAL" clId="{C73D8876-99A8-4B0D-9887-3A4D896919B5}" dt="2023-01-19T04:39:11.506" v="585" actId="20577"/>
          <ac:spMkLst>
            <pc:docMk/>
            <pc:sldMk cId="2840707277" sldId="2386"/>
            <ac:spMk id="3" creationId="{00000000-0000-0000-0000-000000000000}"/>
          </ac:spMkLst>
        </pc:spChg>
      </pc:sldChg>
      <pc:sldChg chg="modSp mod">
        <pc:chgData name="Xiaofei Wang" userId="6e1836d3-2ed9-4ae5-8700-9029b71c19c7" providerId="ADAL" clId="{C73D8876-99A8-4B0D-9887-3A4D896919B5}" dt="2023-01-19T04:40:11.530" v="586"/>
        <pc:sldMkLst>
          <pc:docMk/>
          <pc:sldMk cId="4129803870" sldId="2388"/>
        </pc:sldMkLst>
        <pc:spChg chg="mod">
          <ac:chgData name="Xiaofei Wang" userId="6e1836d3-2ed9-4ae5-8700-9029b71c19c7" providerId="ADAL" clId="{C73D8876-99A8-4B0D-9887-3A4D896919B5}" dt="2023-01-19T04:40:11.530" v="586"/>
          <ac:spMkLst>
            <pc:docMk/>
            <pc:sldMk cId="4129803870" sldId="2388"/>
            <ac:spMk id="3" creationId="{00000000-0000-0000-0000-000000000000}"/>
          </ac:spMkLst>
        </pc:spChg>
      </pc:sldChg>
      <pc:sldChg chg="modSp mod ord">
        <pc:chgData name="Xiaofei Wang" userId="6e1836d3-2ed9-4ae5-8700-9029b71c19c7" providerId="ADAL" clId="{C73D8876-99A8-4B0D-9887-3A4D896919B5}" dt="2023-01-19T04:37:34.477" v="569" actId="20577"/>
        <pc:sldMkLst>
          <pc:docMk/>
          <pc:sldMk cId="4008419784" sldId="2390"/>
        </pc:sldMkLst>
        <pc:spChg chg="mod">
          <ac:chgData name="Xiaofei Wang" userId="6e1836d3-2ed9-4ae5-8700-9029b71c19c7" providerId="ADAL" clId="{C73D8876-99A8-4B0D-9887-3A4D896919B5}" dt="2023-01-19T04:37:34.477" v="569" actId="20577"/>
          <ac:spMkLst>
            <pc:docMk/>
            <pc:sldMk cId="4008419784" sldId="2390"/>
            <ac:spMk id="3" creationId="{00000000-0000-0000-0000-000000000000}"/>
          </ac:spMkLst>
        </pc:spChg>
      </pc:sldChg>
      <pc:sldMasterChg chg="modSp">
        <pc:chgData name="Xiaofei Wang" userId="6e1836d3-2ed9-4ae5-8700-9029b71c19c7" providerId="ADAL" clId="{C73D8876-99A8-4B0D-9887-3A4D896919B5}" dt="2023-01-19T04:40:11.530" v="586"/>
        <pc:sldMasterMkLst>
          <pc:docMk/>
          <pc:sldMasterMk cId="0" sldId="2147483648"/>
        </pc:sldMasterMkLst>
        <pc:spChg chg="mod">
          <ac:chgData name="Xiaofei Wang" userId="6e1836d3-2ed9-4ae5-8700-9029b71c19c7" providerId="ADAL" clId="{C73D8876-99A8-4B0D-9887-3A4D896919B5}" dt="2023-01-19T04:40:11.530" v="586"/>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24</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802.11-22/2040r6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January 2023 Interim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2023-01-10</a:t>
            </a:r>
          </a:p>
        </p:txBody>
      </p:sp>
      <p:sp>
        <p:nvSpPr>
          <p:cNvPr id="6" name="Date Placeholder 3"/>
          <p:cNvSpPr>
            <a:spLocks noGrp="1"/>
          </p:cNvSpPr>
          <p:nvPr>
            <p:ph type="dt" idx="10"/>
          </p:nvPr>
        </p:nvSpPr>
        <p:spPr/>
        <p:txBody>
          <a:bodyPr/>
          <a:lstStyle/>
          <a:p>
            <a:r>
              <a:rPr lang="en-US" dirty="0"/>
              <a:t>January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960926"/>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January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January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January 16,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EU BEREC Report AI feedback</a:t>
            </a: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11-22/987r3 </a:t>
            </a:r>
            <a:r>
              <a:rPr lang="en-US" b="0" dirty="0">
                <a:latin typeface="Times New Roman" panose="02020603050405020304" pitchFamily="18" charset="0"/>
              </a:rPr>
              <a:t>AIML TIG Technical Report Draft</a:t>
            </a:r>
            <a:r>
              <a:rPr lang="en-GB" b="0" dirty="0">
                <a:effectLst/>
                <a:latin typeface="Times New Roman" panose="02020603050405020304" pitchFamily="18" charset="0"/>
                <a:ea typeface="Times New Roman" panose="02020603050405020304" pitchFamily="18" charset="0"/>
              </a:rPr>
              <a:t>, Xiaofei Wang (InterDigital)</a:t>
            </a:r>
          </a:p>
          <a:p>
            <a:pPr marL="857250" lvl="1">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11-22/2119r0 </a:t>
            </a:r>
            <a:r>
              <a:rPr lang="en-US" b="0" dirty="0">
                <a:latin typeface="Times New Roman" panose="02020603050405020304" pitchFamily="18" charset="0"/>
              </a:rPr>
              <a:t>Proposed IEEE 802.11 AIML TIG Technical Report Text for the Distributed Channel Access Use Case</a:t>
            </a:r>
            <a:r>
              <a:rPr lang="en-GB" b="0" dirty="0">
                <a:effectLst/>
                <a:latin typeface="Times New Roman" panose="02020603050405020304" pitchFamily="18" charset="0"/>
                <a:ea typeface="Times New Roman" panose="02020603050405020304" pitchFamily="18" charset="0"/>
              </a:rPr>
              <a:t>, Ziyang Guo (Huawei)</a:t>
            </a:r>
          </a:p>
          <a:p>
            <a:pPr marL="857250" lvl="1">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11-22/1934r5 </a:t>
            </a:r>
            <a:r>
              <a:rPr lang="en-US" b="0" dirty="0">
                <a:latin typeface="Times New Roman" panose="02020603050405020304" pitchFamily="18" charset="0"/>
              </a:rPr>
              <a:t>Proposed IEEE 802.11 AIML TIG Technical Report Text for the CSI Compression Use Case</a:t>
            </a:r>
            <a:r>
              <a:rPr lang="en-GB" b="0" dirty="0">
                <a:effectLst/>
                <a:latin typeface="Times New Roman" panose="02020603050405020304" pitchFamily="18" charset="0"/>
                <a:ea typeface="Times New Roman" panose="02020603050405020304" pitchFamily="18" charset="0"/>
              </a:rPr>
              <a:t>, Zinan Lin (InterDigital)</a:t>
            </a:r>
            <a:endParaRPr lang="en-GB" b="0"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11-23/0050r0 Proposed Technical Report Text for AIML Model Sharing Use case, </a:t>
            </a:r>
            <a:r>
              <a:rPr lang="en-US" b="0" dirty="0">
                <a:latin typeface="Times New Roman" panose="02020603050405020304" pitchFamily="18" charset="0"/>
              </a:rPr>
              <a:t>Xiaofei Wang (InterDigital)</a:t>
            </a:r>
            <a:endParaRPr lang="en-GB"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a:t>
            </a:r>
            <a:endParaRPr lang="en-US" dirty="0"/>
          </a:p>
        </p:txBody>
      </p:sp>
      <p:sp>
        <p:nvSpPr>
          <p:cNvPr id="3" name="Content Placeholder 2"/>
          <p:cNvSpPr>
            <a:spLocks noGrp="1"/>
          </p:cNvSpPr>
          <p:nvPr>
            <p:ph idx="1"/>
          </p:nvPr>
        </p:nvSpPr>
        <p:spPr>
          <a:xfrm>
            <a:off x="685800" y="1447800"/>
            <a:ext cx="10703983" cy="4113213"/>
          </a:xfrm>
        </p:spPr>
        <p:txBody>
          <a:bodyPr/>
          <a:lstStyle/>
          <a:p>
            <a:pPr>
              <a:spcBef>
                <a:spcPts val="300"/>
              </a:spcBef>
            </a:pPr>
            <a:r>
              <a:rPr lang="en-US" altLang="en-US" dirty="0"/>
              <a:t>EU BEREC Report on AI in telecom</a:t>
            </a:r>
          </a:p>
          <a:p>
            <a:pPr marL="800100" lvl="1" indent="-342900">
              <a:spcBef>
                <a:spcPts val="300"/>
              </a:spcBef>
              <a:buFont typeface="Arial" panose="020B0604020202020204" pitchFamily="34" charset="0"/>
              <a:buChar char="•"/>
            </a:pPr>
            <a:r>
              <a:rPr lang="en-US" altLang="en-US" dirty="0"/>
              <a:t>802.18 Chair sent out an email on this on Jan 8, 2023</a:t>
            </a:r>
          </a:p>
          <a:p>
            <a:pPr marL="800100" lvl="1" indent="-342900">
              <a:spcBef>
                <a:spcPts val="300"/>
              </a:spcBef>
              <a:buFont typeface="Arial" panose="020B0604020202020204" pitchFamily="34" charset="0"/>
              <a:buChar char="•"/>
            </a:pPr>
            <a:endParaRPr lang="en-US" altLang="en-US"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a:spcBef>
                <a:spcPts val="300"/>
              </a:spcBef>
            </a:pPr>
            <a:r>
              <a:rPr lang="en-US" altLang="en-US" dirty="0"/>
              <a:t>Should AIML TIG provide feedback?</a:t>
            </a:r>
          </a:p>
          <a:p>
            <a:pPr>
              <a:spcBef>
                <a:spcPts val="300"/>
              </a:spcBef>
              <a:buFont typeface="Arial" panose="020B0604020202020204" pitchFamily="34" charset="0"/>
              <a:buChar char="•"/>
            </a:pPr>
            <a:r>
              <a:rPr lang="en-US" altLang="en-US" dirty="0"/>
              <a:t>Feedback can be provided:</a:t>
            </a:r>
          </a:p>
          <a:p>
            <a:pPr lvl="1">
              <a:spcBef>
                <a:spcPts val="300"/>
              </a:spcBef>
              <a:buFont typeface="Arial" panose="020B0604020202020204" pitchFamily="34" charset="0"/>
              <a:buChar char="•"/>
            </a:pPr>
            <a:r>
              <a:rPr lang="en-US" altLang="en-US" dirty="0"/>
              <a:t>By members of the AIML TIG (e.g., the chair) attending 802.18 and providing individual contributions or</a:t>
            </a:r>
          </a:p>
          <a:p>
            <a:pPr lvl="1">
              <a:spcBef>
                <a:spcPts val="300"/>
              </a:spcBef>
              <a:buFont typeface="Arial" panose="020B0604020202020204" pitchFamily="34" charset="0"/>
              <a:buChar char="•"/>
            </a:pPr>
            <a:r>
              <a:rPr lang="en-US" altLang="en-US" dirty="0"/>
              <a:t>By AIML TIG motion and then present the feedback to 802.18 </a:t>
            </a:r>
            <a:r>
              <a:rPr lang="en-US" altLang="en-US" b="1" dirty="0">
                <a:solidFill>
                  <a:srgbClr val="FF0000"/>
                </a:solidFill>
              </a:rPr>
              <a:t>(By 8 am on Thursday Jan 19)</a:t>
            </a: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graphicFrame>
        <p:nvGraphicFramePr>
          <p:cNvPr id="10" name="Object 9">
            <a:extLst>
              <a:ext uri="{FF2B5EF4-FFF2-40B4-BE49-F238E27FC236}">
                <a16:creationId xmlns:a16="http://schemas.microsoft.com/office/drawing/2014/main" id="{CA752835-6BF4-3C8E-94A9-15133C744943}"/>
              </a:ext>
            </a:extLst>
          </p:cNvPr>
          <p:cNvGraphicFramePr>
            <a:graphicFrameLocks noChangeAspect="1"/>
          </p:cNvGraphicFramePr>
          <p:nvPr>
            <p:extLst>
              <p:ext uri="{D42A27DB-BD31-4B8C-83A1-F6EECF244321}">
                <p14:modId xmlns:p14="http://schemas.microsoft.com/office/powerpoint/2010/main" val="652521161"/>
              </p:ext>
            </p:extLst>
          </p:nvPr>
        </p:nvGraphicFramePr>
        <p:xfrm>
          <a:off x="1447800" y="2451100"/>
          <a:ext cx="8712200" cy="2044700"/>
        </p:xfrm>
        <a:graphic>
          <a:graphicData uri="http://schemas.openxmlformats.org/presentationml/2006/ole">
            <mc:AlternateContent xmlns:mc="http://schemas.openxmlformats.org/markup-compatibility/2006">
              <mc:Choice xmlns:v="urn:schemas-microsoft-com:vml" Requires="v">
                <p:oleObj name="Bitmap Image" r:id="rId2" imgW="16183080" imgH="4981680" progId="PBrush">
                  <p:embed/>
                </p:oleObj>
              </mc:Choice>
              <mc:Fallback>
                <p:oleObj name="Bitmap Image" r:id="rId2" imgW="16183080" imgH="4981680" progId="PBrush">
                  <p:embed/>
                  <p:pic>
                    <p:nvPicPr>
                      <p:cNvPr id="10" name="Object 9">
                        <a:extLst>
                          <a:ext uri="{FF2B5EF4-FFF2-40B4-BE49-F238E27FC236}">
                            <a16:creationId xmlns:a16="http://schemas.microsoft.com/office/drawing/2014/main" id="{CA752835-6BF4-3C8E-94A9-15133C744943}"/>
                          </a:ext>
                        </a:extLst>
                      </p:cNvPr>
                      <p:cNvPicPr/>
                      <p:nvPr/>
                    </p:nvPicPr>
                    <p:blipFill>
                      <a:blip r:embed="rId3"/>
                      <a:stretch>
                        <a:fillRect/>
                      </a:stretch>
                    </p:blipFill>
                    <p:spPr>
                      <a:xfrm>
                        <a:off x="1447800" y="2451100"/>
                        <a:ext cx="8712200" cy="2044700"/>
                      </a:xfrm>
                      <a:prstGeom prst="rect">
                        <a:avLst/>
                      </a:prstGeom>
                    </p:spPr>
                  </p:pic>
                </p:oleObj>
              </mc:Fallback>
            </mc:AlternateContent>
          </a:graphicData>
        </a:graphic>
      </p:graphicFrame>
    </p:spTree>
    <p:extLst>
      <p:ext uri="{BB962C8B-B14F-4D97-AF65-F5344CB8AC3E}">
        <p14:creationId xmlns:p14="http://schemas.microsoft.com/office/powerpoint/2010/main" val="3119574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January 16, 2023 EVE</a:t>
            </a:r>
            <a:endParaRPr lang="en-US" dirty="0"/>
          </a:p>
        </p:txBody>
      </p:sp>
      <p:sp>
        <p:nvSpPr>
          <p:cNvPr id="3" name="Content Placeholder 2"/>
          <p:cNvSpPr>
            <a:spLocks noGrp="1"/>
          </p:cNvSpPr>
          <p:nvPr>
            <p:ph idx="1"/>
          </p:nvPr>
        </p:nvSpPr>
        <p:spPr>
          <a:xfrm>
            <a:off x="914401" y="1830391"/>
            <a:ext cx="10361084" cy="4264024"/>
          </a:xfrm>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11-23/0032r3 </a:t>
            </a:r>
            <a:r>
              <a:rPr lang="en-US" dirty="0">
                <a:latin typeface="Times New Roman" panose="02020603050405020304" pitchFamily="18" charset="0"/>
              </a:rPr>
              <a:t>ML-based Adaptive Subcarrier Grouping for Beamforming Feedback, </a:t>
            </a:r>
            <a:r>
              <a:rPr lang="en-US" b="0" i="0" dirty="0">
                <a:solidFill>
                  <a:srgbClr val="000000"/>
                </a:solidFill>
                <a:effectLst/>
                <a:latin typeface="Verdana" panose="020B0604030504040204" pitchFamily="34" charset="0"/>
              </a:rPr>
              <a:t> </a:t>
            </a:r>
            <a:r>
              <a:rPr lang="en-US" b="0" dirty="0">
                <a:latin typeface="Times New Roman" panose="02020603050405020304" pitchFamily="18" charset="0"/>
              </a:rPr>
              <a:t>Eunsung </a:t>
            </a:r>
            <a:r>
              <a:rPr lang="en-US" b="0" dirty="0" err="1">
                <a:latin typeface="Times New Roman" panose="02020603050405020304" pitchFamily="18" charset="0"/>
              </a:rPr>
              <a:t>Joen</a:t>
            </a:r>
            <a:r>
              <a:rPr lang="en-US" b="0" dirty="0">
                <a:latin typeface="Times New Roman" panose="02020603050405020304" pitchFamily="18" charset="0"/>
              </a:rPr>
              <a:t> (Samsung)</a:t>
            </a:r>
          </a:p>
          <a:p>
            <a:pPr marL="857250" lvl="1">
              <a:spcBef>
                <a:spcPts val="0"/>
              </a:spcBef>
              <a:spcAft>
                <a:spcPts val="0"/>
              </a:spcAft>
              <a:buFont typeface="Arial" panose="020B0604020202020204" pitchFamily="34" charset="0"/>
              <a:buChar char="•"/>
            </a:pPr>
            <a:endParaRPr lang="en-US"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11-22/0095r0 Comments on BEREC Report on the impact of AI solutions in the telecommunications sector on regulation, Ziyang Guo (Huawei)</a:t>
            </a:r>
            <a:endParaRPr lang="en-US"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 </a:t>
            </a:r>
            <a:r>
              <a:rPr lang="en-GB" b="0" dirty="0">
                <a:effectLst/>
                <a:latin typeface="Times New Roman" panose="02020603050405020304" pitchFamily="18" charset="0"/>
                <a:ea typeface="Times New Roman" panose="02020603050405020304" pitchFamily="18" charset="0"/>
              </a:rPr>
              <a:t>11-22/2119r1 </a:t>
            </a:r>
            <a:r>
              <a:rPr lang="en-US" b="0" dirty="0">
                <a:latin typeface="Times New Roman" panose="02020603050405020304" pitchFamily="18" charset="0"/>
              </a:rPr>
              <a:t>Proposed IEEE 802.11 AIML TIG Technical Report Text for the Distributed Channel Access Use Case</a:t>
            </a:r>
            <a:r>
              <a:rPr lang="en-GB" b="0" dirty="0">
                <a:effectLst/>
                <a:latin typeface="Times New Roman" panose="02020603050405020304" pitchFamily="18" charset="0"/>
                <a:ea typeface="Times New Roman" panose="02020603050405020304" pitchFamily="18" charset="0"/>
              </a:rPr>
              <a:t>, Ziyang Guo (Huawei)</a:t>
            </a:r>
          </a:p>
          <a:p>
            <a:pPr marL="857250" lvl="1">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11-22/1934r5 </a:t>
            </a:r>
            <a:r>
              <a:rPr lang="en-US" b="0" dirty="0">
                <a:latin typeface="Times New Roman" panose="02020603050405020304" pitchFamily="18" charset="0"/>
              </a:rPr>
              <a:t>Proposed IEEE 802.11 AIML TIG Technical Report Text for the CSI Compression Use Case</a:t>
            </a:r>
            <a:r>
              <a:rPr lang="en-GB" b="0" dirty="0">
                <a:effectLst/>
                <a:latin typeface="Times New Roman" panose="02020603050405020304" pitchFamily="18" charset="0"/>
                <a:ea typeface="Times New Roman" panose="02020603050405020304" pitchFamily="18" charset="0"/>
              </a:rPr>
              <a:t>, Zinan Lin (InterDigital)</a:t>
            </a: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11-23/0050r1 Proposed Technical Report Text for AIML Model Sharing Use case, </a:t>
            </a:r>
            <a:r>
              <a:rPr lang="en-US" b="0" dirty="0">
                <a:latin typeface="Times New Roman" panose="02020603050405020304" pitchFamily="18" charset="0"/>
              </a:rPr>
              <a:t>Xiaofei Wang (InterDigital)</a:t>
            </a:r>
            <a:endParaRPr lang="en-GB" b="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12987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Wednesday January 18,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feedback on EU BEREC Report on AI in the telecom sector</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11-23/124r0: Letter of Comments on BEREC Report, </a:t>
            </a:r>
            <a:r>
              <a:rPr lang="en-GB" dirty="0" err="1">
                <a:latin typeface="Times New Roman" panose="02020603050405020304" pitchFamily="18" charset="0"/>
                <a:ea typeface="Times New Roman" panose="02020603050405020304" pitchFamily="18" charset="0"/>
              </a:rPr>
              <a:t>Tongxin</a:t>
            </a:r>
            <a:r>
              <a:rPr lang="en-GB" dirty="0">
                <a:latin typeface="Times New Roman" panose="02020603050405020304" pitchFamily="18" charset="0"/>
                <a:ea typeface="Times New Roman" panose="02020603050405020304" pitchFamily="18" charset="0"/>
              </a:rPr>
              <a:t> Shu (Huawei)</a:t>
            </a:r>
            <a:endParaRPr lang="en-GB"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sz="1600"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 </a:t>
            </a:r>
            <a:r>
              <a:rPr lang="en-GB" b="0" dirty="0">
                <a:effectLst/>
                <a:latin typeface="Times New Roman" panose="02020603050405020304" pitchFamily="18" charset="0"/>
                <a:ea typeface="Times New Roman" panose="02020603050405020304" pitchFamily="18" charset="0"/>
              </a:rPr>
              <a:t>11-22/2119r2 </a:t>
            </a:r>
            <a:r>
              <a:rPr lang="en-US" b="0" dirty="0">
                <a:latin typeface="Times New Roman" panose="02020603050405020304" pitchFamily="18" charset="0"/>
              </a:rPr>
              <a:t>Proposed IEEE 802.11 AIML TIG Technical Report Text for the Distributed Channel Access Use Case</a:t>
            </a:r>
            <a:r>
              <a:rPr lang="en-GB" b="0" dirty="0">
                <a:effectLst/>
                <a:latin typeface="Times New Roman" panose="02020603050405020304" pitchFamily="18" charset="0"/>
                <a:ea typeface="Times New Roman" panose="02020603050405020304" pitchFamily="18" charset="0"/>
              </a:rPr>
              <a:t>, Ziyang Guo (Huawei)</a:t>
            </a:r>
          </a:p>
          <a:p>
            <a:pPr marL="857250" lvl="1">
              <a:spcBef>
                <a:spcPts val="0"/>
              </a:spcBef>
              <a:spcAft>
                <a:spcPts val="0"/>
              </a:spcAft>
              <a:buFont typeface="Arial" panose="020B0604020202020204" pitchFamily="34" charset="0"/>
              <a:buChar char="•"/>
            </a:pPr>
            <a:endParaRPr lang="en-GB" sz="800"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11-23/0050r2 Proposed Technical Report Text for AIML Model Sharing Use case, </a:t>
            </a:r>
            <a:r>
              <a:rPr lang="en-US" b="0" dirty="0">
                <a:latin typeface="Times New Roman" panose="02020603050405020304" pitchFamily="18" charset="0"/>
              </a:rPr>
              <a:t>Xiaofei Wang (InterDigital)</a:t>
            </a:r>
          </a:p>
          <a:p>
            <a:pPr marL="857250" lvl="1">
              <a:spcBef>
                <a:spcPts val="0"/>
              </a:spcBef>
              <a:spcAft>
                <a:spcPts val="0"/>
              </a:spcAft>
              <a:buFont typeface="Arial" panose="020B0604020202020204" pitchFamily="34" charset="0"/>
              <a:buChar char="•"/>
            </a:pPr>
            <a:endParaRPr lang="en-US" sz="9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Announcement</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AIML TIG leadership has generated an AIML TIG status report and will present during mid-week plenary: 11-23/0013</a:t>
            </a:r>
          </a:p>
          <a:p>
            <a:pPr marL="114300" indent="0">
              <a:spcBef>
                <a:spcPts val="0"/>
              </a:spcBef>
              <a:spcAft>
                <a:spcPts val="0"/>
              </a:spcAft>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340110"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January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January 2023 Interim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January 19,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11-22/2119r4 </a:t>
            </a:r>
            <a:r>
              <a:rPr lang="en-US" b="0" dirty="0">
                <a:latin typeface="Times New Roman" panose="02020603050405020304" pitchFamily="18" charset="0"/>
              </a:rPr>
              <a:t>Proposed IEEE 802.11 AIML TIG Technical Report Text for the Distributed Channel Access Use Case</a:t>
            </a:r>
            <a:r>
              <a:rPr lang="en-GB" b="0" dirty="0">
                <a:effectLst/>
                <a:latin typeface="Times New Roman" panose="02020603050405020304" pitchFamily="18" charset="0"/>
                <a:ea typeface="Times New Roman" panose="02020603050405020304" pitchFamily="18" charset="0"/>
              </a:rPr>
              <a:t>, Ziyang Guo (Huawei)</a:t>
            </a:r>
          </a:p>
          <a:p>
            <a:pPr marL="571500" lvl="1"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800"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11-23/0050r3 Proposed Technical Report Text for AIML Model Sharing Use case, </a:t>
            </a:r>
            <a:r>
              <a:rPr lang="en-US" b="0" dirty="0">
                <a:latin typeface="Times New Roman" panose="02020603050405020304" pitchFamily="18" charset="0"/>
              </a:rPr>
              <a:t>Xiaofei Wang (InterDigital)</a:t>
            </a: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Discussion on AIML TIG next steps</a:t>
            </a:r>
          </a:p>
          <a:p>
            <a:pPr marL="114300" indent="0">
              <a:spcBef>
                <a:spcPts val="0"/>
              </a:spcBef>
              <a:spcAft>
                <a:spcPts val="0"/>
              </a:spcAft>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err="1">
                <a:latin typeface="Times New Roman" panose="02020603050405020304" pitchFamily="18" charset="0"/>
                <a:ea typeface="Times New Roman" panose="02020603050405020304" pitchFamily="18" charset="0"/>
              </a:rPr>
              <a:t>AoB</a:t>
            </a: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 (cont’d)</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900" dirty="0"/>
          </a:p>
          <a:p>
            <a:pPr>
              <a:spcBef>
                <a:spcPts val="300"/>
              </a:spcBef>
            </a:pPr>
            <a:r>
              <a:rPr lang="en-US" altLang="en-US" dirty="0"/>
              <a:t>Beyond March 2023</a:t>
            </a:r>
          </a:p>
          <a:p>
            <a:pPr marL="857250" lvl="1">
              <a:spcBef>
                <a:spcPts val="0"/>
              </a:spcBef>
              <a:spcAft>
                <a:spcPts val="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rPr>
              <a:t>Option 1: complete technical report in March 2023 and terminate AIML TIG</a:t>
            </a:r>
          </a:p>
          <a:p>
            <a:pPr marL="857250" lvl="1">
              <a:spcBef>
                <a:spcPts val="0"/>
              </a:spcBef>
              <a:spcAft>
                <a:spcPts val="0"/>
              </a:spcAft>
              <a:buFont typeface="Arial" panose="020B0604020202020204" pitchFamily="34" charset="0"/>
              <a:buChar char="•"/>
            </a:pPr>
            <a:endParaRPr lang="en-US" sz="2400"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rPr>
              <a:t>Option 2: complete technical report and attempt to insert features in other SG/TG, such as UHR</a:t>
            </a:r>
          </a:p>
          <a:p>
            <a:pPr marL="571500" lvl="1" indent="0">
              <a:spcBef>
                <a:spcPts val="0"/>
              </a:spcBef>
              <a:spcAft>
                <a:spcPts val="0"/>
              </a:spcAft>
            </a:pPr>
            <a:endParaRPr lang="en-US" sz="2400"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rPr>
              <a:t>Option 3: extend the AIML TIG, for example, for two or three meeting cycles, then decide whether to form SG</a:t>
            </a:r>
          </a:p>
          <a:p>
            <a:pPr marL="1257300" lvl="2">
              <a:spcBef>
                <a:spcPts val="0"/>
              </a:spcBef>
              <a:spcAft>
                <a:spcPts val="0"/>
              </a:spcAft>
              <a:buFont typeface="Arial" panose="020B0604020202020204" pitchFamily="34" charset="0"/>
              <a:buChar char="•"/>
            </a:pPr>
            <a:r>
              <a:rPr lang="en-US" sz="2200" dirty="0">
                <a:latin typeface="Times New Roman" panose="02020603050405020304" pitchFamily="18" charset="0"/>
                <a:ea typeface="Times New Roman" panose="02020603050405020304" pitchFamily="18" charset="0"/>
              </a:rPr>
              <a:t>Even if some AIML features/use cases may be taken up by UHR, given the many numbers of features being considered by UHR, it is possible that UHR can only address one use case. There may be still be possibility to form SG to study other AIML related items. </a:t>
            </a:r>
          </a:p>
          <a:p>
            <a:pPr marL="571500" lvl="1" indent="0">
              <a:spcBef>
                <a:spcPts val="0"/>
              </a:spcBef>
              <a:spcAft>
                <a:spcPts val="0"/>
              </a:spcAft>
            </a:pPr>
            <a:endParaRPr lang="en-US" sz="2400" dirty="0">
              <a:latin typeface="Times New Roman" panose="02020603050405020304" pitchFamily="18" charset="0"/>
              <a:ea typeface="Times New Roman" panose="02020603050405020304" pitchFamily="18" charset="0"/>
            </a:endParaRPr>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0084197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a:t>
            </a:r>
            <a:endParaRPr lang="en-US" dirty="0"/>
          </a:p>
        </p:txBody>
      </p:sp>
      <p:sp>
        <p:nvSpPr>
          <p:cNvPr id="3" name="Content Placeholder 2"/>
          <p:cNvSpPr>
            <a:spLocks noGrp="1"/>
          </p:cNvSpPr>
          <p:nvPr>
            <p:ph idx="1"/>
          </p:nvPr>
        </p:nvSpPr>
        <p:spPr>
          <a:xfrm>
            <a:off x="912377" y="1447800"/>
            <a:ext cx="10361084" cy="4113213"/>
          </a:xfrm>
        </p:spPr>
        <p:txBody>
          <a:bodyPr/>
          <a:lstStyle/>
          <a:p>
            <a:pPr>
              <a:spcBef>
                <a:spcPts val="300"/>
              </a:spcBef>
            </a:pPr>
            <a:r>
              <a:rPr lang="en-US" altLang="en-US" dirty="0"/>
              <a:t>Call for contributions:</a:t>
            </a:r>
          </a:p>
          <a:p>
            <a:pPr lvl="1">
              <a:spcBef>
                <a:spcPts val="300"/>
              </a:spcBef>
            </a:pPr>
            <a:r>
              <a:rPr lang="en-US" altLang="en-US" dirty="0"/>
              <a:t>Further submissions regarding AIML and 802.11:</a:t>
            </a:r>
          </a:p>
          <a:p>
            <a:pPr marL="800100" lvl="1" indent="-342900">
              <a:spcBef>
                <a:spcPts val="300"/>
              </a:spcBef>
              <a:buFont typeface="Arial" panose="020B0604020202020204" pitchFamily="34" charset="0"/>
              <a:buChar char="•"/>
            </a:pPr>
            <a:r>
              <a:rPr lang="en-US" altLang="en-US" dirty="0"/>
              <a:t>Use cases</a:t>
            </a:r>
          </a:p>
          <a:p>
            <a:pPr marL="800100" lvl="1" indent="-342900">
              <a:spcBef>
                <a:spcPts val="300"/>
              </a:spcBef>
              <a:buFont typeface="Arial" panose="020B0604020202020204" pitchFamily="34" charset="0"/>
              <a:buChar char="•"/>
            </a:pPr>
            <a:r>
              <a:rPr lang="en-US" altLang="en-US" dirty="0"/>
              <a:t>Technical feasibility</a:t>
            </a:r>
          </a:p>
          <a:p>
            <a:pPr marL="800100" lvl="1" indent="-342900">
              <a:spcBef>
                <a:spcPts val="300"/>
              </a:spcBef>
              <a:buFont typeface="Arial" panose="020B0604020202020204" pitchFamily="34" charset="0"/>
              <a:buChar char="•"/>
            </a:pPr>
            <a:r>
              <a:rPr lang="en-US" altLang="en-US" dirty="0"/>
              <a:t>Recommend to have contribution in the form of technical report insertions</a:t>
            </a:r>
          </a:p>
          <a:p>
            <a:pPr marL="800100" lvl="1" indent="-342900">
              <a:spcBef>
                <a:spcPts val="300"/>
              </a:spcBef>
              <a:buFont typeface="Arial" panose="020B0604020202020204" pitchFamily="34" charset="0"/>
              <a:buChar char="•"/>
            </a:pPr>
            <a:endParaRPr lang="en-US" altLang="en-US" dirty="0"/>
          </a:p>
          <a:p>
            <a:pPr marL="457200" lvl="1" indent="0">
              <a:spcBef>
                <a:spcPts val="300"/>
              </a:spcBef>
            </a:pPr>
            <a:endParaRPr lang="en-US" altLang="en-US" sz="900" dirty="0"/>
          </a:p>
          <a:p>
            <a:pPr>
              <a:spcBef>
                <a:spcPts val="300"/>
              </a:spcBef>
            </a:pPr>
            <a:r>
              <a:rPr lang="en-US" altLang="en-US" dirty="0"/>
              <a:t>March 2023 Meeting Planning</a:t>
            </a:r>
          </a:p>
          <a:p>
            <a:pPr marL="800100" lvl="1" indent="-342900">
              <a:spcBef>
                <a:spcPts val="300"/>
              </a:spcBef>
              <a:buFont typeface="Arial" panose="020B0604020202020204" pitchFamily="34" charset="0"/>
              <a:buChar char="•"/>
            </a:pPr>
            <a:r>
              <a:rPr lang="en-US" altLang="en-US" dirty="0"/>
              <a:t>3-4 slots: operating in ET</a:t>
            </a:r>
          </a:p>
          <a:p>
            <a:pPr marL="800100" lvl="1" indent="-342900">
              <a:spcBef>
                <a:spcPts val="300"/>
              </a:spcBef>
              <a:buFont typeface="Arial" panose="020B0604020202020204" pitchFamily="34" charset="0"/>
              <a:buChar char="•"/>
            </a:pPr>
            <a:r>
              <a:rPr lang="en-US" altLang="en-US" dirty="0"/>
              <a:t>will try to find slots that are suitable for different time zones</a:t>
            </a:r>
          </a:p>
          <a:p>
            <a:pPr marL="1200150" lvl="2" indent="-342900">
              <a:spcBef>
                <a:spcPts val="300"/>
              </a:spcBef>
              <a:buFont typeface="Arial" panose="020B0604020202020204" pitchFamily="34" charset="0"/>
              <a:buChar char="•"/>
            </a:pPr>
            <a:r>
              <a:rPr lang="en-US" altLang="en-US" dirty="0"/>
              <a:t>Likely a combination of an EVE session and AM1/AM2 sessions</a:t>
            </a:r>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Teleconference</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1050" dirty="0"/>
          </a:p>
          <a:p>
            <a:pPr>
              <a:spcBef>
                <a:spcPts val="300"/>
              </a:spcBef>
            </a:pPr>
            <a:r>
              <a:rPr lang="en-US" altLang="en-US" dirty="0"/>
              <a:t>Next Teleconferences:</a:t>
            </a:r>
          </a:p>
          <a:p>
            <a:pPr marL="800100" lvl="1" indent="-342900">
              <a:spcBef>
                <a:spcPts val="300"/>
              </a:spcBef>
              <a:buFont typeface="Arial" panose="020B0604020202020204" pitchFamily="34" charset="0"/>
              <a:buChar char="•"/>
            </a:pPr>
            <a:r>
              <a:rPr lang="en-US" altLang="en-US" dirty="0"/>
              <a:t>2 teleconferences: </a:t>
            </a:r>
          </a:p>
          <a:p>
            <a:pPr marL="1200150" lvl="2" indent="-342900">
              <a:spcBef>
                <a:spcPts val="300"/>
              </a:spcBef>
              <a:buFont typeface="Arial" panose="020B0604020202020204" pitchFamily="34" charset="0"/>
              <a:buChar char="•"/>
            </a:pPr>
            <a:r>
              <a:rPr lang="en-US" altLang="en-US" dirty="0"/>
              <a:t>February 13, 2023, 10 am ET (1.5 hour)</a:t>
            </a:r>
          </a:p>
          <a:p>
            <a:pPr marL="1200150" lvl="2" indent="-342900">
              <a:spcBef>
                <a:spcPts val="300"/>
              </a:spcBef>
              <a:buFont typeface="Arial" panose="020B0604020202020204" pitchFamily="34" charset="0"/>
              <a:buChar char="•"/>
            </a:pPr>
            <a:r>
              <a:rPr lang="en-US" altLang="en-US" dirty="0"/>
              <a:t>February 27, 2023, 10 am ET (1.5 hour)</a:t>
            </a:r>
          </a:p>
          <a:p>
            <a:pPr marL="857250" lvl="2" indent="0">
              <a:spcBef>
                <a:spcPts val="300"/>
              </a:spcBef>
            </a:pPr>
            <a:endParaRPr lang="en-US" altLang="en-US" dirty="0"/>
          </a:p>
          <a:p>
            <a:pPr marL="800100" lvl="1" indent="-342900">
              <a:spcBef>
                <a:spcPts val="300"/>
              </a:spcBef>
              <a:buFont typeface="Arial" panose="020B0604020202020204" pitchFamily="34" charset="0"/>
              <a:buChar char="•"/>
            </a:pPr>
            <a:r>
              <a:rPr lang="en-US" altLang="en-US" dirty="0"/>
              <a:t>Potential other topics:</a:t>
            </a:r>
          </a:p>
          <a:p>
            <a:pPr marL="1200150" lvl="2" indent="-342900">
              <a:spcBef>
                <a:spcPts val="300"/>
              </a:spcBef>
              <a:buFont typeface="Arial" panose="020B0604020202020204" pitchFamily="34" charset="0"/>
              <a:buChar char="•"/>
            </a:pPr>
            <a:r>
              <a:rPr lang="en-US" altLang="en-US" dirty="0"/>
              <a:t>Technical presentations</a:t>
            </a:r>
          </a:p>
          <a:p>
            <a:pPr marL="1200150" lvl="2" indent="-342900">
              <a:spcBef>
                <a:spcPts val="300"/>
              </a:spcBef>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Proposals for the technical report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407072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January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Presentations</a:t>
            </a:r>
          </a:p>
          <a:p>
            <a:pPr marL="857250" lvl="1" indent="-457200">
              <a:buFont typeface="Arial" panose="020B0604020202020204" pitchFamily="34" charset="0"/>
              <a:buChar char="•"/>
              <a:defRPr/>
            </a:pPr>
            <a:r>
              <a:rPr lang="en-US" altLang="en-US" sz="1800" dirty="0">
                <a:highlight>
                  <a:srgbClr val="FFFF00"/>
                </a:highlight>
              </a:rPr>
              <a:t>Monday January 16, 2023, AM2: 10:30 – 12:30 ET</a:t>
            </a:r>
          </a:p>
          <a:p>
            <a:pPr marL="857250" lvl="1" indent="-457200">
              <a:buFont typeface="Arial" panose="020B0604020202020204" pitchFamily="34" charset="0"/>
              <a:buChar char="•"/>
              <a:defRPr/>
            </a:pPr>
            <a:r>
              <a:rPr lang="en-US" altLang="en-US" sz="1800" dirty="0">
                <a:highlight>
                  <a:srgbClr val="FFFF00"/>
                </a:highlight>
              </a:rPr>
              <a:t>Monday January 16, 2023, Eve: 19:30 – 21:30ET</a:t>
            </a:r>
          </a:p>
          <a:p>
            <a:pPr marL="857250" lvl="1" indent="-457200">
              <a:buFont typeface="Arial" panose="020B0604020202020204" pitchFamily="34" charset="0"/>
              <a:buChar char="•"/>
              <a:defRPr/>
            </a:pPr>
            <a:r>
              <a:rPr lang="en-US" altLang="en-US" sz="1800" dirty="0">
                <a:highlight>
                  <a:srgbClr val="FFFF00"/>
                </a:highlight>
              </a:rPr>
              <a:t>Wednesday January 18, 2023, AM1: 8:00 - 10:00 ET</a:t>
            </a:r>
          </a:p>
          <a:p>
            <a:pPr marL="857250" lvl="1" indent="-457200">
              <a:buFont typeface="Arial" panose="020B0604020202020204" pitchFamily="34" charset="0"/>
              <a:buChar char="•"/>
              <a:defRPr/>
            </a:pPr>
            <a:r>
              <a:rPr lang="en-US" altLang="en-US" sz="1800" dirty="0"/>
              <a:t>Thursday January 19, 2023: AM1: 8:00 – 10:00 ET</a:t>
            </a:r>
          </a:p>
          <a:p>
            <a:pPr marL="457200" indent="-457200">
              <a:lnSpc>
                <a:spcPct val="90000"/>
              </a:lnSpc>
              <a:buFont typeface="Arial" panose="020B0604020202020204" pitchFamily="34" charset="0"/>
              <a:buChar char="•"/>
              <a:defRPr/>
            </a:pPr>
            <a:r>
              <a:rPr lang="en-US" altLang="en-US" dirty="0"/>
              <a:t>Plans for March 2023 and beyond</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19200"/>
            <a:ext cx="9144000" cy="4952999"/>
          </a:xfrm>
        </p:spPr>
        <p:txBody>
          <a:bodyPr/>
          <a:lstStyle/>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11-22/987r3 </a:t>
            </a:r>
            <a:r>
              <a:rPr lang="en-US" sz="1800" dirty="0">
                <a:latin typeface="Times New Roman" panose="02020603050405020304" pitchFamily="18" charset="0"/>
              </a:rPr>
              <a:t>AIML TIG Technical Report Draft</a:t>
            </a:r>
            <a:r>
              <a:rPr lang="en-GB" sz="1800" b="0" dirty="0">
                <a:effectLst/>
                <a:latin typeface="Times New Roman" panose="02020603050405020304" pitchFamily="18" charset="0"/>
                <a:ea typeface="Times New Roman" panose="02020603050405020304" pitchFamily="18" charset="0"/>
              </a:rPr>
              <a:t>, Xiaofei Wang (InterDigital)</a:t>
            </a:r>
          </a:p>
          <a:p>
            <a:pPr marL="457200">
              <a:spcBef>
                <a:spcPts val="0"/>
              </a:spcBef>
              <a:spcAft>
                <a:spcPts val="0"/>
              </a:spcAft>
              <a:buFont typeface="Arial" panose="020B0604020202020204" pitchFamily="34" charset="0"/>
              <a:buChar char="•"/>
            </a:pPr>
            <a:endParaRPr lang="en-GB" sz="1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11-22/2119r0 </a:t>
            </a:r>
            <a:r>
              <a:rPr lang="en-US" sz="1800" dirty="0">
                <a:latin typeface="Times New Roman" panose="02020603050405020304" pitchFamily="18" charset="0"/>
              </a:rPr>
              <a:t>Proposed IEEE 802.11 AIML TIG Technical Report Text for the Distributed Channel Access Use Case</a:t>
            </a:r>
            <a:r>
              <a:rPr lang="en-GB" sz="1800" b="0" dirty="0">
                <a:effectLst/>
                <a:latin typeface="Times New Roman" panose="02020603050405020304" pitchFamily="18" charset="0"/>
                <a:ea typeface="Times New Roman" panose="02020603050405020304" pitchFamily="18" charset="0"/>
              </a:rPr>
              <a:t>, Ziyang Guo (Huawei)</a:t>
            </a:r>
          </a:p>
          <a:p>
            <a:pPr marL="457200">
              <a:spcBef>
                <a:spcPts val="0"/>
              </a:spcBef>
              <a:spcAft>
                <a:spcPts val="0"/>
              </a:spcAft>
              <a:buFont typeface="Arial" panose="020B0604020202020204" pitchFamily="34" charset="0"/>
              <a:buChar char="•"/>
            </a:pPr>
            <a:endParaRPr lang="en-GB" sz="18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11-22/1934r5 </a:t>
            </a:r>
            <a:r>
              <a:rPr lang="en-US" sz="1800" dirty="0">
                <a:latin typeface="Times New Roman" panose="02020603050405020304" pitchFamily="18" charset="0"/>
              </a:rPr>
              <a:t>Proposed IEEE 802.11 AIML TIG Technical Report Text for the CSI Compression Use Case</a:t>
            </a:r>
            <a:r>
              <a:rPr lang="en-GB" sz="1800" dirty="0">
                <a:effectLst/>
                <a:latin typeface="Times New Roman" panose="02020603050405020304" pitchFamily="18" charset="0"/>
                <a:ea typeface="Times New Roman" panose="02020603050405020304" pitchFamily="18" charset="0"/>
              </a:rPr>
              <a:t>, </a:t>
            </a:r>
            <a:r>
              <a:rPr lang="en-GB" sz="1800" b="0" dirty="0">
                <a:effectLst/>
                <a:latin typeface="Times New Roman" panose="02020603050405020304" pitchFamily="18" charset="0"/>
                <a:ea typeface="Times New Roman" panose="02020603050405020304" pitchFamily="18" charset="0"/>
              </a:rPr>
              <a:t>Zinan Lin (InterDigital)</a:t>
            </a:r>
          </a:p>
          <a:p>
            <a:pPr marL="457200">
              <a:spcBef>
                <a:spcPts val="0"/>
              </a:spcBef>
              <a:spcAft>
                <a:spcPts val="0"/>
              </a:spcAft>
              <a:buFont typeface="Arial" panose="020B0604020202020204" pitchFamily="34" charset="0"/>
              <a:buChar char="•"/>
            </a:pPr>
            <a:endParaRPr lang="en-US" sz="18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800" dirty="0">
                <a:latin typeface="Times New Roman" panose="02020603050405020304" pitchFamily="18" charset="0"/>
              </a:rPr>
              <a:t>11-23/0050r0 Proposed Technical Report Text for AIML Model Sharing Use case, </a:t>
            </a:r>
            <a:r>
              <a:rPr lang="en-US" sz="1800" b="0" dirty="0">
                <a:latin typeface="Times New Roman" panose="02020603050405020304" pitchFamily="18" charset="0"/>
              </a:rPr>
              <a:t>Xiaofei Wang (InterDigital)</a:t>
            </a:r>
          </a:p>
          <a:p>
            <a:pPr marL="457200">
              <a:spcBef>
                <a:spcPts val="0"/>
              </a:spcBef>
              <a:spcAft>
                <a:spcPts val="0"/>
              </a:spcAft>
              <a:buFont typeface="Arial" panose="020B0604020202020204" pitchFamily="34" charset="0"/>
              <a:buChar char="•"/>
            </a:pPr>
            <a:endParaRPr lang="en-GB"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11-23/0032r3 </a:t>
            </a:r>
            <a:r>
              <a:rPr lang="en-US" sz="1800" dirty="0">
                <a:latin typeface="Times New Roman" panose="02020603050405020304" pitchFamily="18" charset="0"/>
              </a:rPr>
              <a:t>ML-based Adaptive Subcarrier Grouping for Beamforming Feedback,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Eunsung </a:t>
            </a:r>
            <a:r>
              <a:rPr lang="en-US" sz="1800" b="0" dirty="0" err="1">
                <a:latin typeface="Times New Roman" panose="02020603050405020304" pitchFamily="18" charset="0"/>
              </a:rPr>
              <a:t>Joen</a:t>
            </a:r>
            <a:r>
              <a:rPr lang="en-US" sz="18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US"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800" dirty="0">
                <a:latin typeface="Times New Roman" panose="02020603050405020304" pitchFamily="18" charset="0"/>
              </a:rPr>
              <a:t>11-22/0095r0 Comments on BEREC Report on the impact of AI solutions in the telecommunications sector on regulation</a:t>
            </a:r>
            <a:r>
              <a:rPr lang="en-US" sz="1800" b="0" dirty="0">
                <a:latin typeface="Times New Roman" panose="02020603050405020304" pitchFamily="18" charset="0"/>
              </a:rPr>
              <a:t>, Ziyang Guo (Huawei)</a:t>
            </a:r>
          </a:p>
          <a:p>
            <a:pPr marL="457200">
              <a:spcBef>
                <a:spcPts val="0"/>
              </a:spcBef>
              <a:spcAft>
                <a:spcPts val="0"/>
              </a:spcAft>
              <a:buFont typeface="Arial" panose="020B0604020202020204" pitchFamily="34" charset="0"/>
              <a:buChar char="•"/>
            </a:pPr>
            <a:endParaRPr lang="en-US"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11-23/124r0: Letter of Comments on BEREC Report, </a:t>
            </a:r>
            <a:r>
              <a:rPr lang="en-GB" sz="1800" b="0" dirty="0" err="1">
                <a:latin typeface="Times New Roman" panose="02020603050405020304" pitchFamily="18" charset="0"/>
              </a:rPr>
              <a:t>Tongxin</a:t>
            </a:r>
            <a:r>
              <a:rPr lang="en-GB" sz="1800" b="0" dirty="0">
                <a:latin typeface="Times New Roman" panose="02020603050405020304" pitchFamily="18" charset="0"/>
              </a:rPr>
              <a:t> Shu (Huawei)</a:t>
            </a:r>
          </a:p>
          <a:p>
            <a:pPr marL="457200">
              <a:spcBef>
                <a:spcPts val="0"/>
              </a:spcBef>
              <a:spcAft>
                <a:spcPts val="0"/>
              </a:spcAft>
              <a:buFont typeface="Arial" panose="020B0604020202020204" pitchFamily="34" charset="0"/>
              <a:buChar char="•"/>
            </a:pPr>
            <a:endParaRPr lang="en-GB" sz="2000" b="0" dirty="0">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https://cvent.me/nX5xrY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5395</TotalTime>
  <Words>2643</Words>
  <Application>Microsoft Office PowerPoint</Application>
  <PresentationFormat>Widescreen</PresentationFormat>
  <Paragraphs>330</Paragraphs>
  <Slides>24</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34" baseType="lpstr">
      <vt:lpstr>Lucida Grande</vt:lpstr>
      <vt:lpstr>Monotype Sorts</vt:lpstr>
      <vt:lpstr>Arial</vt:lpstr>
      <vt:lpstr>Calibri</vt:lpstr>
      <vt:lpstr>Helvetica</vt:lpstr>
      <vt:lpstr>Times New Roman</vt:lpstr>
      <vt:lpstr>Verdana</vt:lpstr>
      <vt:lpstr>Office Theme</vt:lpstr>
      <vt:lpstr>Document</vt:lpstr>
      <vt:lpstr>Bitmap Image</vt:lpstr>
      <vt:lpstr>AIML TIG January 2023 Interim Agenda</vt:lpstr>
      <vt:lpstr>Abstract</vt:lpstr>
      <vt:lpstr>PowerPoint Presentation</vt:lpstr>
      <vt:lpstr>PowerPoint Presentation</vt:lpstr>
      <vt:lpstr>Registration for the January 802 wireless interim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January 16, 2023 AM2</vt:lpstr>
      <vt:lpstr>Discussion</vt:lpstr>
      <vt:lpstr>Detailed Agenda Monday January 16, 2023 EVE</vt:lpstr>
      <vt:lpstr>Detailed Agenda Wednesday January 18, 2023 AM1</vt:lpstr>
      <vt:lpstr>Detailed Agenda Thursday January 19, 2023 AM1</vt:lpstr>
      <vt:lpstr>Next steps (cont’d)</vt:lpstr>
      <vt:lpstr>Next steps</vt:lpstr>
      <vt:lpstr>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100</cp:revision>
  <cp:lastPrinted>1601-01-01T00:00:00Z</cp:lastPrinted>
  <dcterms:created xsi:type="dcterms:W3CDTF">2018-05-05T22:00:08Z</dcterms:created>
  <dcterms:modified xsi:type="dcterms:W3CDTF">2023-01-19T04:40:17Z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