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90" r:id="rId23"/>
    <p:sldId id="2386"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DDC550-C61F-4442-B616-BB4655E48B6B}" v="1" dt="2023-01-18T05:25:20.786"/>
    <p1510:client id="{38CABD59-3F49-4B3C-BA37-987EB2E8F0FD}" v="2" dt="2023-01-18T05:14:31.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4660"/>
  </p:normalViewPr>
  <p:slideViewPr>
    <p:cSldViewPr>
      <p:cViewPr varScale="1">
        <p:scale>
          <a:sx n="63" d="100"/>
          <a:sy n="63" d="100"/>
        </p:scale>
        <p:origin x="93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24</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a:xfrm>
            <a:off x="914401" y="1830391"/>
            <a:ext cx="10361084" cy="4264024"/>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11-22/0095r0 Comments on BEREC Report on the impact of AI solutions in the telecommunications sector on regulation, Ziyang Guo (Huawei)</a:t>
            </a:r>
            <a:endParaRPr lang="en-US"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11-22/2119r1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11-23/0050r1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feedback on EU BEREC Report on AI in the telecom sector</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11-23/124r0: Letter of Comments on BEREC Report, </a:t>
            </a:r>
            <a:r>
              <a:rPr lang="en-GB" dirty="0" err="1">
                <a:latin typeface="Times New Roman" panose="02020603050405020304" pitchFamily="18" charset="0"/>
                <a:ea typeface="Times New Roman" panose="02020603050405020304" pitchFamily="18" charset="0"/>
              </a:rPr>
              <a:t>Tongxin</a:t>
            </a:r>
            <a:r>
              <a:rPr lang="en-GB" dirty="0">
                <a:latin typeface="Times New Roman" panose="02020603050405020304" pitchFamily="18" charset="0"/>
                <a:ea typeface="Times New Roman" panose="02020603050405020304" pitchFamily="18" charset="0"/>
              </a:rPr>
              <a:t> Shu (Huawei)</a:t>
            </a: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6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11-22/2119r2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11-23/0050r2 Proposed Technical Report Text for AIML Model Sharing Use case, </a:t>
            </a:r>
            <a:r>
              <a:rPr lang="en-US" b="0" dirty="0">
                <a:latin typeface="Times New Roman" panose="02020603050405020304" pitchFamily="18" charset="0"/>
              </a:rPr>
              <a:t>Xiaofei Wang (InterDigital)</a:t>
            </a:r>
          </a:p>
          <a:p>
            <a:pPr marL="857250" lvl="1">
              <a:spcBef>
                <a:spcPts val="0"/>
              </a:spcBef>
              <a:spcAft>
                <a:spcPts val="0"/>
              </a:spcAft>
              <a:buFont typeface="Arial" panose="020B0604020202020204" pitchFamily="34" charset="0"/>
              <a:buChar char="•"/>
            </a:pPr>
            <a:endParaRPr lang="en-US" sz="9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Announcement</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leadership has generated an AIML TIG status report and will present during mid-week plenary: 11-23/0013</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AIML TIG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3-4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 (cont’d)</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Beyond March 2023</a:t>
            </a: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1: complete technical report in March and terminate AIML TIG</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2: extend the AIML TIG, for example, for two meeting cycles</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3: terminate AIML TIG in March, but vote for starting an AIML SG later, for example, in September 2023</a:t>
            </a:r>
          </a:p>
          <a:p>
            <a:pPr marL="857250" lvl="1">
              <a:spcBef>
                <a:spcPts val="0"/>
              </a:spcBef>
              <a:spcAft>
                <a:spcPts val="0"/>
              </a:spcAft>
              <a:buFont typeface="Arial" panose="020B0604020202020204" pitchFamily="34" charset="0"/>
              <a:buChar char="•"/>
            </a:pPr>
            <a:endParaRPr lang="en-US" sz="240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2400" dirty="0">
                <a:latin typeface="Times New Roman" panose="02020603050405020304" pitchFamily="18" charset="0"/>
                <a:ea typeface="Times New Roman" panose="02020603050405020304" pitchFamily="18" charset="0"/>
              </a:rPr>
              <a:t>Option 4: complete technical report and attempt to insert features in other SG/TG, such as UHR</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08419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February 20, 2023, 10 am ET (1.5 hour)</a:t>
            </a:r>
          </a:p>
          <a:p>
            <a:pPr marL="1200150" lvl="2" indent="-342900">
              <a:spcBef>
                <a:spcPts val="300"/>
              </a:spcBef>
              <a:buFont typeface="Arial" panose="020B0604020202020204" pitchFamily="34" charset="0"/>
              <a:buChar char="•"/>
            </a:pPr>
            <a:r>
              <a:rPr lang="en-US" altLang="en-US" dirty="0"/>
              <a:t>March 6,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highlight>
                  <a:srgbClr val="FFFF00"/>
                </a:highlight>
              </a:rPr>
              <a:t>Monday January 16, 2023, AM2: 10:30 – 12:30 ET</a:t>
            </a:r>
          </a:p>
          <a:p>
            <a:pPr marL="857250" lvl="1" indent="-457200">
              <a:buFont typeface="Arial" panose="020B0604020202020204" pitchFamily="34" charset="0"/>
              <a:buChar char="•"/>
              <a:defRPr/>
            </a:pPr>
            <a:r>
              <a:rPr lang="en-US" altLang="en-US" sz="1800" dirty="0">
                <a:highlight>
                  <a:srgbClr val="FFFF00"/>
                </a:highlight>
              </a:rPr>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for March 2023 </a:t>
            </a:r>
            <a:r>
              <a:rPr lang="en-US" altLang="en-US" dirty="0">
                <a:highlight>
                  <a:srgbClr val="00FF00"/>
                </a:highlight>
              </a:rPr>
              <a:t>and beyond</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19200"/>
            <a:ext cx="9144000" cy="4952999"/>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11-22/987r3 </a:t>
            </a:r>
            <a:r>
              <a:rPr lang="en-US" sz="1800" dirty="0">
                <a:latin typeface="Times New Roman" panose="02020603050405020304" pitchFamily="18" charset="0"/>
              </a:rPr>
              <a:t>AIML TIG Technical Report Draft</a:t>
            </a:r>
            <a:r>
              <a:rPr lang="en-GB" sz="1800"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sz="1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11-22/2119r0 </a:t>
            </a:r>
            <a:r>
              <a:rPr lang="en-US" sz="1800" dirty="0">
                <a:latin typeface="Times New Roman" panose="02020603050405020304" pitchFamily="18" charset="0"/>
              </a:rPr>
              <a:t>Proposed IEEE 802.11 AIML TIG Technical Report Text for the Distributed Channel Access Use Case</a:t>
            </a:r>
            <a:r>
              <a:rPr lang="en-GB" sz="1800" b="0" dirty="0">
                <a:effectLst/>
                <a:latin typeface="Times New Roman" panose="02020603050405020304" pitchFamily="18" charset="0"/>
                <a:ea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GB" sz="1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11-22/1934r5 </a:t>
            </a:r>
            <a:r>
              <a:rPr lang="en-US" sz="1800" dirty="0">
                <a:latin typeface="Times New Roman" panose="02020603050405020304" pitchFamily="18" charset="0"/>
              </a:rPr>
              <a:t>Proposed IEEE 802.11 AIML TIG Technical Report Text for the CSI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Zinan Lin (InterDigital)</a:t>
            </a:r>
          </a:p>
          <a:p>
            <a:pPr marL="457200">
              <a:spcBef>
                <a:spcPts val="0"/>
              </a:spcBef>
              <a:spcAft>
                <a:spcPts val="0"/>
              </a:spcAft>
              <a:buFont typeface="Arial" panose="020B0604020202020204" pitchFamily="34" charset="0"/>
              <a:buChar char="•"/>
            </a:pPr>
            <a:endParaRPr lang="en-US" sz="1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11-23/0050r0 Proposed Technical Report Text for AIML Model Sharing Use case,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11-23/0032r3 </a:t>
            </a:r>
            <a:r>
              <a:rPr lang="en-US" sz="1800" dirty="0">
                <a:latin typeface="Times New Roman" panose="02020603050405020304" pitchFamily="18" charset="0"/>
              </a:rPr>
              <a:t>ML-based Adaptive Subcarrier Grouping for Beamforming Feedback,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11-22/0095r0 Comments on BEREC Report on the impact of AI solutions in the telecommunications sector on regulation</a:t>
            </a:r>
            <a:r>
              <a:rPr lang="en-US" sz="1800" b="0" dirty="0">
                <a:latin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600" dirty="0">
                <a:highlight>
                  <a:srgbClr val="00FF00"/>
                </a:highlight>
                <a:latin typeface="Times New Roman" panose="02020603050405020304" pitchFamily="18" charset="0"/>
                <a:ea typeface="Times New Roman" panose="02020603050405020304" pitchFamily="18" charset="0"/>
              </a:rPr>
              <a:t>11-23/124r0: Letter of Comments on BEREC Report, </a:t>
            </a:r>
            <a:r>
              <a:rPr lang="en-GB" sz="1800" b="0" dirty="0" err="1">
                <a:highlight>
                  <a:srgbClr val="00FF00"/>
                </a:highlight>
                <a:latin typeface="Times New Roman" panose="02020603050405020304" pitchFamily="18" charset="0"/>
              </a:rPr>
              <a:t>Tongxin</a:t>
            </a:r>
            <a:r>
              <a:rPr lang="en-GB" sz="1800" b="0" dirty="0">
                <a:highlight>
                  <a:srgbClr val="00FF00"/>
                </a:highlight>
                <a:latin typeface="Times New Roman" panose="02020603050405020304" pitchFamily="18" charset="0"/>
              </a:rPr>
              <a:t> Shu (Huawei)</a:t>
            </a:r>
          </a:p>
          <a:p>
            <a:pPr marL="457200">
              <a:spcBef>
                <a:spcPts val="0"/>
              </a:spcBef>
              <a:spcAft>
                <a:spcPts val="0"/>
              </a:spcAft>
              <a:buFont typeface="Arial" panose="020B0604020202020204" pitchFamily="34" charset="0"/>
              <a:buChar char="•"/>
            </a:pPr>
            <a:endParaRPr lang="en-GB" sz="2000"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5387</TotalTime>
  <Words>2563</Words>
  <Application>Microsoft Office PowerPoint</Application>
  <PresentationFormat>Widescreen</PresentationFormat>
  <Paragraphs>328</Paragraphs>
  <Slides>24</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Next steps (cont’d)</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2023-01-18T05:27:38Z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