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9" r:id="rId18"/>
    <p:sldId id="2384" r:id="rId19"/>
    <p:sldId id="2387" r:id="rId20"/>
    <p:sldId id="2388" r:id="rId21"/>
    <p:sldId id="2385" r:id="rId22"/>
    <p:sldId id="2386"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D4B997-11D0-45B3-930C-659E72D8A8ED}" v="1" dt="2023-01-16T21:25:04.2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F9D4B997-11D0-45B3-930C-659E72D8A8ED}"/>
    <pc:docChg chg="modSld modMainMaster">
      <pc:chgData name="Xiaofei Wang" userId="6e1836d3-2ed9-4ae5-8700-9029b71c19c7" providerId="ADAL" clId="{F9D4B997-11D0-45B3-930C-659E72D8A8ED}" dt="2023-01-16T21:28:39.108" v="58" actId="20577"/>
      <pc:docMkLst>
        <pc:docMk/>
      </pc:docMkLst>
      <pc:sldChg chg="modSp mod">
        <pc:chgData name="Xiaofei Wang" userId="6e1836d3-2ed9-4ae5-8700-9029b71c19c7" providerId="ADAL" clId="{F9D4B997-11D0-45B3-930C-659E72D8A8ED}" dt="2023-01-16T21:26:42.915" v="47" actId="207"/>
        <pc:sldMkLst>
          <pc:docMk/>
          <pc:sldMk cId="412227131" sldId="2375"/>
        </pc:sldMkLst>
        <pc:spChg chg="mod">
          <ac:chgData name="Xiaofei Wang" userId="6e1836d3-2ed9-4ae5-8700-9029b71c19c7" providerId="ADAL" clId="{F9D4B997-11D0-45B3-930C-659E72D8A8ED}" dt="2023-01-16T21:26:42.915" v="47" actId="207"/>
          <ac:spMkLst>
            <pc:docMk/>
            <pc:sldMk cId="412227131" sldId="2375"/>
            <ac:spMk id="19463" creationId="{014A845C-CDC6-4811-8948-EAB07A9434A5}"/>
          </ac:spMkLst>
        </pc:spChg>
      </pc:sldChg>
      <pc:sldChg chg="modSp mod">
        <pc:chgData name="Xiaofei Wang" userId="6e1836d3-2ed9-4ae5-8700-9029b71c19c7" providerId="ADAL" clId="{F9D4B997-11D0-45B3-930C-659E72D8A8ED}" dt="2023-01-16T21:28:39.108" v="58" actId="20577"/>
        <pc:sldMkLst>
          <pc:docMk/>
          <pc:sldMk cId="3512987780" sldId="2384"/>
        </pc:sldMkLst>
        <pc:spChg chg="mod">
          <ac:chgData name="Xiaofei Wang" userId="6e1836d3-2ed9-4ae5-8700-9029b71c19c7" providerId="ADAL" clId="{F9D4B997-11D0-45B3-930C-659E72D8A8ED}" dt="2023-01-16T21:28:39.108" v="58" actId="20577"/>
          <ac:spMkLst>
            <pc:docMk/>
            <pc:sldMk cId="3512987780" sldId="2384"/>
            <ac:spMk id="3" creationId="{00000000-0000-0000-0000-000000000000}"/>
          </ac:spMkLst>
        </pc:spChg>
      </pc:sldChg>
      <pc:sldMasterChg chg="modSp">
        <pc:chgData name="Xiaofei Wang" userId="6e1836d3-2ed9-4ae5-8700-9029b71c19c7" providerId="ADAL" clId="{F9D4B997-11D0-45B3-930C-659E72D8A8ED}" dt="2023-01-16T21:25:04.207" v="0"/>
        <pc:sldMasterMkLst>
          <pc:docMk/>
          <pc:sldMasterMk cId="0" sldId="2147483648"/>
        </pc:sldMasterMkLst>
        <pc:spChg chg="mod">
          <ac:chgData name="Xiaofei Wang" userId="6e1836d3-2ed9-4ae5-8700-9029b71c19c7" providerId="ADAL" clId="{F9D4B997-11D0-45B3-930C-659E72D8A8ED}" dt="2023-01-16T21:25:04.207"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23</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802.11-22/2040r2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2023-01-10</a:t>
            </a:r>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EU BEREC Report AI feedback</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11-22/987r3 </a:t>
            </a:r>
            <a:r>
              <a:rPr lang="en-US" b="0" dirty="0">
                <a:latin typeface="Times New Roman" panose="02020603050405020304" pitchFamily="18" charset="0"/>
              </a:rPr>
              <a:t>AIML TIG Technical Report Draft</a:t>
            </a:r>
            <a:r>
              <a:rPr lang="en-GB" b="0" dirty="0">
                <a:effectLst/>
                <a:latin typeface="Times New Roman" panose="02020603050405020304" pitchFamily="18" charset="0"/>
                <a:ea typeface="Times New Roman" panose="02020603050405020304" pitchFamily="18" charset="0"/>
              </a:rPr>
              <a:t>, Xiaofei Wang (InterDigital)</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11-22/2119r0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endParaRPr lang="en-GB" b="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11-23/0050r0 Proposed Technical Report Text for AIML Model Sharing Use case, </a:t>
            </a:r>
            <a:r>
              <a:rPr lang="en-US" b="0" dirty="0">
                <a:latin typeface="Times New Roman" panose="02020603050405020304" pitchFamily="18" charset="0"/>
              </a:rPr>
              <a:t>Xiaofei Wang (InterDigital)</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a:t>
            </a:r>
            <a:endParaRPr lang="en-US" dirty="0"/>
          </a:p>
        </p:txBody>
      </p:sp>
      <p:sp>
        <p:nvSpPr>
          <p:cNvPr id="3" name="Content Placeholder 2"/>
          <p:cNvSpPr>
            <a:spLocks noGrp="1"/>
          </p:cNvSpPr>
          <p:nvPr>
            <p:ph idx="1"/>
          </p:nvPr>
        </p:nvSpPr>
        <p:spPr>
          <a:xfrm>
            <a:off x="685800" y="1447800"/>
            <a:ext cx="10703983" cy="4113213"/>
          </a:xfrm>
        </p:spPr>
        <p:txBody>
          <a:bodyPr/>
          <a:lstStyle/>
          <a:p>
            <a:pPr>
              <a:spcBef>
                <a:spcPts val="300"/>
              </a:spcBef>
            </a:pPr>
            <a:r>
              <a:rPr lang="en-US" altLang="en-US" dirty="0"/>
              <a:t>EU BEREC Report on AI in telecom</a:t>
            </a:r>
          </a:p>
          <a:p>
            <a:pPr marL="800100" lvl="1" indent="-342900">
              <a:spcBef>
                <a:spcPts val="300"/>
              </a:spcBef>
              <a:buFont typeface="Arial" panose="020B0604020202020204" pitchFamily="34" charset="0"/>
              <a:buChar char="•"/>
            </a:pPr>
            <a:r>
              <a:rPr lang="en-US" altLang="en-US" dirty="0"/>
              <a:t>802.18 Chair sent out an email on this on Jan 8, 2023</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Should AIML TIG provide feedback?</a:t>
            </a:r>
          </a:p>
          <a:p>
            <a:pPr>
              <a:spcBef>
                <a:spcPts val="300"/>
              </a:spcBef>
              <a:buFont typeface="Arial" panose="020B0604020202020204" pitchFamily="34" charset="0"/>
              <a:buChar char="•"/>
            </a:pPr>
            <a:r>
              <a:rPr lang="en-US" altLang="en-US" dirty="0"/>
              <a:t>Feedback can be provided:</a:t>
            </a:r>
          </a:p>
          <a:p>
            <a:pPr lvl="1">
              <a:spcBef>
                <a:spcPts val="300"/>
              </a:spcBef>
              <a:buFont typeface="Arial" panose="020B0604020202020204" pitchFamily="34" charset="0"/>
              <a:buChar char="•"/>
            </a:pPr>
            <a:r>
              <a:rPr lang="en-US" altLang="en-US" dirty="0"/>
              <a:t>By members of the AIML TIG (e.g., the chair) attending 802.18 and providing individual contributions or</a:t>
            </a:r>
          </a:p>
          <a:p>
            <a:pPr lvl="1">
              <a:spcBef>
                <a:spcPts val="300"/>
              </a:spcBef>
              <a:buFont typeface="Arial" panose="020B0604020202020204" pitchFamily="34" charset="0"/>
              <a:buChar char="•"/>
            </a:pPr>
            <a:r>
              <a:rPr lang="en-US" altLang="en-US" dirty="0"/>
              <a:t>By AIML TIG motion and then present the feedback to 802.18 </a:t>
            </a:r>
            <a:r>
              <a:rPr lang="en-US" altLang="en-US" b="1" dirty="0">
                <a:solidFill>
                  <a:srgbClr val="FF0000"/>
                </a:solidFill>
              </a:rPr>
              <a:t>(By 8 am on Thursday Jan 19)</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10" name="Object 9">
            <a:extLst>
              <a:ext uri="{FF2B5EF4-FFF2-40B4-BE49-F238E27FC236}">
                <a16:creationId xmlns:a16="http://schemas.microsoft.com/office/drawing/2014/main" id="{CA752835-6BF4-3C8E-94A9-15133C744943}"/>
              </a:ext>
            </a:extLst>
          </p:cNvPr>
          <p:cNvGraphicFramePr>
            <a:graphicFrameLocks noChangeAspect="1"/>
          </p:cNvGraphicFramePr>
          <p:nvPr>
            <p:extLst>
              <p:ext uri="{D42A27DB-BD31-4B8C-83A1-F6EECF244321}">
                <p14:modId xmlns:p14="http://schemas.microsoft.com/office/powerpoint/2010/main" val="652521161"/>
              </p:ext>
            </p:extLst>
          </p:nvPr>
        </p:nvGraphicFramePr>
        <p:xfrm>
          <a:off x="1447800" y="2451100"/>
          <a:ext cx="8712200" cy="2044700"/>
        </p:xfrm>
        <a:graphic>
          <a:graphicData uri="http://schemas.openxmlformats.org/presentationml/2006/ole">
            <mc:AlternateContent xmlns:mc="http://schemas.openxmlformats.org/markup-compatibility/2006">
              <mc:Choice xmlns:v="urn:schemas-microsoft-com:vml" Requires="v">
                <p:oleObj name="Bitmap Image" r:id="rId2" imgW="16183080" imgH="4981680" progId="PBrush">
                  <p:embed/>
                </p:oleObj>
              </mc:Choice>
              <mc:Fallback>
                <p:oleObj name="Bitmap Image" r:id="rId2" imgW="16183080" imgH="4981680" progId="PBrush">
                  <p:embed/>
                  <p:pic>
                    <p:nvPicPr>
                      <p:cNvPr id="10" name="Object 9">
                        <a:extLst>
                          <a:ext uri="{FF2B5EF4-FFF2-40B4-BE49-F238E27FC236}">
                            <a16:creationId xmlns:a16="http://schemas.microsoft.com/office/drawing/2014/main" id="{CA752835-6BF4-3C8E-94A9-15133C744943}"/>
                          </a:ext>
                        </a:extLst>
                      </p:cNvPr>
                      <p:cNvPicPr/>
                      <p:nvPr/>
                    </p:nvPicPr>
                    <p:blipFill>
                      <a:blip r:embed="rId3"/>
                      <a:stretch>
                        <a:fillRect/>
                      </a:stretch>
                    </p:blipFill>
                    <p:spPr>
                      <a:xfrm>
                        <a:off x="1447800" y="2451100"/>
                        <a:ext cx="8712200" cy="2044700"/>
                      </a:xfrm>
                      <a:prstGeom prst="rect">
                        <a:avLst/>
                      </a:prstGeom>
                    </p:spPr>
                  </p:pic>
                </p:oleObj>
              </mc:Fallback>
            </mc:AlternateContent>
          </a:graphicData>
        </a:graphic>
      </p:graphicFrame>
    </p:spTree>
    <p:extLst>
      <p:ext uri="{BB962C8B-B14F-4D97-AF65-F5344CB8AC3E}">
        <p14:creationId xmlns:p14="http://schemas.microsoft.com/office/powerpoint/2010/main" val="3119574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EVE</a:t>
            </a:r>
            <a:endParaRPr lang="en-US" dirty="0"/>
          </a:p>
        </p:txBody>
      </p:sp>
      <p:sp>
        <p:nvSpPr>
          <p:cNvPr id="3" name="Content Placeholder 2"/>
          <p:cNvSpPr>
            <a:spLocks noGrp="1"/>
          </p:cNvSpPr>
          <p:nvPr>
            <p:ph idx="1"/>
          </p:nvPr>
        </p:nvSpPr>
        <p:spPr>
          <a:xfrm>
            <a:off x="914401" y="1830391"/>
            <a:ext cx="10361084" cy="4264024"/>
          </a:xfrm>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11-23/0032r3 </a:t>
            </a:r>
            <a:r>
              <a:rPr lang="en-US" dirty="0">
                <a:latin typeface="Times New Roman" panose="02020603050405020304" pitchFamily="18" charset="0"/>
              </a:rPr>
              <a:t>ML-based Adaptive Subcarrier Grouping for Beamforming Feedback,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11-22/0095r0 Comments on BEREC Report on the impact of AI solutions in the telecommunications sector on regulation, Ziyang Guo (Huawei)</a:t>
            </a:r>
            <a:endParaRPr lang="en-US"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a:effectLst/>
                <a:latin typeface="Times New Roman" panose="02020603050405020304" pitchFamily="18" charset="0"/>
                <a:ea typeface="Times New Roman" panose="02020603050405020304" pitchFamily="18" charset="0"/>
              </a:rPr>
              <a:t> </a:t>
            </a:r>
            <a:r>
              <a:rPr lang="en-GB" b="0">
                <a:effectLst/>
                <a:latin typeface="Times New Roman" panose="02020603050405020304" pitchFamily="18" charset="0"/>
                <a:ea typeface="Times New Roman" panose="02020603050405020304" pitchFamily="18" charset="0"/>
              </a:rPr>
              <a:t>11-22/2119r1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11-23/0050r1 Proposed Technical Report Text for AIML Model Sharing Use case, </a:t>
            </a:r>
            <a:r>
              <a:rPr lang="en-US" b="0" dirty="0">
                <a:latin typeface="Times New Roman" panose="02020603050405020304" pitchFamily="18" charset="0"/>
              </a:rPr>
              <a:t>Xiaofei Wang (InterDigital)</a:t>
            </a: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January 18,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19,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Recommend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March 2023 Meeting Planning</a:t>
            </a:r>
          </a:p>
          <a:p>
            <a:pPr marL="800100" lvl="1" indent="-342900">
              <a:spcBef>
                <a:spcPts val="300"/>
              </a:spcBef>
              <a:buFont typeface="Arial" panose="020B0604020202020204" pitchFamily="34" charset="0"/>
              <a:buChar char="•"/>
            </a:pPr>
            <a:r>
              <a:rPr lang="en-US" altLang="en-US" dirty="0"/>
              <a:t>4 slots: operating in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an EVE session and an AM2 session</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2 teleconference: </a:t>
            </a:r>
          </a:p>
          <a:p>
            <a:pPr marL="1200150" lvl="2" indent="-342900">
              <a:spcBef>
                <a:spcPts val="300"/>
              </a:spcBef>
              <a:buFont typeface="Arial" panose="020B0604020202020204" pitchFamily="34" charset="0"/>
              <a:buChar char="•"/>
            </a:pPr>
            <a:r>
              <a:rPr lang="en-US" altLang="en-US" dirty="0"/>
              <a:t>February 13, 2023, 10 am ET (1.5 hour)</a:t>
            </a:r>
          </a:p>
          <a:p>
            <a:pPr marL="1200150" lvl="2" indent="-342900">
              <a:spcBef>
                <a:spcPts val="300"/>
              </a:spcBef>
              <a:buFont typeface="Arial" panose="020B0604020202020204" pitchFamily="34" charset="0"/>
              <a:buChar char="•"/>
            </a:pPr>
            <a:r>
              <a:rPr lang="en-US" altLang="en-US" dirty="0"/>
              <a:t>February 27, 2023, 10 am ET (1.5 hour)</a:t>
            </a:r>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t>Monday January 16, 2023, AM2: 10:30 – 12:30 ET</a:t>
            </a:r>
          </a:p>
          <a:p>
            <a:pPr marL="857250" lvl="1" indent="-457200">
              <a:buFont typeface="Arial" panose="020B0604020202020204" pitchFamily="34" charset="0"/>
              <a:buChar char="•"/>
              <a:defRPr/>
            </a:pPr>
            <a:r>
              <a:rPr lang="en-US" altLang="en-US" sz="1800" dirty="0"/>
              <a:t>Monday January 16, 2023, Eve: 19:30 – 21:30ET</a:t>
            </a:r>
          </a:p>
          <a:p>
            <a:pPr marL="857250" lvl="1" indent="-457200">
              <a:buFont typeface="Arial" panose="020B0604020202020204" pitchFamily="34" charset="0"/>
              <a:buChar char="•"/>
              <a:defRPr/>
            </a:pPr>
            <a:r>
              <a:rPr lang="en-US" altLang="en-US" sz="1800" dirty="0"/>
              <a:t>Wednesday January 18, 2023, AM1: 8:00 - 10:00 ET</a:t>
            </a:r>
          </a:p>
          <a:p>
            <a:pPr marL="857250" lvl="1" indent="-457200">
              <a:buFont typeface="Arial" panose="020B0604020202020204" pitchFamily="34" charset="0"/>
              <a:buChar char="•"/>
              <a:defRPr/>
            </a:pPr>
            <a:r>
              <a:rPr lang="en-US" altLang="en-US" sz="1800" dirty="0"/>
              <a:t>Thursday January 19, 2023: AM1: 8:00 – 10:00 ET</a:t>
            </a:r>
          </a:p>
          <a:p>
            <a:pPr marL="457200" indent="-457200">
              <a:lnSpc>
                <a:spcPct val="90000"/>
              </a:lnSpc>
              <a:buFont typeface="Arial" panose="020B0604020202020204" pitchFamily="34" charset="0"/>
              <a:buChar char="•"/>
              <a:defRPr/>
            </a:pPr>
            <a:r>
              <a:rPr lang="en-US" altLang="en-US" dirty="0"/>
              <a:t>Plans </a:t>
            </a:r>
            <a:r>
              <a:rPr lang="en-US" altLang="en-US"/>
              <a:t>for March </a:t>
            </a:r>
            <a:r>
              <a:rPr lang="en-US" altLang="en-US" dirty="0"/>
              <a:t>2023</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19200"/>
            <a:ext cx="9144000" cy="4952999"/>
          </a:xfrm>
        </p:spPr>
        <p:txBody>
          <a:bodyPr/>
          <a:lstStyle/>
          <a:p>
            <a:pPr marL="457200">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11-22/987r3 </a:t>
            </a:r>
            <a:r>
              <a:rPr lang="en-US" sz="2000" dirty="0">
                <a:latin typeface="Times New Roman" panose="02020603050405020304" pitchFamily="18" charset="0"/>
              </a:rPr>
              <a:t>AIML TIG Technical Report Draft</a:t>
            </a:r>
            <a:r>
              <a:rPr lang="en-GB" sz="2000" b="0" dirty="0">
                <a:effectLst/>
                <a:latin typeface="Times New Roman" panose="02020603050405020304" pitchFamily="18" charset="0"/>
                <a:ea typeface="Times New Roman" panose="02020603050405020304" pitchFamily="18" charset="0"/>
              </a:rPr>
              <a:t>, Xiaofei Wang (InterDigital)</a:t>
            </a:r>
          </a:p>
          <a:p>
            <a:pPr marL="457200">
              <a:spcBef>
                <a:spcPts val="0"/>
              </a:spcBef>
              <a:spcAft>
                <a:spcPts val="0"/>
              </a:spcAft>
              <a:buFont typeface="Arial" panose="020B0604020202020204" pitchFamily="34" charset="0"/>
              <a:buChar char="•"/>
            </a:pPr>
            <a:endParaRPr lang="en-GB" sz="20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11-22/2119r0 </a:t>
            </a:r>
            <a:r>
              <a:rPr lang="en-US" sz="2000" dirty="0">
                <a:latin typeface="Times New Roman" panose="02020603050405020304" pitchFamily="18" charset="0"/>
              </a:rPr>
              <a:t>Proposed IEEE 802.11 AIML TIG Technical Report Text for the Distributed Channel Access Use Case</a:t>
            </a:r>
            <a:r>
              <a:rPr lang="en-GB" sz="2000" b="0" dirty="0">
                <a:effectLst/>
                <a:latin typeface="Times New Roman" panose="02020603050405020304" pitchFamily="18" charset="0"/>
                <a:ea typeface="Times New Roman" panose="02020603050405020304" pitchFamily="18" charset="0"/>
              </a:rPr>
              <a:t>, Ziyang Guo (Huawei)</a:t>
            </a:r>
          </a:p>
          <a:p>
            <a:pPr marL="457200">
              <a:spcBef>
                <a:spcPts val="0"/>
              </a:spcBef>
              <a:spcAft>
                <a:spcPts val="0"/>
              </a:spcAft>
              <a:buFont typeface="Arial" panose="020B0604020202020204" pitchFamily="34" charset="0"/>
              <a:buChar char="•"/>
            </a:pPr>
            <a:endParaRPr lang="en-GB" sz="20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11-22/1934r5 </a:t>
            </a:r>
            <a:r>
              <a:rPr lang="en-US" sz="2000" dirty="0">
                <a:latin typeface="Times New Roman" panose="02020603050405020304" pitchFamily="18" charset="0"/>
              </a:rPr>
              <a:t>Proposed IEEE 802.11 AIML TIG Technical Report Text for the CSI Compression Use Case</a:t>
            </a:r>
            <a:r>
              <a:rPr lang="en-GB" sz="2000" dirty="0">
                <a:effectLst/>
                <a:latin typeface="Times New Roman" panose="02020603050405020304" pitchFamily="18" charset="0"/>
                <a:ea typeface="Times New Roman" panose="02020603050405020304" pitchFamily="18" charset="0"/>
              </a:rPr>
              <a:t>, </a:t>
            </a:r>
            <a:r>
              <a:rPr lang="en-GB" sz="2000" b="0" dirty="0">
                <a:effectLst/>
                <a:latin typeface="Times New Roman" panose="02020603050405020304" pitchFamily="18" charset="0"/>
                <a:ea typeface="Times New Roman" panose="02020603050405020304" pitchFamily="18" charset="0"/>
              </a:rPr>
              <a:t>Zinan Lin (InterDigital)</a:t>
            </a:r>
          </a:p>
          <a:p>
            <a:pPr marL="457200">
              <a:spcBef>
                <a:spcPts val="0"/>
              </a:spcBef>
              <a:spcAft>
                <a:spcPts val="0"/>
              </a:spcAft>
              <a:buFont typeface="Arial" panose="020B0604020202020204" pitchFamily="34" charset="0"/>
              <a:buChar char="•"/>
            </a:pPr>
            <a:endParaRPr lang="en-US" sz="20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2000" dirty="0">
                <a:latin typeface="Times New Roman" panose="02020603050405020304" pitchFamily="18" charset="0"/>
              </a:rPr>
              <a:t>11-23/0050r0 Proposed Technical Report Text for AIML Model Sharing Use case, </a:t>
            </a:r>
            <a:r>
              <a:rPr lang="en-US" sz="20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endParaRPr lang="en-GB" sz="2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11-23/0032r3 </a:t>
            </a:r>
            <a:r>
              <a:rPr lang="en-US" sz="2000" dirty="0">
                <a:latin typeface="Times New Roman" panose="02020603050405020304" pitchFamily="18" charset="0"/>
              </a:rPr>
              <a:t>ML-based Adaptive Subcarrier Grouping for Beamforming Feedback, </a:t>
            </a:r>
            <a:r>
              <a:rPr lang="en-US" sz="2000" b="0" i="0" dirty="0">
                <a:solidFill>
                  <a:srgbClr val="000000"/>
                </a:solidFill>
                <a:effectLst/>
                <a:latin typeface="Verdana" panose="020B0604030504040204" pitchFamily="34" charset="0"/>
              </a:rPr>
              <a:t> </a:t>
            </a:r>
            <a:r>
              <a:rPr lang="en-US" sz="2000" b="0" dirty="0">
                <a:latin typeface="Times New Roman" panose="02020603050405020304" pitchFamily="18" charset="0"/>
              </a:rPr>
              <a:t>Eunsung </a:t>
            </a:r>
            <a:r>
              <a:rPr lang="en-US" sz="2000" b="0" dirty="0" err="1">
                <a:latin typeface="Times New Roman" panose="02020603050405020304" pitchFamily="18" charset="0"/>
              </a:rPr>
              <a:t>Joen</a:t>
            </a:r>
            <a:r>
              <a:rPr lang="en-US" sz="20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2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2000" dirty="0">
                <a:solidFill>
                  <a:schemeClr val="accent1"/>
                </a:solidFill>
                <a:latin typeface="Times New Roman" panose="02020603050405020304" pitchFamily="18" charset="0"/>
              </a:rPr>
              <a:t>11-22/0095r0 Comments on BEREC Report on the impact of AI solutions in the telecommunications sector on regulation</a:t>
            </a:r>
            <a:r>
              <a:rPr lang="en-US" sz="2000" b="0" i="0" dirty="0">
                <a:solidFill>
                  <a:schemeClr val="accent1"/>
                </a:solidFill>
                <a:effectLst/>
                <a:latin typeface="Times New Roman" panose="02020603050405020304" pitchFamily="18" charset="0"/>
              </a:rPr>
              <a:t>, </a:t>
            </a:r>
            <a:r>
              <a:rPr lang="en-US" sz="2000" b="0" dirty="0">
                <a:solidFill>
                  <a:schemeClr val="accent1"/>
                </a:solidFill>
                <a:latin typeface="Times New Roman" panose="02020603050405020304" pitchFamily="18" charset="0"/>
              </a:rPr>
              <a:t>Ziyang Guo (Huawei)</a:t>
            </a:r>
            <a:endParaRPr lang="en-GB" sz="2000" b="0" dirty="0">
              <a:solidFill>
                <a:schemeClr val="accent1"/>
              </a:solidFill>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3672</TotalTime>
  <Words>2370</Words>
  <Application>Microsoft Office PowerPoint</Application>
  <PresentationFormat>Widescreen</PresentationFormat>
  <Paragraphs>303</Paragraphs>
  <Slides>23</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3" baseType="lpstr">
      <vt:lpstr>Lucida Grande</vt:lpstr>
      <vt:lpstr>Monotype Sorts</vt:lpstr>
      <vt:lpstr>Arial</vt:lpstr>
      <vt:lpstr>Calibri</vt:lpstr>
      <vt:lpstr>Helvetica</vt:lpstr>
      <vt:lpstr>Times New Roman</vt:lpstr>
      <vt:lpstr>Verdana</vt:lpstr>
      <vt:lpstr>Office Theme</vt:lpstr>
      <vt:lpstr>Document</vt:lpstr>
      <vt:lpstr>Bitmap Image</vt:lpstr>
      <vt:lpstr>AIML TIG January 2023 Interim Agenda</vt:lpstr>
      <vt:lpstr>Abstract</vt:lpstr>
      <vt:lpstr>PowerPoint Presentation</vt:lpstr>
      <vt:lpstr>PowerPoint Presentation</vt:lpstr>
      <vt:lpstr>Registration for the January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16, 2023 AM2</vt:lpstr>
      <vt:lpstr>Discussion</vt:lpstr>
      <vt:lpstr>Detailed Agenda Monday January 16, 2023 EVE</vt:lpstr>
      <vt:lpstr>Detailed Agenda Wednesday January 18, 2023 AM1</vt:lpstr>
      <vt:lpstr>Detailed Agenda Thursday January 19, 2023 AM1</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97</cp:revision>
  <cp:lastPrinted>1601-01-01T00:00:00Z</cp:lastPrinted>
  <dcterms:created xsi:type="dcterms:W3CDTF">2018-05-05T22:00:08Z</dcterms:created>
  <dcterms:modified xsi:type="dcterms:W3CDTF">2023-01-16T21:28:41Z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