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2368" r:id="rId14"/>
    <p:sldId id="300" r:id="rId15"/>
    <p:sldId id="301" r:id="rId16"/>
    <p:sldId id="302" r:id="rId17"/>
    <p:sldId id="303" r:id="rId18"/>
    <p:sldId id="304" r:id="rId19"/>
    <p:sldId id="305" r:id="rId20"/>
    <p:sldId id="306" r:id="rId21"/>
    <p:sldId id="307" r:id="rId22"/>
    <p:sldId id="337" r:id="rId23"/>
    <p:sldId id="338" r:id="rId24"/>
    <p:sldId id="308" r:id="rId25"/>
    <p:sldId id="316" r:id="rId26"/>
    <p:sldId id="287" r:id="rId27"/>
    <p:sldId id="266" r:id="rId28"/>
    <p:sldId id="289" r:id="rId29"/>
    <p:sldId id="290" r:id="rId30"/>
    <p:sldId id="288" r:id="rId31"/>
    <p:sldId id="292" r:id="rId32"/>
    <p:sldId id="299" r:id="rId33"/>
    <p:sldId id="372" r:id="rId34"/>
    <p:sldId id="294" r:id="rId35"/>
    <p:sldId id="263" r:id="rId36"/>
    <p:sldId id="296" r:id="rId37"/>
    <p:sldId id="297" r:id="rId38"/>
    <p:sldId id="295" r:id="rId39"/>
    <p:sldId id="264"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33" autoAdjust="0"/>
    <p:restoredTop sz="94643"/>
  </p:normalViewPr>
  <p:slideViewPr>
    <p:cSldViewPr>
      <p:cViewPr varScale="1">
        <p:scale>
          <a:sx n="128" d="100"/>
          <a:sy n="128" d="100"/>
        </p:scale>
        <p:origin x="1520"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802.11-22/2030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802.11-22/2030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2022</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802.11-22/2030</a:t>
            </a:r>
            <a:endParaRPr lang="en-US"/>
          </a:p>
        </p:txBody>
      </p:sp>
      <p:sp>
        <p:nvSpPr>
          <p:cNvPr id="5" name="Rectangle 3"/>
          <p:cNvSpPr>
            <a:spLocks noGrp="1" noChangeArrowheads="1"/>
          </p:cNvSpPr>
          <p:nvPr>
            <p:ph type="dt"/>
          </p:nvPr>
        </p:nvSpPr>
        <p:spPr>
          <a:ln/>
        </p:spPr>
        <p:txBody>
          <a:bodyPr/>
          <a:lstStyle/>
          <a:p>
            <a:r>
              <a:rPr lang="en-GB"/>
              <a:t>January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802.11-22/2030</a:t>
            </a:r>
            <a:endParaRPr lang="en-US"/>
          </a:p>
        </p:txBody>
      </p:sp>
      <p:sp>
        <p:nvSpPr>
          <p:cNvPr id="5" name="Rectangle 3"/>
          <p:cNvSpPr>
            <a:spLocks noGrp="1" noChangeArrowheads="1"/>
          </p:cNvSpPr>
          <p:nvPr>
            <p:ph type="dt"/>
          </p:nvPr>
        </p:nvSpPr>
        <p:spPr>
          <a:ln/>
        </p:spPr>
        <p:txBody>
          <a:bodyPr/>
          <a:lstStyle/>
          <a:p>
            <a:r>
              <a:rPr lang="en-GB"/>
              <a:t>January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802.11-22/2030</a:t>
            </a:r>
            <a:endParaRPr lang="en-US"/>
          </a:p>
        </p:txBody>
      </p:sp>
      <p:sp>
        <p:nvSpPr>
          <p:cNvPr id="5" name="Rectangle 3"/>
          <p:cNvSpPr>
            <a:spLocks noGrp="1" noChangeArrowheads="1"/>
          </p:cNvSpPr>
          <p:nvPr>
            <p:ph type="dt"/>
          </p:nvPr>
        </p:nvSpPr>
        <p:spPr>
          <a:ln/>
        </p:spPr>
        <p:txBody>
          <a:bodyPr/>
          <a:lstStyle/>
          <a:p>
            <a:r>
              <a:rPr lang="en-GB"/>
              <a:t>January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802.11-22/2030</a:t>
            </a:r>
            <a:endParaRPr lang="en-US"/>
          </a:p>
        </p:txBody>
      </p:sp>
      <p:sp>
        <p:nvSpPr>
          <p:cNvPr id="5" name="Rectangle 3"/>
          <p:cNvSpPr>
            <a:spLocks noGrp="1" noChangeArrowheads="1"/>
          </p:cNvSpPr>
          <p:nvPr>
            <p:ph type="dt"/>
          </p:nvPr>
        </p:nvSpPr>
        <p:spPr>
          <a:ln/>
        </p:spPr>
        <p:txBody>
          <a:bodyPr/>
          <a:lstStyle/>
          <a:p>
            <a:r>
              <a:rPr lang="en-GB"/>
              <a:t>January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802.11-22/2030</a:t>
            </a:r>
            <a:endParaRPr lang="en-US"/>
          </a:p>
        </p:txBody>
      </p:sp>
      <p:sp>
        <p:nvSpPr>
          <p:cNvPr id="5" name="Rectangle 3"/>
          <p:cNvSpPr>
            <a:spLocks noGrp="1" noChangeArrowheads="1"/>
          </p:cNvSpPr>
          <p:nvPr>
            <p:ph type="dt"/>
          </p:nvPr>
        </p:nvSpPr>
        <p:spPr>
          <a:ln/>
        </p:spPr>
        <p:txBody>
          <a:bodyPr/>
          <a:lstStyle/>
          <a:p>
            <a:r>
              <a:rPr lang="en-GB"/>
              <a:t>January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2023</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2023</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2023</a:t>
            </a:r>
            <a:endParaRPr lang="en-GB" dirty="0"/>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2023</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2023</a:t>
            </a:r>
            <a:endParaRPr lang="en-GB" dirty="0"/>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2023</a:t>
            </a:r>
            <a:endParaRPr lang="en-GB" dirty="0"/>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2023</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2023</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802.11-22/2030r0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eb.cvent.com/event/42bd3c17-b02d-4d4b-beb8-727d49ca7af1/regProcessStep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2023-01-15</a:t>
            </a:r>
          </a:p>
        </p:txBody>
      </p:sp>
      <p:graphicFrame>
        <p:nvGraphicFramePr>
          <p:cNvPr id="3075" name="Object 3"/>
          <p:cNvGraphicFramePr>
            <a:graphicFrameLocks noChangeAspect="1"/>
          </p:cNvGraphicFramePr>
          <p:nvPr>
            <p:extLst>
              <p:ext uri="{D42A27DB-BD31-4B8C-83A1-F6EECF244321}">
                <p14:modId xmlns:p14="http://schemas.microsoft.com/office/powerpoint/2010/main" val="648917258"/>
              </p:ext>
            </p:extLst>
          </p:nvPr>
        </p:nvGraphicFramePr>
        <p:xfrm>
          <a:off x="508000" y="2290763"/>
          <a:ext cx="8072438" cy="2454275"/>
        </p:xfrm>
        <a:graphic>
          <a:graphicData uri="http://schemas.openxmlformats.org/presentationml/2006/ole">
            <mc:AlternateContent xmlns:mc="http://schemas.openxmlformats.org/markup-compatibility/2006">
              <mc:Choice xmlns:v="urn:schemas-microsoft-com:vml" Requires="v">
                <p:oleObj name="Document" r:id="rId3" imgW="8255000" imgH="2514600" progId="Word.Document.8">
                  <p:embed/>
                </p:oleObj>
              </mc:Choice>
              <mc:Fallback>
                <p:oleObj name="Document" r:id="rId3" imgW="8255000" imgH="2514600" progId="Word.Document.8">
                  <p:embed/>
                  <p:pic>
                    <p:nvPicPr>
                      <p:cNvPr id="0" name="Picture 4"/>
                      <p:cNvPicPr>
                        <a:picLocks noChangeAspect="1" noChangeArrowheads="1"/>
                      </p:cNvPicPr>
                      <p:nvPr/>
                    </p:nvPicPr>
                    <p:blipFill>
                      <a:blip r:embed="rId4"/>
                      <a:srcRect/>
                      <a:stretch>
                        <a:fillRect/>
                      </a:stretch>
                    </p:blipFill>
                    <p:spPr bwMode="auto">
                      <a:xfrm>
                        <a:off x="508000" y="2290763"/>
                        <a:ext cx="8072438"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45E96-8F8F-FF9E-76D6-A41454473E1D}"/>
              </a:ext>
            </a:extLst>
          </p:cNvPr>
          <p:cNvSpPr>
            <a:spLocks noGrp="1"/>
          </p:cNvSpPr>
          <p:nvPr>
            <p:ph type="title"/>
          </p:nvPr>
        </p:nvSpPr>
        <p:spPr/>
        <p:txBody>
          <a:bodyPr/>
          <a:lstStyle/>
          <a:p>
            <a:r>
              <a:rPr lang="en-US" dirty="0" err="1"/>
              <a:t>TGbc</a:t>
            </a:r>
            <a:r>
              <a:rPr lang="en-US" dirty="0"/>
              <a:t> acting as SA Ballot Comment Resolution Committee</a:t>
            </a:r>
          </a:p>
        </p:txBody>
      </p:sp>
      <p:sp>
        <p:nvSpPr>
          <p:cNvPr id="3" name="Content Placeholder 2">
            <a:extLst>
              <a:ext uri="{FF2B5EF4-FFF2-40B4-BE49-F238E27FC236}">
                <a16:creationId xmlns:a16="http://schemas.microsoft.com/office/drawing/2014/main" id="{B4577B48-48B8-1FEA-CD00-7DBB67612AF7}"/>
              </a:ext>
            </a:extLst>
          </p:cNvPr>
          <p:cNvSpPr>
            <a:spLocks noGrp="1"/>
          </p:cNvSpPr>
          <p:nvPr>
            <p:ph idx="1"/>
          </p:nvPr>
        </p:nvSpPr>
        <p:spPr/>
        <p:txBody>
          <a:bodyPr/>
          <a:lstStyle/>
          <a:p>
            <a:r>
              <a:rPr lang="en-US" dirty="0"/>
              <a:t>The 802.11 WG Chair  delegated responsibility of resolving P802.11bc SA Ballot series comments to Task Group </a:t>
            </a:r>
            <a:r>
              <a:rPr lang="en-US" dirty="0" err="1"/>
              <a:t>bc</a:t>
            </a:r>
            <a:r>
              <a:rPr lang="en-US" dirty="0"/>
              <a:t>, Marc Emmelmann Chair, acting as the SA Ballot Comment Resolution </a:t>
            </a:r>
            <a:r>
              <a:rPr lang="en-US"/>
              <a:t>Committee.</a:t>
            </a:r>
          </a:p>
          <a:p>
            <a:endParaRPr lang="en-US" dirty="0"/>
          </a:p>
          <a:p>
            <a:r>
              <a:rPr lang="en-US" dirty="0"/>
              <a:t>See 8.5 in https://</a:t>
            </a:r>
            <a:r>
              <a:rPr lang="en-US" dirty="0" err="1"/>
              <a:t>mentor.ieee.org</a:t>
            </a:r>
            <a:r>
              <a:rPr lang="en-US" dirty="0"/>
              <a:t>/802.11/</a:t>
            </a:r>
            <a:r>
              <a:rPr lang="en-US" dirty="0" err="1"/>
              <a:t>dcn</a:t>
            </a:r>
            <a:r>
              <a:rPr lang="en-US" dirty="0"/>
              <a:t>/22/11-22-1638-00-0000-802-11-operations-manual.docx .</a:t>
            </a:r>
          </a:p>
          <a:p>
            <a:endParaRPr lang="en-US" dirty="0"/>
          </a:p>
        </p:txBody>
      </p:sp>
      <p:sp>
        <p:nvSpPr>
          <p:cNvPr id="4" name="Slide Number Placeholder 3">
            <a:extLst>
              <a:ext uri="{FF2B5EF4-FFF2-40B4-BE49-F238E27FC236}">
                <a16:creationId xmlns:a16="http://schemas.microsoft.com/office/drawing/2014/main" id="{35325D58-9763-C00E-65A9-850CC943AE4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135BA90-5A7F-37DE-8ECB-C2696D0555F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7A80666-30F0-7285-4E7C-218DF9EA7D20}"/>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8651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January 2023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TG (11bc) for the January 2023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2023</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US" altLang="en-US" sz="3200" dirty="0">
                <a:latin typeface="Arial" panose="020B0604020202020204" pitchFamily="34" charset="0"/>
              </a:rPr>
              <a:t>January 15-20,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Discuss and approve comment resolutions for comments received from the first SA ballot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Tuesdays, 10:00h – 11.00h ET (1 hours)</a:t>
            </a:r>
          </a:p>
          <a:p>
            <a:pPr lvl="1">
              <a:buFont typeface="Arial" panose="020B0604020202020204" pitchFamily="34" charset="0"/>
              <a:buChar char="•"/>
            </a:pPr>
            <a:r>
              <a:rPr lang="en-US" dirty="0">
                <a:sym typeface="Wingdings" pitchFamily="2" charset="2"/>
              </a:rPr>
              <a:t>Telco have been announced with 10-day notice on the WG reflector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797470"/>
            <a:ext cx="7770813" cy="903338"/>
          </a:xfrm>
        </p:spPr>
        <p:txBody>
          <a:bodyPr/>
          <a:lstStyle/>
          <a:p>
            <a:r>
              <a:rPr lang="en-US" sz="2000" dirty="0"/>
              <a:t>Current </a:t>
            </a:r>
            <a:r>
              <a:rPr lang="en-US" sz="2000" dirty="0" err="1"/>
              <a:t>TGbc</a:t>
            </a:r>
            <a:r>
              <a:rPr lang="en-US" sz="2000" dirty="0"/>
              <a:t> Schedule (Revision as of 2022-09-12)</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1844824"/>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rPr>
              <a:t>July				Editorial reviews completed: MEC &amp; MDR on D3.1</a:t>
            </a:r>
          </a:p>
          <a:p>
            <a:pPr marL="0" indent="0">
              <a:lnSpc>
                <a:spcPct val="80000"/>
              </a:lnSpc>
            </a:pPr>
            <a:r>
              <a:rPr lang="en-US" altLang="en-US" sz="1400" dirty="0">
                <a:solidFill>
                  <a:schemeClr val="tx1"/>
                </a:solidFill>
              </a:rPr>
              <a:t>				D4.0 WG Recirculation LB </a:t>
            </a:r>
          </a:p>
          <a:p>
            <a:pPr marL="0" indent="0">
              <a:lnSpc>
                <a:spcPct val="80000"/>
              </a:lnSpc>
            </a:pPr>
            <a:r>
              <a:rPr lang="en-US" altLang="en-US" sz="1400" dirty="0">
                <a:solidFill>
                  <a:schemeClr val="tx1"/>
                </a:solidFill>
              </a:rPr>
              <a:t>September 	2022		WG request EC for unconditional approval to forward</a:t>
            </a:r>
          </a:p>
          <a:p>
            <a:pPr marL="0" indent="0">
              <a:lnSpc>
                <a:spcPct val="80000"/>
              </a:lnSpc>
            </a:pPr>
            <a:r>
              <a:rPr lang="en-US" altLang="en-US" sz="1400" dirty="0">
                <a:solidFill>
                  <a:schemeClr val="tx1"/>
                </a:solidFill>
              </a:rPr>
              <a:t>					draft D4.0 to SA ballot</a:t>
            </a:r>
          </a:p>
          <a:p>
            <a:pPr marL="0" indent="0">
              <a:lnSpc>
                <a:spcPct val="80000"/>
              </a:lnSpc>
            </a:pPr>
            <a:r>
              <a:rPr lang="en-US" altLang="en-US" sz="1400" dirty="0">
                <a:solidFill>
                  <a:schemeClr val="tx1"/>
                </a:solidFill>
              </a:rPr>
              <a:t>Oct 4</a:t>
            </a:r>
            <a:r>
              <a:rPr lang="en-US" altLang="en-US" sz="1400" baseline="30000" dirty="0">
                <a:solidFill>
                  <a:schemeClr val="tx1"/>
                </a:solidFill>
              </a:rPr>
              <a:t>th</a:t>
            </a:r>
            <a:r>
              <a:rPr lang="en-US" altLang="en-US" sz="1400" dirty="0">
                <a:solidFill>
                  <a:schemeClr val="tx1"/>
                </a:solidFill>
              </a:rPr>
              <a:t>, 2022 (EC telco)	EC approval to go to SA Ballot (unconditional)</a:t>
            </a:r>
          </a:p>
          <a:p>
            <a:pPr marL="0" indent="0">
              <a:lnSpc>
                <a:spcPct val="80000"/>
              </a:lnSpc>
            </a:pPr>
            <a:r>
              <a:rPr lang="en-US" altLang="en-US" sz="1400" dirty="0">
                <a:solidFill>
                  <a:schemeClr val="tx1"/>
                </a:solidFill>
              </a:rPr>
              <a:t>Oct. 6th			Initial SA Ballot (D4.0), Start of</a:t>
            </a:r>
          </a:p>
          <a:p>
            <a:pPr marL="0" indent="0">
              <a:lnSpc>
                <a:spcPct val="80000"/>
              </a:lnSpc>
            </a:pPr>
            <a:r>
              <a:rPr lang="en-US" altLang="en-US" sz="1400" dirty="0">
                <a:solidFill>
                  <a:schemeClr val="tx1"/>
                </a:solidFill>
              </a:rPr>
              <a:t>March 2023		Second SA Ballot</a:t>
            </a:r>
          </a:p>
          <a:p>
            <a:pPr marL="0" indent="0">
              <a:lnSpc>
                <a:spcPct val="80000"/>
              </a:lnSpc>
            </a:pPr>
            <a:r>
              <a:rPr lang="en-US" altLang="en-US" sz="1400" dirty="0">
                <a:solidFill>
                  <a:schemeClr val="tx1"/>
                </a:solidFill>
              </a:rPr>
              <a:t>July 2023			Third SA Ballot</a:t>
            </a:r>
          </a:p>
          <a:p>
            <a:pPr marL="0" indent="0">
              <a:lnSpc>
                <a:spcPct val="80000"/>
              </a:lnSpc>
            </a:pPr>
            <a:r>
              <a:rPr lang="en-US" altLang="en-US" sz="1400" dirty="0">
                <a:solidFill>
                  <a:schemeClr val="tx1"/>
                </a:solidFill>
              </a:rPr>
              <a:t>September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December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2023</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2023</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 wireless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r>
              <a:rPr lang="en-US" sz="2000" dirty="0"/>
              <a:t>If you have not already done so, you can register here: </a:t>
            </a:r>
            <a:r>
              <a:rPr lang="en-US" sz="2000" dirty="0">
                <a:hlinkClick r:id="rId2"/>
              </a:rPr>
              <a:t>https://web.cvent.com/event/42bd3c17-b02d-4d4b-beb8-727d49ca7af1/regProcessStep1</a:t>
            </a:r>
            <a:r>
              <a:rPr lang="en-US" sz="2000" dirty="0"/>
              <a:t> </a:t>
            </a:r>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245</TotalTime>
  <Words>2611</Words>
  <Application>Microsoft Macintosh PowerPoint</Application>
  <PresentationFormat>On-screen Show (4:3)</PresentationFormat>
  <Paragraphs>346</Paragraphs>
  <Slides>39</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6" baseType="lpstr">
      <vt:lpstr>Arial</vt:lpstr>
      <vt:lpstr>Arial Black</vt:lpstr>
      <vt:lpstr>Calibri</vt:lpstr>
      <vt:lpstr>Monotype Sorts</vt:lpstr>
      <vt:lpstr>Times New Roman</vt:lpstr>
      <vt:lpstr>802-11-BCS-Chair-Slides-Template</vt:lpstr>
      <vt:lpstr>Document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September 802 wireless interim session</vt:lpstr>
      <vt:lpstr>Reminder to register attendance</vt:lpstr>
      <vt:lpstr>Review and Approve Agenda</vt:lpstr>
      <vt:lpstr>Review and Approve meeting minutes</vt:lpstr>
      <vt:lpstr>Review and Approve telephone conference minutes</vt:lpstr>
      <vt:lpstr>Announcements</vt:lpstr>
      <vt:lpstr>TGbc acting as SA Ballot Comment Resolution Committee</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Current TGbc Schedule (Revision as of 2022-09-12)</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91</cp:revision>
  <cp:lastPrinted>1601-01-01T00:00:00Z</cp:lastPrinted>
  <dcterms:created xsi:type="dcterms:W3CDTF">2019-05-17T00:07:25Z</dcterms:created>
  <dcterms:modified xsi:type="dcterms:W3CDTF">2023-01-15T20:12:01Z</dcterms:modified>
  <cp:category/>
</cp:coreProperties>
</file>