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277" r:id="rId5"/>
    <p:sldId id="27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97" d="100"/>
          <a:sy n="97" d="100"/>
        </p:scale>
        <p:origin x="84" y="42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D0.1 CR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591</c:v>
                </c:pt>
                <c:pt idx="1">
                  <c:v>55</c:v>
                </c:pt>
                <c:pt idx="2">
                  <c:v>266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417</c:v>
                </c:pt>
                <c:pt idx="1">
                  <c:v>33</c:v>
                </c:pt>
                <c:pt idx="2">
                  <c:v>261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-1611972192"/>
        <c:axId val="-1611964576"/>
      </c:barChart>
      <c:catAx>
        <c:axId val="-1611972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-1611964576"/>
        <c:crosses val="autoZero"/>
        <c:auto val="1"/>
        <c:lblAlgn val="ctr"/>
        <c:lblOffset val="100"/>
        <c:noMultiLvlLbl val="0"/>
      </c:catAx>
      <c:valAx>
        <c:axId val="-16119645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-16119721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421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7300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802.11-22/2025r0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November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November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2022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2022-11-17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b="1" kern="0" dirty="0" smtClean="0">
                <a:solidFill>
                  <a:srgbClr val="0000FF"/>
                </a:solidFill>
                <a:latin typeface="Times New Roman"/>
              </a:rPr>
              <a:t>November 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2022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  <a:endParaRPr lang="en-US" altLang="en-US" sz="2400" b="1" kern="0" dirty="0">
              <a:solidFill>
                <a:srgbClr val="000000"/>
              </a:solidFill>
              <a:latin typeface="Times New Roman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 smtClean="0"/>
              <a:t>TGbf</a:t>
            </a:r>
            <a:r>
              <a:rPr lang="en-US" altLang="zh-CN" dirty="0" smtClean="0"/>
              <a:t> (WLAN Sensing)</a:t>
            </a:r>
            <a:r>
              <a:rPr lang="en-US" dirty="0" smtClean="0"/>
              <a:t>–</a:t>
            </a:r>
            <a:r>
              <a:rPr lang="en-US" altLang="zh-CN" dirty="0" smtClean="0"/>
              <a:t> </a:t>
            </a:r>
            <a:r>
              <a:rPr lang="en-US" altLang="zh-CN" dirty="0">
                <a:solidFill>
                  <a:srgbClr val="0000FF"/>
                </a:solidFill>
              </a:rPr>
              <a:t>September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33401" y="1447800"/>
            <a:ext cx="7315200" cy="49530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Progress during </a:t>
            </a:r>
            <a:r>
              <a:rPr lang="en-US" altLang="zh-CN" sz="1800" dirty="0" smtClean="0">
                <a:solidFill>
                  <a:srgbClr val="0000FF"/>
                </a:solidFill>
              </a:rPr>
              <a:t>November </a:t>
            </a:r>
            <a:r>
              <a:rPr lang="en-US" altLang="zh-CN" sz="1800" dirty="0" smtClean="0"/>
              <a:t>2022 </a:t>
            </a:r>
            <a:r>
              <a:rPr lang="en-US" altLang="zh-CN" sz="1800" dirty="0" smtClean="0"/>
              <a:t>session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>
                <a:solidFill>
                  <a:srgbClr val="0000FF"/>
                </a:solidFill>
              </a:rPr>
              <a:t>6</a:t>
            </a:r>
            <a:r>
              <a:rPr lang="en-US" altLang="zh-CN" sz="1600" dirty="0" smtClean="0"/>
              <a:t> meetings scheduled </a:t>
            </a:r>
            <a:r>
              <a:rPr lang="en-US" altLang="zh-CN" sz="1600" dirty="0"/>
              <a:t>for </a:t>
            </a:r>
            <a:r>
              <a:rPr lang="en-US" altLang="zh-CN" sz="1600" dirty="0" err="1"/>
              <a:t>TGbf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(</a:t>
            </a:r>
            <a:r>
              <a:rPr lang="en-US" altLang="zh-CN" sz="1600" dirty="0">
                <a:solidFill>
                  <a:schemeClr val="tx1"/>
                </a:solidFill>
              </a:rPr>
              <a:t>November  </a:t>
            </a:r>
            <a:r>
              <a:rPr lang="en-US" altLang="zh-CN" sz="1600" dirty="0" smtClean="0">
                <a:solidFill>
                  <a:schemeClr val="tx1"/>
                </a:solidFill>
              </a:rPr>
              <a:t>14 PM1, 15 AM1 </a:t>
            </a:r>
            <a:r>
              <a:rPr lang="en-US" altLang="zh-CN" sz="1600" dirty="0">
                <a:solidFill>
                  <a:schemeClr val="tx1"/>
                </a:solidFill>
              </a:rPr>
              <a:t>&amp; </a:t>
            </a:r>
            <a:r>
              <a:rPr lang="en-US" altLang="zh-CN" sz="1600" dirty="0" smtClean="0">
                <a:solidFill>
                  <a:schemeClr val="tx1"/>
                </a:solidFill>
              </a:rPr>
              <a:t>PM1, 16 AM1 &amp; AM2</a:t>
            </a:r>
            <a:r>
              <a:rPr lang="en-US" altLang="zh-CN" sz="1600" dirty="0">
                <a:solidFill>
                  <a:schemeClr val="tx1"/>
                </a:solidFill>
              </a:rPr>
              <a:t>, </a:t>
            </a:r>
            <a:r>
              <a:rPr lang="en-US" altLang="zh-CN" sz="1600" dirty="0" smtClean="0">
                <a:solidFill>
                  <a:schemeClr val="tx1"/>
                </a:solidFill>
              </a:rPr>
              <a:t>17 AM1)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sz="1600" dirty="0" smtClean="0"/>
              <a:t>Continued </a:t>
            </a:r>
            <a:r>
              <a:rPr lang="en-US" altLang="zh-CN" sz="1600" dirty="0" smtClean="0">
                <a:solidFill>
                  <a:srgbClr val="0000FF"/>
                </a:solidFill>
              </a:rPr>
              <a:t>comment resolution </a:t>
            </a:r>
            <a:r>
              <a:rPr lang="en-US" altLang="zh-CN" sz="1600" dirty="0" smtClean="0"/>
              <a:t>for D0.1 (802.11bf </a:t>
            </a:r>
            <a:r>
              <a:rPr lang="en-US" altLang="zh-CN" sz="1600" dirty="0"/>
              <a:t>CC40 comments</a:t>
            </a:r>
            <a:r>
              <a:rPr lang="en-US" altLang="zh-CN" sz="1600" dirty="0" smtClean="0"/>
              <a:t>)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 smtClean="0"/>
              <a:t>the Comment </a:t>
            </a:r>
            <a:r>
              <a:rPr lang="en-US" altLang="zh-CN" sz="1400" dirty="0" smtClean="0"/>
              <a:t>resolution for </a:t>
            </a:r>
            <a:r>
              <a:rPr lang="en-US" altLang="zh-CN" sz="1400" dirty="0" smtClean="0">
                <a:solidFill>
                  <a:srgbClr val="FF0000"/>
                </a:solidFill>
              </a:rPr>
              <a:t>70+</a:t>
            </a:r>
            <a:r>
              <a:rPr lang="en-US" altLang="zh-CN" sz="1400" dirty="0" smtClean="0">
                <a:solidFill>
                  <a:srgbClr val="0000FF"/>
                </a:solidFill>
              </a:rPr>
              <a:t> </a:t>
            </a:r>
            <a:r>
              <a:rPr lang="en-US" altLang="zh-CN" sz="1400" dirty="0"/>
              <a:t>CID </a:t>
            </a:r>
            <a:r>
              <a:rPr lang="en-US" altLang="zh-CN" sz="1400" dirty="0" smtClean="0"/>
              <a:t>are </a:t>
            </a:r>
            <a:r>
              <a:rPr lang="en-US" altLang="zh-CN" sz="1400" dirty="0" smtClean="0">
                <a:solidFill>
                  <a:srgbClr val="0000FF"/>
                </a:solidFill>
              </a:rPr>
              <a:t>newly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approved </a:t>
            </a:r>
            <a:r>
              <a:rPr lang="en-US" altLang="zh-CN" sz="1400" dirty="0" smtClean="0"/>
              <a:t>or marked </a:t>
            </a:r>
            <a:r>
              <a:rPr lang="en-US" altLang="zh-CN" sz="1400" dirty="0"/>
              <a:t>as “ready for motion” </a:t>
            </a:r>
            <a:endParaRPr lang="en-US" altLang="zh-CN" sz="1400" dirty="0" smtClean="0"/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 smtClean="0"/>
              <a:t>~</a:t>
            </a:r>
            <a:r>
              <a:rPr lang="en-US" altLang="zh-CN" sz="1400" dirty="0" smtClean="0">
                <a:solidFill>
                  <a:srgbClr val="FF0000"/>
                </a:solidFill>
              </a:rPr>
              <a:t>77.9</a:t>
            </a:r>
            <a:r>
              <a:rPr lang="en-US" altLang="zh-CN" sz="1400" dirty="0" smtClean="0"/>
              <a:t>% </a:t>
            </a:r>
            <a:r>
              <a:rPr lang="en-US" altLang="zh-CN" sz="1400" dirty="0"/>
              <a:t>of all </a:t>
            </a:r>
            <a:r>
              <a:rPr lang="en-US" altLang="zh-CN" sz="1400" dirty="0" smtClean="0"/>
              <a:t>CC40 </a:t>
            </a:r>
            <a:r>
              <a:rPr lang="en-US" altLang="zh-CN" sz="1400" dirty="0"/>
              <a:t>comments are now </a:t>
            </a:r>
            <a:r>
              <a:rPr lang="en-US" altLang="zh-CN" sz="1400" dirty="0"/>
              <a:t>resolved or marked as “ready for motion”  </a:t>
            </a:r>
            <a:r>
              <a:rPr lang="en-US" altLang="zh-CN" sz="1400" dirty="0" smtClean="0"/>
              <a:t>(</a:t>
            </a:r>
            <a:r>
              <a:rPr lang="en-US" altLang="zh-CN" sz="1400" dirty="0" smtClean="0">
                <a:solidFill>
                  <a:srgbClr val="FF0000"/>
                </a:solidFill>
              </a:rPr>
              <a:t>711/912</a:t>
            </a:r>
            <a:r>
              <a:rPr lang="en-US" altLang="zh-CN" sz="1400" dirty="0" smtClean="0">
                <a:solidFill>
                  <a:srgbClr val="0000FF"/>
                </a:solidFill>
              </a:rPr>
              <a:t>, </a:t>
            </a:r>
            <a:r>
              <a:rPr lang="en-US" altLang="zh-CN" sz="1400" dirty="0"/>
              <a:t>Please refer to the figure)</a:t>
            </a:r>
            <a:endParaRPr lang="en-US" sz="1400" dirty="0" smtClean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sz="1600" dirty="0" smtClean="0"/>
              <a:t>Presentation of technical submissions (e.g., </a:t>
            </a:r>
            <a:r>
              <a:rPr lang="en-US" altLang="zh-CN" sz="1600" dirty="0"/>
              <a:t>Comment </a:t>
            </a:r>
            <a:r>
              <a:rPr lang="en-US" altLang="zh-CN" sz="1600" dirty="0" smtClean="0"/>
              <a:t>resolution</a:t>
            </a:r>
            <a:r>
              <a:rPr lang="en-US" sz="1600" dirty="0" smtClean="0"/>
              <a:t>, PDT, </a:t>
            </a:r>
            <a:r>
              <a:rPr lang="en-US" altLang="zh-CN" sz="1600" dirty="0" smtClean="0"/>
              <a:t>and developing </a:t>
            </a:r>
            <a:r>
              <a:rPr lang="en-US" altLang="zh-CN" sz="1600" dirty="0" smtClean="0">
                <a:solidFill>
                  <a:schemeClr val="tx1"/>
                </a:solidFill>
              </a:rPr>
              <a:t>the Draft </a:t>
            </a:r>
            <a:r>
              <a:rPr lang="en-US" sz="1600" dirty="0" smtClean="0">
                <a:solidFill>
                  <a:schemeClr val="tx1"/>
                </a:solidFill>
              </a:rPr>
              <a:t>……)</a:t>
            </a:r>
          </a:p>
          <a:p>
            <a:pPr marL="1657350" lvl="3" indent="-342900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Continue </a:t>
            </a:r>
            <a:r>
              <a:rPr lang="en-US" altLang="zh-CN" sz="1600" dirty="0"/>
              <a:t>comment resolution for </a:t>
            </a:r>
            <a:r>
              <a:rPr lang="en-US" altLang="zh-CN" sz="1600" dirty="0" smtClean="0"/>
              <a:t>D0.1</a:t>
            </a:r>
            <a:endParaRPr lang="en-US" altLang="zh-CN" sz="16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Further </a:t>
            </a:r>
            <a:r>
              <a:rPr lang="en-US" altLang="zh-CN" sz="1600" dirty="0" smtClean="0"/>
              <a:t>developing </a:t>
            </a:r>
            <a:r>
              <a:rPr lang="en-US" altLang="zh-CN" sz="1600" dirty="0"/>
              <a:t>the </a:t>
            </a:r>
            <a:r>
              <a:rPr lang="en-US" altLang="zh-CN" sz="1600" dirty="0" smtClean="0">
                <a:solidFill>
                  <a:srgbClr val="0000FF"/>
                </a:solidFill>
              </a:rPr>
              <a:t>Draft 0.1-1.0</a:t>
            </a:r>
            <a:r>
              <a:rPr lang="en-US" altLang="zh-CN" sz="1600" dirty="0" smtClean="0"/>
              <a:t> </a:t>
            </a:r>
            <a:endParaRPr lang="en-US" altLang="zh-CN" sz="16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Requested </a:t>
            </a:r>
            <a:r>
              <a:rPr lang="en-US" altLang="zh-CN" sz="1600" dirty="0">
                <a:solidFill>
                  <a:srgbClr val="0000FF"/>
                </a:solidFill>
              </a:rPr>
              <a:t>3</a:t>
            </a:r>
            <a:r>
              <a:rPr lang="en-US" altLang="zh-CN" sz="1600" dirty="0"/>
              <a:t> calls per </a:t>
            </a:r>
            <a:r>
              <a:rPr lang="en-US" altLang="zh-CN" sz="1600" dirty="0" smtClean="0"/>
              <a:t>week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Approve a </a:t>
            </a:r>
            <a:r>
              <a:rPr lang="en-US" sz="1600" dirty="0" err="1"/>
              <a:t>TGbf</a:t>
            </a:r>
            <a:r>
              <a:rPr lang="en-US" sz="1600" dirty="0"/>
              <a:t> </a:t>
            </a:r>
            <a:r>
              <a:rPr lang="en-US" sz="1600" dirty="0">
                <a:solidFill>
                  <a:srgbClr val="0000FF"/>
                </a:solidFill>
              </a:rPr>
              <a:t>ad-hoc meeting </a:t>
            </a:r>
            <a:r>
              <a:rPr lang="en-US" sz="1600" dirty="0"/>
              <a:t>on </a:t>
            </a:r>
            <a:r>
              <a:rPr lang="en-US" sz="1600" dirty="0">
                <a:solidFill>
                  <a:srgbClr val="0000FF"/>
                </a:solidFill>
              </a:rPr>
              <a:t>January 13-14</a:t>
            </a:r>
            <a:r>
              <a:rPr lang="en-US" sz="1600" dirty="0"/>
              <a:t>, 2023, in the </a:t>
            </a:r>
            <a:r>
              <a:rPr lang="en-US" sz="1600" dirty="0">
                <a:solidFill>
                  <a:srgbClr val="0000FF"/>
                </a:solidFill>
              </a:rPr>
              <a:t>Baltimore Hilton</a:t>
            </a:r>
            <a:r>
              <a:rPr lang="en-US" sz="1600" dirty="0"/>
              <a:t>, Baltimore, Maryland for the purpose of </a:t>
            </a:r>
            <a:r>
              <a:rPr lang="en-US" sz="1600" dirty="0" err="1"/>
              <a:t>TGbf</a:t>
            </a:r>
            <a:r>
              <a:rPr lang="en-US" sz="1600" dirty="0"/>
              <a:t> comment resolution and consideration of document submissions</a:t>
            </a:r>
            <a:r>
              <a:rPr lang="en-US" sz="1600" dirty="0" smtClean="0"/>
              <a:t>. (Need further WG confirmation)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graphicFrame>
        <p:nvGraphicFramePr>
          <p:cNvPr id="9" name="Chart 6">
            <a:extLst>
              <a:ext uri="{FF2B5EF4-FFF2-40B4-BE49-F238E27FC236}">
                <a16:creationId xmlns:a16="http://schemas.microsoft.com/office/drawing/2014/main" xmlns="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496603"/>
              </p:ext>
            </p:extLst>
          </p:nvPr>
        </p:nvGraphicFramePr>
        <p:xfrm>
          <a:off x="8001000" y="1981200"/>
          <a:ext cx="4007768" cy="34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5625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PAR approved		</a:t>
            </a:r>
            <a:r>
              <a:rPr lang="en-US" altLang="zh-CN" sz="1400" kern="0" dirty="0" smtClean="0">
                <a:solidFill>
                  <a:schemeClr val="bg1">
                    <a:lumMod val="50000"/>
                  </a:schemeClr>
                </a:solidFill>
              </a:rPr>
              <a:t>	Sep 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First TG meeting		</a:t>
            </a:r>
            <a:r>
              <a:rPr lang="en-US" altLang="zh-CN" sz="1400" kern="0" dirty="0" smtClean="0">
                <a:solidFill>
                  <a:schemeClr val="bg1">
                    <a:lumMod val="50000"/>
                  </a:schemeClr>
                </a:solidFill>
              </a:rPr>
              <a:t>Oct 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2020</a:t>
            </a: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</a:rPr>
              <a:t>Comment Collection (D0.1)	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</a:rPr>
              <a:t>Jan 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2022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 </a:t>
            </a: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altLang="zh-CN" sz="1400" i="1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April </a:t>
            </a: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2022</a:t>
            </a:r>
            <a:endParaRPr lang="en-US" altLang="zh-CN" sz="1400" i="1" kern="0" dirty="0">
              <a:solidFill>
                <a:schemeClr val="bg1">
                  <a:lumMod val="50000"/>
                </a:schemeClr>
              </a:solidFill>
            </a:endParaRP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FF0000"/>
                </a:solidFill>
              </a:rPr>
              <a:t>Initial Letter Ballot (D1.0)	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</a:rPr>
              <a:t>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altLang="zh-CN" sz="1400" i="1" kern="0" dirty="0" smtClean="0">
                <a:solidFill>
                  <a:schemeClr val="bg1">
                    <a:lumMod val="50000"/>
                  </a:schemeClr>
                </a:solidFill>
              </a:rPr>
              <a:t>			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rgbClr val="FF0000"/>
                </a:solidFill>
              </a:rPr>
              <a:t>				</a:t>
            </a:r>
            <a:r>
              <a:rPr lang="en-US" altLang="zh-CN" sz="1400" i="1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 smtClean="0">
                <a:solidFill>
                  <a:srgbClr val="FF0000"/>
                </a:solidFill>
              </a:rPr>
              <a:t>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Recirculation </a:t>
            </a:r>
            <a:r>
              <a:rPr lang="en-US" altLang="zh-CN" sz="1400" kern="0" dirty="0"/>
              <a:t>LB (</a:t>
            </a:r>
            <a:r>
              <a:rPr lang="en-US" altLang="zh-CN" sz="1400" kern="0" dirty="0" smtClean="0"/>
              <a:t>D2.0)		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</a:rPr>
              <a:t>Jan 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altLang="zh-CN" sz="1400" i="1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altLang="zh-CN" sz="140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March 2023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(D3.0)	</a:t>
            </a:r>
            <a:r>
              <a:rPr lang="en-US" altLang="zh-CN" sz="1400" kern="0" dirty="0" smtClean="0"/>
              <a:t>	</a:t>
            </a:r>
            <a:r>
              <a:rPr lang="en-US" altLang="zh-CN" sz="1400" i="1" kern="0" dirty="0" smtClean="0"/>
              <a:t>May </a:t>
            </a:r>
            <a:r>
              <a:rPr lang="en-US" altLang="zh-CN" sz="1400" i="1" kern="0" dirty="0"/>
              <a:t>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(D4.0)	 </a:t>
            </a:r>
            <a:r>
              <a:rPr lang="en-US" altLang="zh-CN" sz="1400" kern="0" dirty="0" smtClean="0"/>
              <a:t>	</a:t>
            </a:r>
            <a:r>
              <a:rPr lang="en-US" altLang="zh-CN" sz="1400" i="1" kern="0" dirty="0" smtClean="0"/>
              <a:t>July </a:t>
            </a:r>
            <a:r>
              <a:rPr lang="en-US" altLang="zh-CN" sz="1400" i="1" kern="0" dirty="0"/>
              <a:t>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Initial SA Ballot (D4.0)	 </a:t>
            </a:r>
            <a:r>
              <a:rPr lang="en-US" altLang="zh-CN" sz="1400" kern="0" dirty="0" smtClean="0"/>
              <a:t>	Sep </a:t>
            </a:r>
            <a:r>
              <a:rPr lang="en-US" altLang="zh-CN" sz="1400" kern="0" dirty="0"/>
              <a:t>2023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Final 802.11 WG approval	</a:t>
            </a:r>
            <a:r>
              <a:rPr lang="en-US" altLang="zh-CN" sz="1400" i="1" kern="0" dirty="0" smtClean="0"/>
              <a:t>July </a:t>
            </a:r>
            <a:r>
              <a:rPr lang="en-US" altLang="zh-CN" sz="1400" i="1" kern="0" dirty="0"/>
              <a:t>2024 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802 EC approval		</a:t>
            </a:r>
            <a:r>
              <a:rPr lang="en-US" altLang="zh-CN" sz="1400" i="1" kern="0" dirty="0" smtClean="0"/>
              <a:t>July </a:t>
            </a:r>
            <a:r>
              <a:rPr lang="en-US" altLang="zh-CN" sz="1400" i="1" kern="0" dirty="0"/>
              <a:t>2024 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/>
              <a:t>RevCom</a:t>
            </a:r>
            <a:r>
              <a:rPr lang="en-US" altLang="zh-CN" sz="1400" kern="0" dirty="0"/>
              <a:t> and SASB approval 	</a:t>
            </a:r>
            <a:r>
              <a:rPr lang="en-US" altLang="zh-CN" sz="1400" kern="0" dirty="0" smtClean="0"/>
              <a:t>Sep </a:t>
            </a:r>
            <a:r>
              <a:rPr lang="en-US" altLang="zh-CN" sz="1400" kern="0" dirty="0"/>
              <a:t>2024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5534818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(Comment collection for </a:t>
            </a:r>
            <a:r>
              <a:rPr lang="en-US" altLang="zh-CN" kern="0" dirty="0" smtClean="0">
                <a:solidFill>
                  <a:srgbClr val="000000"/>
                </a:solidFill>
              </a:rPr>
              <a:t>D0.1)</a:t>
            </a:r>
            <a:endParaRPr lang="en-US" altLang="zh-CN" kern="0" dirty="0">
              <a:solidFill>
                <a:srgbClr val="000000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7762" y="1600200"/>
            <a:ext cx="573563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Early-mid May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Identify topics, </a:t>
            </a:r>
            <a:r>
              <a:rPr lang="en-US" altLang="zh-CN" sz="1400" kern="0" dirty="0" err="1">
                <a:solidFill>
                  <a:schemeClr val="bg1">
                    <a:lumMod val="50000"/>
                  </a:schemeClr>
                </a:solidFill>
                <a:latin typeface="Times New Roman"/>
              </a:rPr>
              <a:t>PoCs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, and volunteers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May 20</a:t>
            </a:r>
            <a:r>
              <a:rPr lang="en-US" altLang="zh-CN" sz="18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th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Comment collection closes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Week of May 23</a:t>
            </a:r>
            <a:r>
              <a:rPr lang="en-US" altLang="zh-CN" sz="18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rd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Editor classifies comments and share them with TTTs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June 3</a:t>
            </a:r>
            <a:r>
              <a:rPr lang="en-US" altLang="zh-CN" sz="1800" kern="0" baseline="3000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rd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Deadline for comment assignment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sz="1800" kern="0" dirty="0" smtClean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Sep 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1, </a:t>
            </a:r>
            <a:r>
              <a:rPr lang="en-US" altLang="zh-CN" sz="1800" kern="0" dirty="0" smtClean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2022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 err="1" smtClean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TGbf</a:t>
            </a:r>
            <a:r>
              <a:rPr lang="en-US" altLang="zh-CN" sz="1400" kern="0" dirty="0" smtClean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 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decide to change the timeline for Initial Letter Ballot (D1.0) to November </a:t>
            </a:r>
            <a:r>
              <a:rPr lang="en-US" altLang="zh-CN" sz="1400" kern="0" dirty="0" smtClean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2022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dirty="0" smtClean="0">
                <a:solidFill>
                  <a:schemeClr val="bg1">
                    <a:lumMod val="50000"/>
                  </a:schemeClr>
                </a:solidFill>
              </a:rPr>
              <a:t>SP </a:t>
            </a: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</a:rPr>
              <a:t>Result: Unanimous </a:t>
            </a:r>
            <a:r>
              <a:rPr lang="en-US" altLang="zh-CN" sz="1400" dirty="0" smtClean="0">
                <a:solidFill>
                  <a:schemeClr val="bg1">
                    <a:lumMod val="50000"/>
                  </a:schemeClr>
                </a:solidFill>
              </a:rPr>
              <a:t>consent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/>
              </a:rPr>
              <a:t>Nov 8, 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2022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 err="1">
                <a:solidFill>
                  <a:srgbClr val="000000"/>
                </a:solidFill>
                <a:latin typeface="Times New Roman"/>
              </a:rPr>
              <a:t>TGbf</a:t>
            </a:r>
            <a:r>
              <a:rPr lang="en-US" altLang="zh-CN" sz="1400" kern="0" dirty="0">
                <a:solidFill>
                  <a:srgbClr val="000000"/>
                </a:solidFill>
                <a:latin typeface="Times New Roman"/>
              </a:rPr>
              <a:t> decide to change the timeline for Initial Letter Ballot (D1.0) to </a:t>
            </a:r>
            <a:r>
              <a:rPr lang="en-US" altLang="zh-CN" sz="1400" kern="0" dirty="0" smtClean="0">
                <a:solidFill>
                  <a:srgbClr val="000000"/>
                </a:solidFill>
                <a:latin typeface="Times New Roman"/>
              </a:rPr>
              <a:t>January 2023 (Hard deadline)</a:t>
            </a:r>
            <a:endParaRPr lang="en-US" altLang="zh-CN" sz="14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dirty="0"/>
              <a:t>SP Result: Unanimous consent</a:t>
            </a:r>
            <a:endParaRPr lang="en-US" altLang="zh-CN" sz="14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sz="14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左大括号 3"/>
          <p:cNvSpPr/>
          <p:nvPr/>
        </p:nvSpPr>
        <p:spPr bwMode="auto">
          <a:xfrm>
            <a:off x="6019800" y="1600200"/>
            <a:ext cx="207962" cy="4572000"/>
          </a:xfrm>
          <a:prstGeom prst="leftBrace">
            <a:avLst>
              <a:gd name="adj1" fmla="val 8333"/>
              <a:gd name="adj2" fmla="val 41494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8142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</a:t>
            </a:r>
            <a:r>
              <a:rPr lang="en-US" altLang="zh-CN" sz="3200" dirty="0" smtClean="0"/>
              <a:t>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28600" y="990600"/>
            <a:ext cx="63246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>
                <a:cs typeface="Times New Roman" panose="02020603050405020304" pitchFamily="18" charset="0"/>
              </a:rPr>
              <a:t>Confirmed:</a:t>
            </a:r>
            <a:endParaRPr lang="en-US" altLang="zh-CN" sz="1200" dirty="0" smtClean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November 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21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(Too close to November interim)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22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November 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24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(Thursday),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ET – Thanks giving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28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  <a:endParaRPr lang="en-US" altLang="zh-CN" sz="1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November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29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December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1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22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December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5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  <a:endParaRPr lang="en-US" altLang="zh-CN" sz="1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December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6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December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8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22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 smtClean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December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12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  <a:endParaRPr lang="en-US" altLang="zh-CN" sz="1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December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13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December	15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ET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- 1st 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Workshop on Wi-Fi Sensing (</a:t>
            </a:r>
            <a:r>
              <a:rPr lang="en-US" altLang="zh-CN" sz="1100" dirty="0" err="1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WiSe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 1)</a:t>
            </a: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December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19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  <a:endParaRPr lang="en-US" altLang="zh-CN" sz="1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December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20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December	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22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	(Thursday),	22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ET</a:t>
            </a:r>
            <a:endParaRPr lang="en-US" altLang="zh-CN" sz="1100" dirty="0" smtClean="0">
              <a:solidFill>
                <a:srgbClr val="FF33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December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26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ET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-- </a:t>
            </a:r>
            <a:r>
              <a:rPr lang="en-US" altLang="zh-CN" sz="1100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Holidays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December 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27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(Tuesday),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December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29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(Thursday),	22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strike="sngStrike" dirty="0" smtClean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January	</a:t>
            </a:r>
            <a:r>
              <a:rPr lang="en-US" altLang="zh-CN" sz="11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2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	(Monday),	09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January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3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January 	5	(Thursday),	22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January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9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(Monday),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  <a:endParaRPr lang="en-US" altLang="zh-CN" sz="11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January 	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	(Tuesday),	09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January 	12	(Thursday),	22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400800" y="1069759"/>
            <a:ext cx="5791200" cy="51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To be Confirmed: </a:t>
            </a:r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/>
              <a:t>January Interim </a:t>
            </a:r>
            <a:r>
              <a:rPr lang="en-US" altLang="zh-CN" sz="1600" b="1" dirty="0"/>
              <a:t>2023 (January 16-20</a:t>
            </a:r>
            <a:r>
              <a:rPr lang="en-US" altLang="zh-CN" sz="1600" b="1" dirty="0" smtClean="0"/>
              <a:t>) </a:t>
            </a:r>
            <a:r>
              <a:rPr lang="en-US" altLang="zh-CN" sz="1600" dirty="0"/>
              <a:t>	</a:t>
            </a:r>
            <a:endParaRPr lang="en-US" altLang="zh-CN" sz="1200" dirty="0" smtClean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strike="sngStrike" dirty="0">
                <a:solidFill>
                  <a:srgbClr val="FFC000"/>
                </a:solidFill>
                <a:cs typeface="Times New Roman" panose="02020603050405020304" pitchFamily="18" charset="0"/>
              </a:rPr>
              <a:t>January 16    (Monday PM 1),		13:30-15:30 Baltimore time (ET)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January 16    (Monday EV 1),		19:30-21:30 Baltimore time </a:t>
            </a:r>
            <a:r>
              <a:rPr lang="en-US" altLang="zh-CN" sz="1200" dirty="0">
                <a:solidFill>
                  <a:srgbClr val="C00000"/>
                </a:solidFill>
                <a:cs typeface="Times New Roman" panose="02020603050405020304" pitchFamily="18" charset="0"/>
              </a:rPr>
              <a:t>-- TBD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FFC00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January 17    (Tuesday AM 1),		08:00-10:00 Baltimore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strike="sngStrike" dirty="0">
                <a:solidFill>
                  <a:srgbClr val="FFC000"/>
                </a:solidFill>
                <a:cs typeface="Times New Roman" panose="02020603050405020304" pitchFamily="18" charset="0"/>
              </a:rPr>
              <a:t>January 17    (Tuesday PM 1),		13:30-15:30 Baltimore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70C0"/>
                </a:solidFill>
                <a:cs typeface="Times New Roman" panose="02020603050405020304" pitchFamily="18" charset="0"/>
              </a:rPr>
              <a:t>January 17    (Tuesday EV 1),		19:30-21:30 Baltimore time </a:t>
            </a:r>
            <a:r>
              <a:rPr lang="en-US" altLang="zh-CN" sz="1200" dirty="0">
                <a:solidFill>
                  <a:srgbClr val="C00000"/>
                </a:solidFill>
                <a:cs typeface="Times New Roman" panose="02020603050405020304" pitchFamily="18" charset="0"/>
              </a:rPr>
              <a:t>-- TBD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January 18    (Wednesday AM 1),	08:00-10:00 Baltimore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ea typeface="宋体" panose="02010600030101010101" pitchFamily="2" charset="-122"/>
              </a:rPr>
              <a:t>January 18    (Wednesday AM 2),	10:30-12:30 Baltimore time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en-US" altLang="zh-CN" sz="1200" strike="sngStrike" dirty="0">
              <a:solidFill>
                <a:srgbClr val="1F497D"/>
              </a:solidFill>
              <a:ea typeface="宋体" panose="02010600030101010101" pitchFamily="2" charset="-122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January 19    (Thursday AM 1),		08:00-10:00 Baltimore time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January </a:t>
            </a:r>
            <a:r>
              <a:rPr lang="en-US" altLang="zh-CN" sz="12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19    </a:t>
            </a: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(Thursday AM 2),		10:30-12:30 Baltimore time</a:t>
            </a:r>
            <a:r>
              <a:rPr lang="en-US" altLang="zh-CN" sz="1200" dirty="0">
                <a:solidFill>
                  <a:srgbClr val="C00000"/>
                </a:solidFill>
                <a:cs typeface="Times New Roman" panose="02020603050405020304" pitchFamily="18" charset="0"/>
              </a:rPr>
              <a:t> -- TBD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 smtClean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 smtClean="0">
                <a:cs typeface="Times New Roman" panose="02020603050405020304" pitchFamily="18" charset="0"/>
              </a:rPr>
              <a:t>** </a:t>
            </a:r>
            <a:r>
              <a:rPr lang="en-US" altLang="zh-CN" sz="900" dirty="0">
                <a:cs typeface="Times New Roman" panose="02020603050405020304" pitchFamily="18" charset="0"/>
              </a:rPr>
              <a:t>Note: </a:t>
            </a:r>
          </a:p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AutoNum type="arabicPeriod"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when conflict with CAC, the call will be changed 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 smtClean="0">
                <a:cs typeface="Times New Roman" panose="02020603050405020304" pitchFamily="18" charset="0"/>
              </a:rPr>
              <a:t>(Sept - Nov </a:t>
            </a:r>
            <a:r>
              <a:rPr lang="en-US" altLang="zh-CN" sz="900" dirty="0">
                <a:cs typeface="Times New Roman" panose="02020603050405020304" pitchFamily="18" charset="0"/>
              </a:rPr>
              <a:t>2022 CAC calls: </a:t>
            </a:r>
            <a:r>
              <a:rPr lang="en-US" altLang="zh-CN" sz="900" dirty="0">
                <a:solidFill>
                  <a:srgbClr val="FF0000"/>
                </a:solidFill>
                <a:cs typeface="Times New Roman" panose="02020603050405020304" pitchFamily="18" charset="0"/>
              </a:rPr>
              <a:t>October 10, 31 09:00 </a:t>
            </a:r>
            <a:r>
              <a:rPr lang="en-US" altLang="zh-CN" sz="9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ET; </a:t>
            </a:r>
            <a:r>
              <a:rPr lang="en-US" altLang="zh-CN" sz="900" dirty="0">
                <a:solidFill>
                  <a:srgbClr val="FF0000"/>
                </a:solidFill>
                <a:cs typeface="Times New Roman" panose="02020603050405020304" pitchFamily="18" charset="0"/>
              </a:rPr>
              <a:t>November 13 06:00 </a:t>
            </a:r>
            <a:r>
              <a:rPr lang="en-US" altLang="zh-CN" sz="9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ET</a:t>
            </a:r>
            <a:r>
              <a:rPr lang="en-US" altLang="zh-CN" sz="900" dirty="0" smtClean="0">
                <a:cs typeface="Times New Roman" panose="02020603050405020304" pitchFamily="18" charset="0"/>
              </a:rPr>
              <a:t>)</a:t>
            </a:r>
            <a:endParaRPr lang="en-US" altLang="zh-CN" sz="900" dirty="0"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900" dirty="0">
                <a:cs typeface="Times New Roman" panose="02020603050405020304" pitchFamily="18" charset="0"/>
              </a:rPr>
              <a:t>2. </a:t>
            </a:r>
            <a:r>
              <a:rPr lang="en-US" altLang="zh-CN" sz="900" dirty="0">
                <a:cs typeface="MS PGothic" charset="0"/>
              </a:rPr>
              <a:t>Thursday </a:t>
            </a:r>
            <a:r>
              <a:rPr lang="en-US" altLang="zh-CN" sz="900" dirty="0">
                <a:solidFill>
                  <a:srgbClr val="00B0F0"/>
                </a:solidFill>
                <a:cs typeface="Times New Roman" panose="02020603050405020304" pitchFamily="18" charset="0"/>
              </a:rPr>
              <a:t>23:00 - 01:00am ET </a:t>
            </a:r>
            <a:r>
              <a:rPr lang="en-US" altLang="zh-CN" sz="900" dirty="0">
                <a:cs typeface="MS PGothic" charset="0"/>
              </a:rPr>
              <a:t>(Thursday 20</a:t>
            </a:r>
            <a:r>
              <a:rPr lang="zh-CN" altLang="en-US" sz="900" dirty="0">
                <a:cs typeface="MS PGothic" charset="0"/>
              </a:rPr>
              <a:t>：</a:t>
            </a:r>
            <a:r>
              <a:rPr lang="en-US" altLang="zh-CN" sz="900" dirty="0"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lang="en-US" altLang="zh-CN" sz="900" dirty="0">
                <a:solidFill>
                  <a:srgbClr val="0000FF"/>
                </a:solidFill>
                <a:cs typeface="MS PGothic" charset="0"/>
              </a:rPr>
              <a:t>Sang Kim </a:t>
            </a:r>
            <a:r>
              <a:rPr lang="en-US" altLang="zh-CN" sz="900" dirty="0">
                <a:cs typeface="MS PGothic" charset="0"/>
              </a:rPr>
              <a:t>will help to take the minutes for these slots.</a:t>
            </a:r>
            <a:endParaRPr lang="zh-CN" altLang="en-US" sz="900" dirty="0"/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dirty="0">
              <a:solidFill>
                <a:srgbClr val="00B05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/>
          </p:nvPr>
        </p:nvGraphicFramePr>
        <p:xfrm>
          <a:off x="6553200" y="4057015"/>
          <a:ext cx="5486400" cy="1505585"/>
        </p:xfrm>
        <a:graphic>
          <a:graphicData uri="http://schemas.openxmlformats.org/drawingml/2006/table">
            <a:tbl>
              <a:tblPr firstRow="1" firstCol="1" bandRow="1"/>
              <a:tblGrid>
                <a:gridCol w="609600"/>
                <a:gridCol w="762000"/>
                <a:gridCol w="762000"/>
                <a:gridCol w="914400"/>
                <a:gridCol w="762000"/>
                <a:gridCol w="838200"/>
                <a:gridCol w="838200"/>
              </a:tblGrid>
              <a:tr h="26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dirty="0" smtClean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Baltimore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 Europe</a:t>
                      </a:r>
                      <a:endParaRPr lang="zh-CN" altLang="zh-CN" sz="1050" dirty="0" smtClean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050" kern="1200" dirty="0" smtClean="0">
                        <a:solidFill>
                          <a:srgbClr val="1F497D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21:00-23:00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14:00-16:00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15:00-17:00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05:00-07:00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23:30-01:30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16:30-18:30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17:30-19:30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07:30-09:30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02:30-04:30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19:30-21:30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20:30-22:30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FFC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FFC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05:00-07:00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22:00-00:00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23:00-01:00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13:00-15:00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0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Evening 1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08:30-10:30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01:30-03:30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02:30-04:30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16:30-18:30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77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1197</TotalTime>
  <Words>458</Words>
  <Application>Microsoft Office PowerPoint</Application>
  <PresentationFormat>宽屏</PresentationFormat>
  <Paragraphs>191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 Unicode MS</vt:lpstr>
      <vt:lpstr>MS Gothic</vt:lpstr>
      <vt:lpstr>MS PGothic</vt:lpstr>
      <vt:lpstr>宋体</vt:lpstr>
      <vt:lpstr>微软雅黑</vt:lpstr>
      <vt:lpstr>Arial</vt:lpstr>
      <vt:lpstr>Calibri</vt:lpstr>
      <vt:lpstr>Times New Roman</vt:lpstr>
      <vt:lpstr>Wingdings</vt:lpstr>
      <vt:lpstr>Office Theme</vt:lpstr>
      <vt:lpstr>PowerPoint 演示文稿</vt:lpstr>
      <vt:lpstr>Abstract</vt:lpstr>
      <vt:lpstr>TGbf (WLAN Sensing)– September 2022</vt:lpstr>
      <vt:lpstr>TGbf Timeline (Updated)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44</cp:revision>
  <cp:lastPrinted>1601-01-01T00:00:00Z</cp:lastPrinted>
  <dcterms:created xsi:type="dcterms:W3CDTF">2019-09-06T19:28:44Z</dcterms:created>
  <dcterms:modified xsi:type="dcterms:W3CDTF">2022-11-17T07:24:05Z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(3)gyT/rqKVtK/n9HkL7viW15O6rneXeu2pR778zSCAzwogp4mAD4SDxSgQsxt7KZZbXKzU2s1p
UlfdWOzpL7oGKuSawY/yB9MlTSwW1lDHkUXzSlS35Ath547vVU5QmXCTB+mlYtSVct+ciJ7/
EsPp/3unMLuok1c7tBTYhD+IRAOD+wpwOLXKEjzKs83JEEhcFtDiJSCNJAsGcEiu3YSwiQUV
xn38ChVwq9fHfStj/S</vt:lpwstr>
  </property>
  <property fmtid="{D5CDD505-2E9C-101B-9397-08002B2CF9AE}" pid="3" name="_2015_ms_pID_7253431">
    <vt:lpwstr>OtKDRz1dEDtG+YuieMzVagIJGngFWli0pPQLkUbyIK4ZLaqdZmwtQ2
rFUtJiQ23oE3J5Tu5wyHbufevlNX8ah1JBFQELC+ni9Nw+J5anaQdn7opOqn9JFLjlBp5Y7t
lTCRXrh5Kt/4u8DCvNQ8ibxqKm3DIa/wJJgQ/ZH/iOIeqnLxK1bHRTf7KWpHobGWB4Ct6145
SBJl6Ygy1xLmk1H+XpKLt1voqZWUtdJGDXzY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n0mmJXJfopQDc2QXAL9X/VA=</vt:lpwstr>
  </property>
</Properties>
</file>