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660" r:id="rId3"/>
    <p:sldId id="820" r:id="rId4"/>
    <p:sldId id="821" r:id="rId5"/>
    <p:sldId id="2658" r:id="rId6"/>
    <p:sldId id="822" r:id="rId7"/>
    <p:sldId id="823" r:id="rId8"/>
    <p:sldId id="824" r:id="rId9"/>
    <p:sldId id="825" r:id="rId10"/>
    <p:sldId id="828" r:id="rId11"/>
    <p:sldId id="2659" r:id="rId12"/>
    <p:sldId id="2661" r:id="rId13"/>
    <p:sldId id="2667" r:id="rId14"/>
    <p:sldId id="2668" r:id="rId15"/>
    <p:sldId id="827" r:id="rId16"/>
    <p:sldId id="826" r:id="rId17"/>
    <p:sldId id="829" r:id="rId18"/>
    <p:sldId id="830" r:id="rId19"/>
    <p:sldId id="2662" r:id="rId20"/>
    <p:sldId id="2664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44A9B"/>
    <a:srgbClr val="FF0000"/>
    <a:srgbClr val="FF6600"/>
    <a:srgbClr val="FFFF00"/>
    <a:srgbClr val="2D2DB9"/>
    <a:srgbClr val="FF9999"/>
    <a:srgbClr val="FFCC99"/>
    <a:srgbClr val="99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21207-B723-4D39-BB43-32394D309A37}" v="1" dt="2022-11-17T03:47:22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96704" autoAdjust="0"/>
  </p:normalViewPr>
  <p:slideViewPr>
    <p:cSldViewPr>
      <p:cViewPr varScale="1">
        <p:scale>
          <a:sx n="63" d="100"/>
          <a:sy n="63" d="100"/>
        </p:scale>
        <p:origin x="1652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58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802.11-22/2023r0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58-01-coex-laa-wi-fi-coexistence-experiments-preliminary-results.pptx" TargetMode="External"/><Relationship Id="rId2" Type="http://schemas.openxmlformats.org/officeDocument/2006/relationships/hyperlink" Target="https://mentor.ieee.org/802.11/dcn/20/11-20-197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</a:rPr>
              <a:t>Summary of EDT discussion in ETSI BRAN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17 Nov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EDT @ -62 proposal results in inefficient spectrum use &amp; unfair access across technologies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Adopt EDT @ -62 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Adopt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EDT @ -62 dBm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 all technologies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399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Simple, including simple testing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Uniform rules for all technologies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Guarantees fair access between 802.11 technologies (11ax/be)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Inefficient use of spectrum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Other technologies (including LAA/NR-U) will have better access compared to Wi-Fi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Not technology neutral because biased against sophisticated, multi-dimensional access methods (used by Wi-Fi)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Explicitly violates agreement that resulted in </a:t>
            </a:r>
            <a:r>
              <a:rPr lang="en-AU" sz="1400" i="1" dirty="0">
                <a:latin typeface="+mj-lt"/>
              </a:rPr>
              <a:t>status quo </a:t>
            </a:r>
            <a:r>
              <a:rPr lang="en-AU" sz="1400" dirty="0">
                <a:latin typeface="+mj-lt"/>
              </a:rPr>
              <a:t>compromise – breach of trust!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Difficult to reverse!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AU" sz="1400" dirty="0">
              <a:latin typeface="+mj-lt"/>
            </a:endParaRPr>
          </a:p>
          <a:p>
            <a:pPr>
              <a:spcBef>
                <a:spcPts val="700"/>
              </a:spcBef>
            </a:pPr>
            <a:endParaRPr lang="en-AU" sz="1400" dirty="0"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Will LAA/NR-U or other technologies be deployed?</a:t>
            </a:r>
          </a:p>
          <a:p>
            <a:pPr marL="357188" marR="0" indent="-182563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400" dirty="0">
                <a:latin typeface="+mj-lt"/>
              </a:rPr>
              <a:t>If not then this is a great solution!</a:t>
            </a:r>
          </a:p>
          <a:p>
            <a:pPr marL="357188" marR="0" indent="-182563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If so then this is a terrible solution</a:t>
            </a:r>
          </a:p>
          <a:p>
            <a:pPr marL="182563" marR="0" indent="-182563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400" dirty="0">
                <a:latin typeface="+mj-lt"/>
              </a:rPr>
              <a:t>Will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LAA/NR-U or other technologies use </a:t>
            </a: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EDT</a:t>
            </a:r>
            <a:b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@ -62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?</a:t>
            </a:r>
          </a:p>
          <a:p>
            <a:pPr marL="357188" indent="-182563" eaLnBrk="0" hangingPunct="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If not then this is a great solution</a:t>
            </a:r>
          </a:p>
          <a:p>
            <a:pPr marL="357188" indent="-182563" eaLnBrk="0" hangingPunct="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If so then this is a terrible solution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… but who knows for either question?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8065DA-9FF1-9C11-648A-0D94F2269E84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Qualcomm </a:t>
            </a:r>
            <a:r>
              <a:rPr lang="en-AU" sz="1600" b="1" i="1" dirty="0">
                <a:latin typeface="+mj-lt"/>
              </a:rPr>
              <a:t>et al </a:t>
            </a:r>
            <a:r>
              <a:rPr lang="en-AU" sz="1600" b="1" dirty="0">
                <a:latin typeface="+mj-lt"/>
              </a:rPr>
              <a:t>proposal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9511B3-4F07-79B8-EB8C-F0AAB342030B}"/>
              </a:ext>
            </a:extLst>
          </p:cNvPr>
          <p:cNvSpPr/>
          <p:nvPr/>
        </p:nvSpPr>
        <p:spPr bwMode="auto">
          <a:xfrm rot="20191176">
            <a:off x="14046" y="1620110"/>
            <a:ext cx="154803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FF9900"/>
                </a:solidFill>
                <a:effectLst/>
                <a:latin typeface="+mj-lt"/>
              </a:rPr>
              <a:t>VIABLE?</a:t>
            </a:r>
          </a:p>
        </p:txBody>
      </p:sp>
    </p:spTree>
    <p:extLst>
      <p:ext uri="{BB962C8B-B14F-4D97-AF65-F5344CB8AC3E}">
        <p14:creationId xmlns:p14="http://schemas.microsoft.com/office/powerpoint/2010/main" val="398904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E3A3-6B51-30B7-645A-DF32BC66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Various submissions have been made to Coex SC about </a:t>
            </a:r>
            <a:r>
              <a:rPr lang="en-AU" i="1" dirty="0"/>
              <a:t>ED-only @ -62 dBm </a:t>
            </a:r>
            <a:r>
              <a:rPr lang="en-AU" dirty="0"/>
              <a:t>viability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E5A4-B297-5311-7468-F5A1FF926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Submissions to IEEE 802.11 Coex SC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Not viable</a:t>
            </a:r>
            <a:r>
              <a:rPr lang="en-AU" dirty="0"/>
              <a:t>: </a:t>
            </a:r>
            <a:r>
              <a:rPr lang="en-US" dirty="0">
                <a:hlinkClick r:id="rId2"/>
              </a:rPr>
              <a:t>11-21-0705-00</a:t>
            </a:r>
            <a:r>
              <a:rPr lang="en-US" dirty="0"/>
              <a:t> (</a:t>
            </a:r>
            <a:r>
              <a:rPr lang="en-AU" dirty="0"/>
              <a:t>May 2021) </a:t>
            </a:r>
            <a:r>
              <a:rPr lang="en-US" dirty="0"/>
              <a:t>- </a:t>
            </a:r>
            <a:r>
              <a:rPr lang="en-US" u="none" strike="noStrike" dirty="0">
                <a:effectLst/>
              </a:rPr>
              <a:t>Gaurav Patwardhan (HPE) </a:t>
            </a:r>
            <a:r>
              <a:rPr lang="en-US" i="1" u="none" strike="noStrike" dirty="0">
                <a:effectLst/>
              </a:rPr>
              <a:t>et al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Viable</a:t>
            </a:r>
            <a:r>
              <a:rPr lang="en-US" dirty="0"/>
              <a:t>: </a:t>
            </a:r>
            <a:r>
              <a:rPr lang="en-AU" dirty="0">
                <a:hlinkClick r:id="rId3"/>
              </a:rPr>
              <a:t>11-21-0851-00</a:t>
            </a:r>
            <a:r>
              <a:rPr lang="en-AU" dirty="0"/>
              <a:t> (May 2021) - Menzo Wentink (Qualcomm)</a:t>
            </a:r>
          </a:p>
          <a:p>
            <a:pPr lvl="2"/>
            <a:r>
              <a:rPr lang="en-AU" dirty="0"/>
              <a:t>The underlying concern is that 802.11be using EDT @ -72 dBm will be disadvantaged compared to 802.11ax using PD/ED @ -82/-62 dBm</a:t>
            </a:r>
          </a:p>
          <a:p>
            <a:pPr lvl="2"/>
            <a:r>
              <a:rPr lang="en-AU" dirty="0"/>
              <a:t>The LAA/NR-U proponents are similarly concerned that 802.11ax will have a </a:t>
            </a:r>
            <a:br>
              <a:rPr lang="en-AU" dirty="0"/>
            </a:br>
            <a:r>
              <a:rPr lang="en-AU" dirty="0"/>
              <a:t>“10 dB advantage”, despite all the evidence from 3GPP sims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Not viable</a:t>
            </a:r>
            <a:r>
              <a:rPr lang="en-AU" dirty="0"/>
              <a:t>: </a:t>
            </a:r>
            <a:r>
              <a:rPr lang="en-AU" dirty="0">
                <a:hlinkClick r:id="rId4"/>
              </a:rPr>
              <a:t>11-21-1179-00</a:t>
            </a:r>
            <a:r>
              <a:rPr lang="en-AU" dirty="0"/>
              <a:t> (July 2021) - </a:t>
            </a:r>
            <a:r>
              <a:rPr lang="en-US" dirty="0"/>
              <a:t>Stuart Strickland (HPE) </a:t>
            </a:r>
            <a:endParaRPr lang="en-AU" dirty="0"/>
          </a:p>
          <a:p>
            <a:pPr lvl="1"/>
            <a:r>
              <a:rPr lang="en-AU" dirty="0">
                <a:solidFill>
                  <a:srgbClr val="FF0000"/>
                </a:solidFill>
              </a:rPr>
              <a:t>Not viable</a:t>
            </a:r>
            <a:r>
              <a:rPr lang="en-AU" dirty="0"/>
              <a:t>: comments included in agenda (Sep 2022) - </a:t>
            </a:r>
            <a:r>
              <a:rPr lang="en-US" dirty="0"/>
              <a:t>Stuart Strickland (HPE) </a:t>
            </a:r>
          </a:p>
          <a:p>
            <a:pPr lvl="2"/>
            <a:endParaRPr lang="en-AU" dirty="0"/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7B930-339C-AFF6-8F41-303570696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FED28-4495-CBF8-BCF2-4EB2381A0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82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E3A3-6B51-30B7-645A-DF32BC66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Various submissions have been made recently to ETSI BRAN about </a:t>
            </a:r>
            <a:r>
              <a:rPr lang="en-AU" i="1" dirty="0"/>
              <a:t>ED-only @ -62 dBm </a:t>
            </a:r>
            <a:r>
              <a:rPr lang="en-AU" dirty="0"/>
              <a:t>viability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E5A4-B297-5311-7468-F5A1FF926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Recent submissions to ETSI BRAN suggesting viability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BRAN(22)114022 (Jun 2022) – </a:t>
            </a:r>
            <a:r>
              <a:rPr lang="en-AU" dirty="0"/>
              <a:t>Wentink (Qualcomm)</a:t>
            </a:r>
            <a:endParaRPr lang="en-US" dirty="0"/>
          </a:p>
          <a:p>
            <a:pPr lvl="1">
              <a:spcBef>
                <a:spcPts val="500"/>
              </a:spcBef>
            </a:pPr>
            <a:r>
              <a:rPr lang="en-AU" dirty="0"/>
              <a:t>BRAN(22)115019 (Sep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</a:p>
          <a:p>
            <a:pPr lvl="1">
              <a:spcBef>
                <a:spcPts val="500"/>
              </a:spcBef>
            </a:pPr>
            <a:r>
              <a:rPr lang="en-AU" dirty="0"/>
              <a:t>BRAN(22)115020 (Sep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  <a:endParaRPr lang="en-AU" b="1" dirty="0"/>
          </a:p>
          <a:p>
            <a:pPr lvl="1">
              <a:spcBef>
                <a:spcPts val="500"/>
              </a:spcBef>
            </a:pPr>
            <a:r>
              <a:rPr lang="en-AU" dirty="0"/>
              <a:t>BRAN(22)115021 (Sep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  <a:endParaRPr lang="en-US" dirty="0"/>
          </a:p>
          <a:p>
            <a:pPr lvl="1">
              <a:spcBef>
                <a:spcPts val="500"/>
              </a:spcBef>
            </a:pPr>
            <a:r>
              <a:rPr lang="en-AU" dirty="0"/>
              <a:t>BRAN(22)116014 (Oct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  <a:endParaRPr lang="en-US" dirty="0"/>
          </a:p>
          <a:p>
            <a:pPr lvl="1">
              <a:spcBef>
                <a:spcPts val="500"/>
              </a:spcBef>
            </a:pPr>
            <a:r>
              <a:rPr lang="en-AU" dirty="0"/>
              <a:t>BRAN(22)116015 (Oct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</a:p>
          <a:p>
            <a:pPr lvl="1">
              <a:spcBef>
                <a:spcPts val="500"/>
              </a:spcBef>
            </a:pPr>
            <a:r>
              <a:rPr lang="en-AU" dirty="0"/>
              <a:t>Proposal: BRAN(22)116001r2 (Nov 2022) - Qualcomm, Meta, Vivo, BMWK, Huawei, Sennheiser, </a:t>
            </a:r>
            <a:r>
              <a:rPr lang="en-AU" dirty="0" err="1"/>
              <a:t>MaxLinear</a:t>
            </a:r>
            <a:endParaRPr lang="en-AU" dirty="0"/>
          </a:p>
          <a:p>
            <a:pPr lvl="1">
              <a:spcBef>
                <a:spcPts val="500"/>
              </a:spcBef>
            </a:pPr>
            <a:r>
              <a:rPr lang="en-AU" dirty="0"/>
              <a:t>BRAN(22)116b003 (Oct 2022) </a:t>
            </a:r>
            <a:r>
              <a:rPr lang="en-US" dirty="0"/>
              <a:t>– </a:t>
            </a:r>
            <a:r>
              <a:rPr lang="en-AU" dirty="0"/>
              <a:t>Menzo Wentink (Qualcomm)</a:t>
            </a:r>
          </a:p>
          <a:p>
            <a:pPr lvl="2">
              <a:spcBef>
                <a:spcPts val="500"/>
              </a:spcBef>
            </a:pPr>
            <a:r>
              <a:rPr lang="en-US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Issues with 5 GHz EDT clauses</a:t>
            </a:r>
          </a:p>
          <a:p>
            <a:pPr lvl="2">
              <a:spcBef>
                <a:spcPts val="500"/>
              </a:spcBef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11 issues with current version of EN 301 893 asserted, mostly related in some way with the EDT issue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7B930-339C-AFF6-8F41-303570696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FED28-4495-CBF8-BCF2-4EB2381A0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32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E3A3-6B51-30B7-645A-DF32BC66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Various submissions have been made recently to ETSI BRAN about </a:t>
            </a:r>
            <a:r>
              <a:rPr lang="en-AU" i="1" dirty="0"/>
              <a:t>ED-only @ -62 dBm </a:t>
            </a:r>
            <a:r>
              <a:rPr lang="en-AU" dirty="0"/>
              <a:t>viability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E5A4-B297-5311-7468-F5A1FF926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Recent submissions to ETSI BRAN suggesting lack of viability</a:t>
            </a:r>
          </a:p>
          <a:p>
            <a:pPr lvl="1"/>
            <a:r>
              <a:rPr lang="en-AU" dirty="0"/>
              <a:t>BRAN(22)116b003 (Nov 2022) </a:t>
            </a:r>
            <a:r>
              <a:rPr lang="en-US" dirty="0"/>
              <a:t>– Strickland (HPE)</a:t>
            </a:r>
          </a:p>
          <a:p>
            <a:pPr lvl="2"/>
            <a:r>
              <a:rPr lang="en-GB" i="1" dirty="0"/>
              <a:t>Examination of conditions under which a compromise may be achievable on EDT in 5 GHz,</a:t>
            </a:r>
            <a:endParaRPr lang="en-AU" i="1" dirty="0"/>
          </a:p>
          <a:p>
            <a:pPr lvl="1"/>
            <a:r>
              <a:rPr lang="en-AU" dirty="0"/>
              <a:t>BRAN(22)116b004 (Nov 2022) </a:t>
            </a:r>
            <a:r>
              <a:rPr lang="en-US" dirty="0"/>
              <a:t>– </a:t>
            </a:r>
            <a:r>
              <a:rPr lang="en-AU" dirty="0"/>
              <a:t>Myles (Cisco)</a:t>
            </a:r>
          </a:p>
          <a:p>
            <a:pPr lvl="2"/>
            <a:r>
              <a:rPr lang="en-US" b="0" i="1" dirty="0">
                <a:solidFill>
                  <a:schemeClr val="tx1"/>
                </a:solidFill>
                <a:effectLst/>
                <a:latin typeface="+mj-lt"/>
                <a:ea typeface="Times New Roman"/>
              </a:rPr>
              <a:t>Should EN 301 893 adopt EDT @ -62 dBm? </a:t>
            </a:r>
            <a:endParaRPr lang="en-AU" b="0" i="0" dirty="0">
              <a:solidFill>
                <a:schemeClr val="tx1"/>
              </a:solidFill>
              <a:effectLst/>
              <a:latin typeface="+mj-lt"/>
              <a:ea typeface="Times New Roman"/>
            </a:endParaRPr>
          </a:p>
          <a:p>
            <a:pPr lvl="2"/>
            <a:r>
              <a:rPr lang="en-AU" dirty="0"/>
              <a:t>Outlines various options and proposes some version for </a:t>
            </a:r>
            <a:r>
              <a:rPr lang="en-AU" i="1" dirty="0"/>
              <a:t>status quo</a:t>
            </a:r>
          </a:p>
          <a:p>
            <a:pPr lvl="1"/>
            <a:r>
              <a:rPr lang="en-GB" dirty="0"/>
              <a:t>BRAN(22)116c005</a:t>
            </a:r>
            <a:r>
              <a:rPr lang="en-AU" dirty="0"/>
              <a:t> (Nov 2022) - Verma </a:t>
            </a:r>
            <a:r>
              <a:rPr lang="en-AU" i="1" dirty="0"/>
              <a:t>et al </a:t>
            </a:r>
            <a:r>
              <a:rPr lang="en-AU" dirty="0"/>
              <a:t>(Broadcom)</a:t>
            </a:r>
          </a:p>
          <a:p>
            <a:pPr lvl="2"/>
            <a:r>
              <a:rPr lang="en-GB" i="1" dirty="0"/>
              <a:t>Choice of detection mechanisms and thresholds in EN 301 893</a:t>
            </a:r>
          </a:p>
          <a:p>
            <a:pPr lvl="2"/>
            <a:r>
              <a:rPr lang="en-GB" dirty="0"/>
              <a:t>Critique of simulations underlying the claim for EDT @ -62 dBm</a:t>
            </a:r>
          </a:p>
          <a:p>
            <a:pPr lvl="1"/>
            <a:r>
              <a:rPr lang="en-GB" dirty="0"/>
              <a:t>…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7B930-339C-AFF6-8F41-303570696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FED28-4495-CBF8-BCF2-4EB2381A0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40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E3A3-6B51-30B7-645A-DF32BC66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Various submissions have been made recently to ETSI BRAN about </a:t>
            </a:r>
            <a:r>
              <a:rPr lang="en-AU" i="1" dirty="0"/>
              <a:t>ED-only @ -62 dBm </a:t>
            </a:r>
            <a:r>
              <a:rPr lang="en-AU" dirty="0"/>
              <a:t>viability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E5A4-B297-5311-7468-F5A1FF926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Recent submissions to ETSI BRAN suggesting lack of viability</a:t>
            </a:r>
          </a:p>
          <a:p>
            <a:pPr lvl="1"/>
            <a:r>
              <a:rPr lang="en-AU" dirty="0"/>
              <a:t>…</a:t>
            </a:r>
          </a:p>
          <a:p>
            <a:pPr lvl="1"/>
            <a:r>
              <a:rPr lang="en-AU" dirty="0"/>
              <a:t>BRAN(22)116c006 (Nov 2022) </a:t>
            </a:r>
            <a:r>
              <a:rPr lang="en-US" dirty="0"/>
              <a:t>– Boldy (Broadcom) </a:t>
            </a:r>
          </a:p>
          <a:p>
            <a:pPr lvl="2"/>
            <a:r>
              <a:rPr lang="en-GB" i="1" dirty="0"/>
              <a:t>Proposals for 5 GHz EDT</a:t>
            </a:r>
          </a:p>
          <a:p>
            <a:pPr lvl="2"/>
            <a:r>
              <a:rPr lang="en-GB" i="1" dirty="0"/>
              <a:t>Proposed two paths to eventually achieve EDT @ -72 dBm</a:t>
            </a:r>
          </a:p>
          <a:p>
            <a:pPr lvl="1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BRAN(22)116c007 (Nov 2022) -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Leisse (CableLabs)</a:t>
            </a:r>
          </a:p>
          <a:p>
            <a:pPr lvl="2"/>
            <a:r>
              <a:rPr lang="en-GB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Scaling parameter for EDT</a:t>
            </a:r>
          </a:p>
          <a:p>
            <a:pPr lvl="2"/>
            <a:r>
              <a:rPr lang="en-GB" sz="1800" dirty="0">
                <a:latin typeface="Arial" panose="020B0604020202020204" pitchFamily="34" charset="0"/>
              </a:rPr>
              <a:t>Proposes fix for scaling issue</a:t>
            </a:r>
            <a:endParaRPr lang="en-GB" dirty="0"/>
          </a:p>
          <a:p>
            <a:pPr lvl="1"/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BRAN(22)116c008 (Nov 2022) - </a:t>
            </a:r>
            <a:r>
              <a:rPr lang="en-AU" dirty="0"/>
              <a:t>Verma </a:t>
            </a:r>
            <a:r>
              <a:rPr lang="en-AU" i="1" dirty="0"/>
              <a:t>et al </a:t>
            </a:r>
            <a:r>
              <a:rPr lang="en-AU" dirty="0"/>
              <a:t>(Broadcom)</a:t>
            </a:r>
          </a:p>
          <a:p>
            <a:pPr lvl="2"/>
            <a:r>
              <a:rPr lang="en-GB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Summary of detection mechanisms and thresholds in EN 301 893</a:t>
            </a:r>
          </a:p>
          <a:p>
            <a:pPr lvl="2"/>
            <a:r>
              <a:rPr lang="en-GB" b="0" i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Discusses the choice of an appropriate detection mechanism and threshold in EN 301 893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7B930-339C-AFF6-8F41-303570696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FED28-4495-CBF8-BCF2-4EB2381A0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4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Expanding the </a:t>
            </a:r>
            <a:r>
              <a:rPr lang="en-AU" i="1" dirty="0"/>
              <a:t>status quo </a:t>
            </a:r>
            <a:r>
              <a:rPr lang="en-AU" dirty="0"/>
              <a:t>to include an 802.11be exception works well but is a breach of trust!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Expand exception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Expand the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exception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 the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status quo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 cover 802.11be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00B05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00B05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Resolves Qualcomm’s concerns related to </a:t>
            </a:r>
            <a:r>
              <a:rPr lang="en-AU" sz="1400" dirty="0" err="1">
                <a:latin typeface="+mj-lt"/>
              </a:rPr>
              <a:t>coex</a:t>
            </a:r>
            <a:r>
              <a:rPr lang="en-AU" sz="1400" dirty="0">
                <a:latin typeface="+mj-lt"/>
              </a:rPr>
              <a:t> between 802.11ax &amp; 802.11be</a:t>
            </a:r>
          </a:p>
          <a:p>
            <a:pPr>
              <a:spcBef>
                <a:spcPts val="700"/>
              </a:spcBef>
            </a:pPr>
            <a:endParaRPr lang="en-AU" sz="1400" i="1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FF000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FF000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Explicitly violates agreement that resulted in </a:t>
            </a:r>
            <a:r>
              <a:rPr lang="en-AU" sz="1400" i="1" dirty="0">
                <a:latin typeface="+mj-lt"/>
              </a:rPr>
              <a:t>status quo </a:t>
            </a:r>
            <a:r>
              <a:rPr lang="en-AU" sz="1400" dirty="0">
                <a:latin typeface="+mj-lt"/>
              </a:rPr>
              <a:t>compromise – breach of trust!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Contrary to desire of some regulators to avoid </a:t>
            </a:r>
            <a:r>
              <a:rPr lang="en-AU" sz="1400" i="1" dirty="0">
                <a:latin typeface="+mj-lt"/>
              </a:rPr>
              <a:t>more</a:t>
            </a:r>
            <a:r>
              <a:rPr lang="en-AU" sz="1400" dirty="0">
                <a:latin typeface="+mj-lt"/>
              </a:rPr>
              <a:t> exceptions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FF990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FF990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Note: this option is not possible at this time because 802.11be spec does not exist in a form that can be referenced</a:t>
            </a: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EF59CB-9DF2-A7F6-EB11-0EC77160308F}"/>
              </a:ext>
            </a:extLst>
          </p:cNvPr>
          <p:cNvSpPr/>
          <p:nvPr/>
        </p:nvSpPr>
        <p:spPr bwMode="auto">
          <a:xfrm rot="20191176">
            <a:off x="14046" y="1620110"/>
            <a:ext cx="154803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FF9900"/>
                </a:solidFill>
                <a:effectLst/>
                <a:latin typeface="+mj-lt"/>
              </a:rPr>
              <a:t>VIABLE?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15285A-EB98-A931-7A11-07AFDCEF820C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Previous proposed compromise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9901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 expiry date on the </a:t>
            </a:r>
            <a:r>
              <a:rPr lang="en-AU" i="1" dirty="0"/>
              <a:t>status quo </a:t>
            </a:r>
            <a:r>
              <a:rPr lang="en-AU" dirty="0"/>
              <a:t>forces BRAN to evaluate incoming evidence in a timely manner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Status quo with expiry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Same as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status quo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with an expiry date for HS to force BRAN to continue considering new information for a new revision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00B05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00B05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Forces BRAN to revise EN 301 893 by expiry date based on new info as 802.11be is defined &amp; various LAA/NR-U/SL-U/etc systems are deployed, inc.:</a:t>
            </a:r>
          </a:p>
          <a:p>
            <a:pPr marL="357188" lvl="1" indent="-17462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Further simulations</a:t>
            </a:r>
          </a:p>
          <a:p>
            <a:pPr marL="357188" lvl="1" indent="-17462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Measurement data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AU" sz="1400" i="1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FF000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FF0000"/>
                </a:solidFill>
                <a:latin typeface="+mj-lt"/>
              </a:rPr>
              <a:t>status quo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FF990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FF990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Note: there is precedent for expiry dates on HS’s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Note: an expiry date probably need to be 3 years to provide sufficient time to gather data &amp; act upon it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287CD0-5239-82CE-9DEC-404CCCD81F30}"/>
              </a:ext>
            </a:extLst>
          </p:cNvPr>
          <p:cNvSpPr/>
          <p:nvPr/>
        </p:nvSpPr>
        <p:spPr bwMode="auto">
          <a:xfrm rot="20191176">
            <a:off x="37125" y="1731160"/>
            <a:ext cx="990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VIABLE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A56A60-1A77-E341-6922-7B6F4DF0DF61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Proposal for new compromise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166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85800"/>
            <a:ext cx="8077201" cy="1066800"/>
          </a:xfrm>
        </p:spPr>
        <p:txBody>
          <a:bodyPr/>
          <a:lstStyle/>
          <a:p>
            <a:r>
              <a:rPr lang="en-AU" dirty="0"/>
              <a:t>A transition to </a:t>
            </a:r>
            <a:r>
              <a:rPr lang="en-AU" i="1" dirty="0"/>
              <a:t>EDT @ -72 dBm (scaled)  </a:t>
            </a:r>
            <a:r>
              <a:rPr lang="en-AU" dirty="0"/>
              <a:t>is a balanced approach that focuses on simplicity &amp; consistency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Transition to EDT @ -72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Transition to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EDT @ -72 dm (scaled)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 all technologies, timing out the 802.11a/n/ac/ax exceptions in </a:t>
            </a:r>
            <a:r>
              <a:rPr kumimoji="0" lang="en-US" sz="1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HS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after a certain date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Good sharing between LAA/NR-U vs 802.11 before &amp; after  transition 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Simple, including simple testing after transition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Consistent rules for all technologies after transition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Promotes less interference via lower </a:t>
            </a:r>
            <a:r>
              <a:rPr lang="en-AU" sz="1400" i="1" dirty="0">
                <a:latin typeface="+mj-lt"/>
              </a:rPr>
              <a:t>EDT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Consistent with 6 GHz rules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 testing of 802.11a/n/ac/</a:t>
            </a:r>
            <a:r>
              <a:rPr lang="en-AU" sz="1400" dirty="0" err="1">
                <a:latin typeface="+mj-lt"/>
              </a:rPr>
              <a:t>ax</a:t>
            </a:r>
            <a:r>
              <a:rPr lang="en-AU" sz="1400" dirty="0">
                <a:latin typeface="+mj-lt"/>
              </a:rPr>
              <a:t> compliance before transition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Forces complicated &amp; potentially risky changes to new 11a/n/ac/</a:t>
            </a:r>
            <a:r>
              <a:rPr lang="en-AU" sz="1400" dirty="0" err="1">
                <a:latin typeface="+mj-lt"/>
              </a:rPr>
              <a:t>ax</a:t>
            </a:r>
            <a:r>
              <a:rPr lang="en-AU" sz="1400" dirty="0">
                <a:latin typeface="+mj-lt"/>
              </a:rPr>
              <a:t> products after transition (but this has advantage of encouraging shift to 802.11be)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AU" sz="1400" dirty="0"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When is an appropriate date? Maybe 3 years to provide sufficient time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85AAE2-8CA4-8E1B-C77E-156F6B6C7E52}"/>
              </a:ext>
            </a:extLst>
          </p:cNvPr>
          <p:cNvSpPr/>
          <p:nvPr/>
        </p:nvSpPr>
        <p:spPr bwMode="auto">
          <a:xfrm rot="20191176">
            <a:off x="37125" y="1731160"/>
            <a:ext cx="990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VIABLE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18B26B-3813-14AF-EC3E-AB55D9113B9A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Proposal for new compromise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723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3E1F3-EA32-01CD-9408-74CDAFCCC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Conclusion: some version of the </a:t>
            </a:r>
            <a:r>
              <a:rPr lang="en-AU" i="1" dirty="0"/>
              <a:t>status quo </a:t>
            </a:r>
            <a:r>
              <a:rPr lang="en-AU" dirty="0"/>
              <a:t>for EN 301 893 is probably the best starting point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D7A09-CBB1-C19D-80EA-ABB7FB29A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options discussed on the previous pages: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Enable good coexistence between new &amp; old technologies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Enable good spectrum efficiency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Provide a future path for revision as new information becomes available</a:t>
            </a:r>
          </a:p>
          <a:p>
            <a:pPr lvl="1"/>
            <a:r>
              <a:rPr lang="en-AU" dirty="0"/>
              <a:t>In contrast, 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proposal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Guarantees good </a:t>
            </a:r>
            <a:r>
              <a:rPr lang="en-AU" dirty="0" err="1">
                <a:solidFill>
                  <a:srgbClr val="00B050"/>
                </a:solidFill>
              </a:rPr>
              <a:t>coex</a:t>
            </a:r>
            <a:r>
              <a:rPr lang="en-AU" dirty="0">
                <a:solidFill>
                  <a:srgbClr val="00B050"/>
                </a:solidFill>
              </a:rPr>
              <a:t> between 11ax/11be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Provides poor coexistence between new &amp; old technologies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Provides poorer spectrum efficiency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Closes the door to future revision (at least without significant pain)</a:t>
            </a:r>
          </a:p>
          <a:p>
            <a:pPr lvl="1"/>
            <a:r>
              <a:rPr lang="en-AU" dirty="0"/>
              <a:t>Each of the various options have pro/cons but the best choice at this time is probably to maintain some version of the </a:t>
            </a:r>
            <a:r>
              <a:rPr lang="en-AU" i="1" dirty="0"/>
              <a:t>status quo </a:t>
            </a:r>
            <a:r>
              <a:rPr lang="en-AU" dirty="0"/>
              <a:t>as a starting point</a:t>
            </a:r>
          </a:p>
          <a:p>
            <a:pPr lvl="2"/>
            <a:r>
              <a:rPr lang="en-AU" dirty="0"/>
              <a:t>In addition to the </a:t>
            </a:r>
            <a:r>
              <a:rPr lang="en-AU" dirty="0">
                <a:solidFill>
                  <a:srgbClr val="00B050"/>
                </a:solidFill>
              </a:rPr>
              <a:t>positive attributes above </a:t>
            </a:r>
            <a:r>
              <a:rPr lang="en-AU" dirty="0"/>
              <a:t>…</a:t>
            </a:r>
          </a:p>
          <a:p>
            <a:pPr lvl="2"/>
            <a:r>
              <a:rPr lang="en-AU" dirty="0"/>
              <a:t>… it maintains the trust between everyone who developed 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D358E7-8AC2-3E56-0E21-D377A5B94D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C15D53-D9ED-C019-BFAC-41579602DB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43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EDBA-A85B-CBE1-BD56-A7A10C414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Discussion during ETSI BRAN#116c was contentious with no immediate consensus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BEAD7-AB97-FE80-DC86-38C5A6FD1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discussion about the </a:t>
            </a:r>
            <a:r>
              <a:rPr lang="en-AU" i="1" dirty="0"/>
              <a:t>EDT @ -62 dBm </a:t>
            </a:r>
            <a:r>
              <a:rPr lang="en-AU" dirty="0"/>
              <a:t>proposal was contentious</a:t>
            </a:r>
          </a:p>
          <a:p>
            <a:pPr lvl="1"/>
            <a:r>
              <a:rPr lang="en-AU" dirty="0"/>
              <a:t>Some want to take it to vote in ETSI BRAN</a:t>
            </a:r>
          </a:p>
          <a:p>
            <a:pPr lvl="2"/>
            <a:r>
              <a:rPr lang="en-AU" dirty="0"/>
              <a:t>Votes are very unusual in BRAN</a:t>
            </a:r>
          </a:p>
          <a:p>
            <a:pPr lvl="2"/>
            <a:r>
              <a:rPr lang="en-AU" dirty="0"/>
              <a:t>They have some strange rules; </a:t>
            </a:r>
            <a:r>
              <a:rPr lang="en-AU" i="1" dirty="0"/>
              <a:t>pay to play</a:t>
            </a:r>
            <a:r>
              <a:rPr lang="en-AU" dirty="0"/>
              <a:t>, 71% threshold, discount associate members if don’t first pass, any ETSI member can vote</a:t>
            </a:r>
          </a:p>
          <a:p>
            <a:pPr lvl="2"/>
            <a:r>
              <a:rPr lang="en-AU" dirty="0"/>
              <a:t>Most people are unenthusiastic about a vote, although one has been pre- announced for BRAN#117</a:t>
            </a:r>
          </a:p>
          <a:p>
            <a:pPr lvl="2"/>
            <a:r>
              <a:rPr lang="en-AU" dirty="0"/>
              <a:t>A report is being written (by Chair?) to provide evidence of lack of consensus, and so the need for a vote</a:t>
            </a:r>
          </a:p>
          <a:p>
            <a:pPr lvl="1"/>
            <a:r>
              <a:rPr lang="en-AU" dirty="0"/>
              <a:t>Other discussions suggested an alternative that focuses on getting to </a:t>
            </a:r>
            <a:r>
              <a:rPr lang="en-AU" i="1" dirty="0"/>
              <a:t>EDT @ - 72 dBm </a:t>
            </a:r>
            <a:r>
              <a:rPr lang="en-AU" dirty="0"/>
              <a:t>ASAP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5936B-B8AF-5113-2703-F81236559D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923E3-86E0-9EE8-C624-A283899433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028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8D03F-AC4F-8421-97B9-6B711876C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5 GHz EDT issue in BRAN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E1562-AE8F-9F18-39BC-51523ADAF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following slides provide a summary of the 5 GHz EDT issue and discussions in ETSI BRAN</a:t>
            </a:r>
          </a:p>
          <a:p>
            <a:pPr lvl="2"/>
            <a:r>
              <a:rPr lang="en-AU" dirty="0"/>
              <a:t>How did we get to this point?</a:t>
            </a:r>
          </a:p>
          <a:p>
            <a:pPr lvl="2"/>
            <a:r>
              <a:rPr lang="en-AU" dirty="0"/>
              <a:t>What are options, with pros/cons?</a:t>
            </a:r>
          </a:p>
          <a:p>
            <a:pPr lvl="2"/>
            <a:r>
              <a:rPr lang="en-AU" dirty="0"/>
              <a:t>What are the viable options?</a:t>
            </a:r>
          </a:p>
          <a:p>
            <a:pPr lvl="1"/>
            <a:r>
              <a:rPr lang="en-AU" dirty="0"/>
              <a:t>The views expressed are those of Andrew Myles (Cisco) but they are generally consistent with previous discussions in the Coex SC</a:t>
            </a:r>
          </a:p>
          <a:p>
            <a:pPr lvl="2"/>
            <a:r>
              <a:rPr lang="en-AU" dirty="0"/>
              <a:t>… but feel free to disagree</a:t>
            </a:r>
          </a:p>
          <a:p>
            <a:pPr lvl="2"/>
            <a:r>
              <a:rPr lang="en-AU" dirty="0"/>
              <a:t>… and propose alternate views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0AA318-F2BA-5CD6-A42C-5918D607ED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5CD57-49D8-BAEB-7865-90F3E3D4CF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75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D85E-D92C-0256-ACC8-22079222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will (hopefully) discuss the ETSI BRAN issue related to </a:t>
            </a:r>
            <a:r>
              <a:rPr lang="en-AU" i="1" dirty="0"/>
              <a:t>EDT @ -62 dBm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84FE-E04E-FE34-8124-AB4817865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Some potential questions to discuss:</a:t>
            </a:r>
          </a:p>
          <a:p>
            <a:pPr lvl="1"/>
            <a:r>
              <a:rPr lang="en-AU" dirty="0"/>
              <a:t>Will 802.11ax (using </a:t>
            </a:r>
            <a:r>
              <a:rPr lang="en-AU" i="1" dirty="0"/>
              <a:t>PD/ED @ -82/-62 dBm</a:t>
            </a:r>
            <a:r>
              <a:rPr lang="en-AU" dirty="0"/>
              <a:t>) have an advantage over 802.11be (using </a:t>
            </a:r>
            <a:r>
              <a:rPr lang="en-AU" i="1" dirty="0"/>
              <a:t>EDT @ -72 dBm</a:t>
            </a:r>
            <a:r>
              <a:rPr lang="en-AU" dirty="0"/>
              <a:t>) under the current rules in the draft of EN 301 893?</a:t>
            </a:r>
          </a:p>
          <a:p>
            <a:pPr lvl="2"/>
            <a:r>
              <a:rPr lang="en-AU" dirty="0"/>
              <a:t>Continuation of Coex SC discussions from last year</a:t>
            </a:r>
          </a:p>
          <a:p>
            <a:pPr lvl="1"/>
            <a:r>
              <a:rPr lang="en-AU" dirty="0"/>
              <a:t>Will LAA/NR-U (or any other technology) ever take advantage of </a:t>
            </a:r>
            <a:r>
              <a:rPr lang="en-AU" i="1" dirty="0"/>
              <a:t>EDT</a:t>
            </a:r>
            <a:br>
              <a:rPr lang="en-AU" i="1" dirty="0"/>
            </a:br>
            <a:r>
              <a:rPr lang="en-AU" i="1" dirty="0"/>
              <a:t>@ -62 dBm</a:t>
            </a:r>
            <a:r>
              <a:rPr lang="en-AU" dirty="0"/>
              <a:t> in 5 GHz?</a:t>
            </a:r>
          </a:p>
          <a:p>
            <a:pPr lvl="2"/>
            <a:r>
              <a:rPr lang="en-AU" dirty="0"/>
              <a:t>Requires predicting working in 3GPP RAN, and other forums</a:t>
            </a:r>
          </a:p>
          <a:p>
            <a:pPr lvl="2"/>
            <a:r>
              <a:rPr lang="en-AU" dirty="0"/>
              <a:t>Requires predicting market direction</a:t>
            </a:r>
          </a:p>
          <a:p>
            <a:pPr lvl="1"/>
            <a:r>
              <a:rPr lang="en-AU" dirty="0"/>
              <a:t>Would it be better to transition the 5GHz band in Europe to </a:t>
            </a:r>
            <a:r>
              <a:rPr lang="en-AU" i="1" dirty="0"/>
              <a:t>EDT @ -72 dBm </a:t>
            </a:r>
            <a:r>
              <a:rPr lang="en-AU" dirty="0"/>
              <a:t>(like 6 GHz) for all technologies?</a:t>
            </a:r>
          </a:p>
          <a:p>
            <a:pPr lvl="2">
              <a:tabLst>
                <a:tab pos="3230563" algn="l"/>
              </a:tabLst>
            </a:pPr>
            <a:r>
              <a:rPr lang="en-AU" dirty="0"/>
              <a:t>Increased spectrum efficiency and more equitable access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A33BC8-4AD1-83E9-34A9-2F57AE28A5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1EEBB-1944-C721-25F5-497D4BDA87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8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FEDB3-C1FC-31BB-0DF2-1D0BB4F7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It was difficult to find an acceptable compromise for EN 301 893 that met the needs of all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FF4A2-A069-E5B4-283F-92BDABB20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ETSI BRAN has spent many years discussing appropriate rules for channel access to enable fair &amp; efficient use of 5 GHz spectrum between many technologies</a:t>
            </a:r>
          </a:p>
          <a:p>
            <a:pPr lvl="1"/>
            <a:r>
              <a:rPr lang="en-AU" dirty="0"/>
              <a:t>The challenge has been to define requirements in EN 301 893 that meet the needs of all stakeholders</a:t>
            </a:r>
          </a:p>
          <a:p>
            <a:pPr lvl="2"/>
            <a:r>
              <a:rPr lang="en-AU" dirty="0"/>
              <a:t>Wi-Fi stakeholders want to ensure the rules continue to allow Wi-Fi to deliver the economic &amp; social benefits demonstrated over the last 20+ years, particularly in light of potential (real/imagined?) </a:t>
            </a:r>
            <a:r>
              <a:rPr lang="en-AU" dirty="0" err="1"/>
              <a:t>coex</a:t>
            </a:r>
            <a:r>
              <a:rPr lang="en-AU" dirty="0"/>
              <a:t> threat of LAA/NR-U</a:t>
            </a:r>
          </a:p>
          <a:p>
            <a:pPr lvl="2"/>
            <a:r>
              <a:rPr lang="en-AU" dirty="0"/>
              <a:t>LAA/NR-U stakeholders want to enable fair access to the band using </a:t>
            </a:r>
            <a:r>
              <a:rPr lang="en-AU" i="1" dirty="0"/>
              <a:t>ED-only</a:t>
            </a:r>
            <a:r>
              <a:rPr lang="en-AU" dirty="0"/>
              <a:t>, rather than the multi-dimensional </a:t>
            </a:r>
            <a:r>
              <a:rPr lang="en-AU" i="1" dirty="0"/>
              <a:t>PD/ED </a:t>
            </a:r>
            <a:r>
              <a:rPr lang="en-AU" dirty="0"/>
              <a:t>&amp; </a:t>
            </a:r>
            <a:r>
              <a:rPr lang="en-AU" i="1" dirty="0"/>
              <a:t>NAV</a:t>
            </a:r>
            <a:r>
              <a:rPr lang="en-AU" dirty="0"/>
              <a:t> methods used by Wi-Fi</a:t>
            </a:r>
          </a:p>
          <a:p>
            <a:pPr lvl="2"/>
            <a:r>
              <a:rPr lang="en-AU" dirty="0"/>
              <a:t>Regulators want to promote innovation as well as tested efficient/fair use of spectrum</a:t>
            </a:r>
          </a:p>
          <a:p>
            <a:pPr lvl="1"/>
            <a:r>
              <a:rPr lang="en-AU" dirty="0"/>
              <a:t>It has proven very difficult to find a good middle ground between these needs … with the </a:t>
            </a:r>
            <a:r>
              <a:rPr lang="en-AU" i="1" dirty="0"/>
              <a:t>status quo </a:t>
            </a:r>
            <a:r>
              <a:rPr lang="en-AU" dirty="0"/>
              <a:t>in the current draft EN 301 893 clearly representing a compromise rather than an ideal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27EAE-664F-D335-F822-99A22238F5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6EACAA-CB85-30E7-5CAA-21A8AB0858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01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03D4-A868-68E2-6FC3-6FE29BCE6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/>
              <a:t>A compromise was eventually found that balanced the  needs of proponents of both legacy &amp; new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2F408-7F0A-5E51-FBBB-559DF507B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compromise</a:t>
            </a:r>
            <a:r>
              <a:rPr lang="en-AU" i="1" dirty="0"/>
              <a:t> </a:t>
            </a:r>
            <a:r>
              <a:rPr lang="en-AU" dirty="0"/>
              <a:t>in the current draft of EN 301 893 is</a:t>
            </a:r>
          </a:p>
          <a:p>
            <a:pPr lvl="2"/>
            <a:r>
              <a:rPr lang="en-AU" dirty="0"/>
              <a:t>Any technology may use </a:t>
            </a:r>
            <a:r>
              <a:rPr lang="en-AU" i="1" dirty="0"/>
              <a:t>EDT @ -72 dBm (scaled) </a:t>
            </a:r>
          </a:p>
          <a:p>
            <a:pPr lvl="2"/>
            <a:r>
              <a:rPr lang="en-AU" dirty="0"/>
              <a:t>As an exception, an 802.11a/n/ac/</a:t>
            </a:r>
            <a:r>
              <a:rPr lang="en-AU" dirty="0" err="1"/>
              <a:t>ax</a:t>
            </a:r>
            <a:r>
              <a:rPr lang="en-AU" dirty="0"/>
              <a:t> compliant device may use </a:t>
            </a:r>
            <a:r>
              <a:rPr lang="en-AU" i="1" dirty="0"/>
              <a:t>EDT</a:t>
            </a:r>
            <a:br>
              <a:rPr lang="en-AU" i="1" dirty="0"/>
            </a:br>
            <a:r>
              <a:rPr lang="en-AU" i="1" dirty="0"/>
              <a:t>@ -62 dBm </a:t>
            </a:r>
            <a:r>
              <a:rPr lang="en-AU" dirty="0"/>
              <a:t>to account for these devices also using </a:t>
            </a:r>
            <a:r>
              <a:rPr lang="en-AU" i="1" dirty="0"/>
              <a:t>PD @ -82 dBm</a:t>
            </a:r>
          </a:p>
          <a:p>
            <a:pPr lvl="1"/>
            <a:r>
              <a:rPr lang="en-AU" dirty="0"/>
              <a:t>This </a:t>
            </a:r>
            <a:r>
              <a:rPr lang="en-AU" i="1" dirty="0"/>
              <a:t>status quo </a:t>
            </a:r>
            <a:r>
              <a:rPr lang="en-AU" dirty="0"/>
              <a:t>was the result of a hard fought compromise between diverse stakeholders in which everyone was a little unhappy</a:t>
            </a:r>
          </a:p>
          <a:p>
            <a:pPr lvl="1"/>
            <a:r>
              <a:rPr lang="en-AU" dirty="0"/>
              <a:t>The most important aspect of the compromise is that, on average, it was believed to provide fair &amp; efficient spectrum access to:</a:t>
            </a:r>
          </a:p>
          <a:p>
            <a:pPr lvl="2"/>
            <a:r>
              <a:rPr lang="en-AU" dirty="0"/>
              <a:t>Legacy Wi-Fi equipment using traditional </a:t>
            </a:r>
            <a:r>
              <a:rPr lang="en-AU" i="1" dirty="0"/>
              <a:t>PD/ED </a:t>
            </a:r>
            <a:r>
              <a:rPr lang="en-AU" dirty="0"/>
              <a:t>mechanisms</a:t>
            </a:r>
          </a:p>
          <a:p>
            <a:pPr lvl="2"/>
            <a:r>
              <a:rPr lang="en-AU" dirty="0"/>
              <a:t>Other equipment (</a:t>
            </a:r>
            <a:r>
              <a:rPr lang="en-AU" dirty="0" err="1"/>
              <a:t>inc</a:t>
            </a:r>
            <a:r>
              <a:rPr lang="en-AU" dirty="0"/>
              <a:t> 802.11be) using </a:t>
            </a:r>
            <a:r>
              <a:rPr lang="en-AU" i="1" dirty="0"/>
              <a:t>ED-only</a:t>
            </a:r>
            <a:r>
              <a:rPr lang="en-AU" dirty="0"/>
              <a:t> mechanisms</a:t>
            </a:r>
          </a:p>
          <a:p>
            <a:pPr lvl="1"/>
            <a:r>
              <a:rPr lang="en-AU" dirty="0"/>
              <a:t>The access is not ideal in other ways but it appears to be reasonable overall, based on many simulations over many years in 3GPP RAN, ETSI BRAN, etc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C3A7AA-A292-CE2A-A6E6-BD3BB204A5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73DE58-E76E-1BC8-9816-B9D35C306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5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7D3E9A7-A120-B588-52C3-5372BA4C5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The discussion that led to this compromise has had  positive outcomes for Wi-Fi &amp; coexistence generally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C592C-27A3-84E2-3B03-D1175102A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discussions over the years in ETSI BRAN and elsewhere that led to this compromise in Europe have had positive outcomes for Wi-Fi &amp; coexistence in the 5 GHz band globally</a:t>
            </a:r>
          </a:p>
          <a:p>
            <a:pPr lvl="1"/>
            <a:r>
              <a:rPr lang="en-AU" dirty="0"/>
              <a:t>By direct &amp; indirect influence, the discussions caused 3GPP RAN to specify LAA/NR-U use EDCA-like access with Wi-Fi compatible timing parameters</a:t>
            </a:r>
          </a:p>
          <a:p>
            <a:pPr lvl="2"/>
            <a:r>
              <a:rPr lang="en-AU" dirty="0"/>
              <a:t>Albeit with LAA &amp; NR-U using the one dimensional “listening” approach based on </a:t>
            </a:r>
            <a:r>
              <a:rPr lang="en-AU" i="1" dirty="0"/>
              <a:t>ED-only @ -72 dBm</a:t>
            </a:r>
            <a:r>
              <a:rPr lang="en-AU" dirty="0"/>
              <a:t>…</a:t>
            </a:r>
          </a:p>
          <a:p>
            <a:pPr lvl="2"/>
            <a:r>
              <a:rPr lang="en-AU" dirty="0"/>
              <a:t>… rather than Wi-Fi’s multi-dimensional “listening” approach with </a:t>
            </a:r>
            <a:r>
              <a:rPr lang="en-AU" i="1" dirty="0"/>
              <a:t>PD/ED</a:t>
            </a:r>
            <a:br>
              <a:rPr lang="en-AU" i="1" dirty="0"/>
            </a:br>
            <a:r>
              <a:rPr lang="en-AU" i="1" dirty="0"/>
              <a:t>@ -82/-62 dBm </a:t>
            </a:r>
            <a:r>
              <a:rPr lang="en-AU" dirty="0"/>
              <a:t>along with NAV based reservations (including RTS/CTS)</a:t>
            </a:r>
          </a:p>
          <a:p>
            <a:pPr lvl="1"/>
            <a:r>
              <a:rPr lang="en-AU" dirty="0"/>
              <a:t>This means Wi-Fi &amp; LAA/NR-U can coexist reasonably well “on average”</a:t>
            </a:r>
          </a:p>
          <a:p>
            <a:pPr lvl="2"/>
            <a:r>
              <a:rPr lang="en-AU" dirty="0"/>
              <a:t>Heterogenous access means that there are some undesirable edge conditions</a:t>
            </a:r>
          </a:p>
          <a:p>
            <a:pPr lvl="2"/>
            <a:r>
              <a:rPr lang="en-AU" dirty="0"/>
              <a:t>The non-use of </a:t>
            </a:r>
            <a:r>
              <a:rPr lang="en-AU" i="1" dirty="0"/>
              <a:t>NAV</a:t>
            </a:r>
            <a:r>
              <a:rPr lang="en-AU" dirty="0"/>
              <a:t> by LAA/NR-U causes hidden station issues, as shown by the </a:t>
            </a:r>
            <a:r>
              <a:rPr lang="en-AU" i="1" dirty="0"/>
              <a:t>University of Chicago </a:t>
            </a:r>
            <a:r>
              <a:rPr lang="en-AU" dirty="0"/>
              <a:t>measurements (</a:t>
            </a:r>
            <a:r>
              <a:rPr lang="en-AU" dirty="0">
                <a:hlinkClick r:id="rId2"/>
              </a:rPr>
              <a:t>11-20-1973</a:t>
            </a:r>
            <a:r>
              <a:rPr lang="en-AU" dirty="0"/>
              <a:t>, </a:t>
            </a:r>
            <a:r>
              <a:rPr lang="en-AU" dirty="0">
                <a:hlinkClick r:id="rId3"/>
              </a:rPr>
              <a:t>11-21-1858-01</a:t>
            </a:r>
            <a:r>
              <a:rPr lang="en-AU" dirty="0"/>
              <a:t>) 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DE0B7-92E7-ED66-B480-AF0F0EA8B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DA5E8-F9CE-07A8-E322-51B68C20B3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80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6400-51D0-5754-7D57-81945C43A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/>
              <a:t>Qualcomm </a:t>
            </a:r>
            <a:r>
              <a:rPr lang="en-AU" i="1" dirty="0"/>
              <a:t>et al </a:t>
            </a:r>
            <a:r>
              <a:rPr lang="en-AU" dirty="0"/>
              <a:t>are now challenging that compromise because of a perceived 802.11ax/be </a:t>
            </a:r>
            <a:r>
              <a:rPr lang="en-AU" dirty="0" err="1"/>
              <a:t>coex</a:t>
            </a:r>
            <a:r>
              <a:rPr lang="en-AU" dirty="0"/>
              <a:t>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C376D-454B-A0AA-5B2C-9D0B16F25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An important element of the compromise is that 802.11be will be unable to make use of the </a:t>
            </a:r>
            <a:r>
              <a:rPr lang="en-AU" i="1" dirty="0"/>
              <a:t>exception, </a:t>
            </a:r>
            <a:r>
              <a:rPr lang="en-AU" dirty="0"/>
              <a:t>forcing it to use </a:t>
            </a:r>
            <a:r>
              <a:rPr lang="en-AU" i="1" dirty="0"/>
              <a:t>EDT @ -72 dBm (scaled)</a:t>
            </a:r>
          </a:p>
          <a:p>
            <a:pPr lvl="2"/>
            <a:r>
              <a:rPr lang="en-AU" dirty="0"/>
              <a:t>This came about because some stakeholders were not happy that new 802.11 equipment would continue to have the, so called, “10 dB advantage” over LAA/NR-U despite there being no evidence any advantage exists in practice</a:t>
            </a:r>
          </a:p>
          <a:p>
            <a:pPr lvl="2"/>
            <a:r>
              <a:rPr lang="en-AU" dirty="0"/>
              <a:t>Most Wi-Fi stakeholders accepted this constraint on 802.11be in the knowledge that EN 301 893 could be changed as more information became available</a:t>
            </a:r>
          </a:p>
          <a:p>
            <a:pPr lvl="1"/>
            <a:r>
              <a:rPr lang="en-AU" dirty="0"/>
              <a:t>However, recently Qualcomm </a:t>
            </a:r>
            <a:r>
              <a:rPr lang="en-AU" i="1" dirty="0"/>
              <a:t>et al </a:t>
            </a:r>
            <a:r>
              <a:rPr lang="en-AU" dirty="0"/>
              <a:t>expressed a concern that the compromise would result in 11ax having an “advantage” over 11be</a:t>
            </a:r>
          </a:p>
          <a:p>
            <a:pPr lvl="2"/>
            <a:r>
              <a:rPr lang="en-AU" dirty="0"/>
              <a:t>The simulation evidence used to make this assertion is contentious ...</a:t>
            </a:r>
          </a:p>
          <a:p>
            <a:pPr lvl="2"/>
            <a:r>
              <a:rPr lang="en-AU" dirty="0"/>
              <a:t>… contradicting evidence over some years in 3GPP RAN &amp; ETSI BRAN simulations, and recent HPE &amp; CableLabs submissions</a:t>
            </a:r>
          </a:p>
          <a:p>
            <a:pPr lvl="1"/>
            <a:r>
              <a:rPr lang="en-AU" dirty="0"/>
              <a:t>In an attempt to avoid their feared outcome, Qualcomm </a:t>
            </a:r>
            <a:r>
              <a:rPr lang="en-AU" i="1" dirty="0"/>
              <a:t>et al </a:t>
            </a:r>
            <a:r>
              <a:rPr lang="en-AU" dirty="0"/>
              <a:t>proposed that the constraint in current draft of EN 301 893 be relaxed to an </a:t>
            </a:r>
            <a:r>
              <a:rPr lang="en-AU" i="1" dirty="0"/>
              <a:t>EDT @ -62 dBm </a:t>
            </a:r>
            <a:r>
              <a:rPr lang="en-AU" dirty="0"/>
              <a:t>for all technologies, at all times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0B7A76-674C-E368-E727-71F0FDD8C2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87FC6-7F5B-0AE8-9194-99B6E7C61E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27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B0748-A2E2-8878-B68C-F1A8C928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proposed solution fixes the 11be/</a:t>
            </a:r>
            <a:r>
              <a:rPr lang="en-AU" dirty="0" err="1"/>
              <a:t>ax</a:t>
            </a:r>
            <a:r>
              <a:rPr lang="en-AU" dirty="0"/>
              <a:t> issue but ignores the original Wi-Fi/NR-U/LAA </a:t>
            </a:r>
            <a:r>
              <a:rPr lang="en-AU" dirty="0" err="1"/>
              <a:t>coex</a:t>
            </a:r>
            <a:r>
              <a:rPr lang="en-AU" dirty="0"/>
              <a:t>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2EACB-422B-63E3-5C0A-8C1D82B28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issue with 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proposal for </a:t>
            </a:r>
            <a:r>
              <a:rPr lang="en-AU" i="1" dirty="0"/>
              <a:t>EDT @ -62 dBm </a:t>
            </a:r>
            <a:r>
              <a:rPr lang="en-AU" dirty="0"/>
              <a:t>is that it is believed by many that </a:t>
            </a:r>
            <a:r>
              <a:rPr lang="en-AU" b="1" i="1" dirty="0"/>
              <a:t>EDT @ -62 dBm</a:t>
            </a:r>
            <a:r>
              <a:rPr lang="en-AU" b="1" dirty="0"/>
              <a:t> results in poor sharing</a:t>
            </a:r>
          </a:p>
          <a:p>
            <a:pPr lvl="2"/>
            <a:r>
              <a:rPr lang="en-AU" dirty="0"/>
              <a:t>This assumes multiple technologies are attempting to share a 5 GHz channel …</a:t>
            </a:r>
          </a:p>
          <a:p>
            <a:pPr lvl="2"/>
            <a:r>
              <a:rPr lang="en-AU" dirty="0"/>
              <a:t>… because there would be no problem if Wi-Fi was the only technology used …</a:t>
            </a:r>
          </a:p>
          <a:p>
            <a:pPr lvl="2"/>
            <a:r>
              <a:rPr lang="en-AU" dirty="0"/>
              <a:t>… but that seems unlikely, with LAA/NR-U/SL-U/etc in the pipeline</a:t>
            </a:r>
          </a:p>
          <a:p>
            <a:pPr lvl="1"/>
            <a:r>
              <a:rPr lang="en-AU" dirty="0"/>
              <a:t>As BRAN(20)1070321 (9/2020) noted, </a:t>
            </a:r>
            <a:r>
              <a:rPr lang="en-AU" i="1" dirty="0"/>
              <a:t>EDT @ -62 dBm </a:t>
            </a:r>
            <a:r>
              <a:rPr lang="en-AU" dirty="0"/>
              <a:t>is a bad idea:</a:t>
            </a:r>
          </a:p>
          <a:p>
            <a:pPr lvl="2"/>
            <a:r>
              <a:rPr lang="en-AU" i="1" dirty="0"/>
              <a:t>Many 3GPP simulations show that another system using ED-only @ -62 dBm while Wi-Fi uses PD/ED @ -82/-62 dBm is bad for sharing!</a:t>
            </a:r>
          </a:p>
          <a:p>
            <a:pPr lvl="2"/>
            <a:r>
              <a:rPr lang="en-AU" i="1" dirty="0" err="1"/>
              <a:t>UofChicago</a:t>
            </a:r>
            <a:r>
              <a:rPr lang="en-AU" i="1" dirty="0"/>
              <a:t>/</a:t>
            </a:r>
            <a:r>
              <a:rPr lang="en-AU" i="1" dirty="0" err="1"/>
              <a:t>UoW</a:t>
            </a:r>
            <a:r>
              <a:rPr lang="en-AU" i="1" dirty="0"/>
              <a:t> results show the best use of spectrum occurs with symmetric detection between devices at -82 dBm (using some sort of common detection)</a:t>
            </a:r>
          </a:p>
          <a:p>
            <a:pPr lvl="2"/>
            <a:r>
              <a:rPr lang="en-AU" i="1" dirty="0"/>
              <a:t>Various simulations from Ericsson &amp; Nokia </a:t>
            </a:r>
            <a:r>
              <a:rPr lang="en-AU" dirty="0"/>
              <a:t>(in BRAN) </a:t>
            </a:r>
            <a:r>
              <a:rPr lang="en-AU" i="1" dirty="0"/>
              <a:t>confirm better coexistence and spectrum use generally occurs at EDTs well below -62 dBm</a:t>
            </a:r>
          </a:p>
          <a:p>
            <a:pPr lvl="1"/>
            <a:r>
              <a:rPr lang="en-AU" dirty="0"/>
              <a:t>The positive attributes of 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proposal are it is simple &amp; treats all technologies uniformly … potentially at the cost of efficient spectrum use,  effective sharing &amp; technology neutrality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0AEFC5-D779-FD00-398A-3E867A45F0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45AE77-43C8-9673-79E0-4275EB6370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64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2A851-76A6-D100-7D52-9589D96E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revaluation suggests various viable options, but they probably exclude 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C8BB1-9649-B36D-9D36-3C68C494A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At this point, it seems useful to compare &amp; contrast the pro/cons &amp; unknowns of various options for access requirements in EN 301 893</a:t>
            </a:r>
          </a:p>
          <a:p>
            <a:pPr lvl="1"/>
            <a:r>
              <a:rPr lang="en-AU" dirty="0"/>
              <a:t>The main options discussed by various groups over the years and recently are:</a:t>
            </a:r>
          </a:p>
          <a:p>
            <a:pPr lvl="2"/>
            <a:r>
              <a:rPr lang="en-AU" i="1" dirty="0">
                <a:solidFill>
                  <a:srgbClr val="00B050"/>
                </a:solidFill>
              </a:rPr>
              <a:t>Status quo </a:t>
            </a:r>
            <a:r>
              <a:rPr lang="en-AU" dirty="0">
                <a:solidFill>
                  <a:srgbClr val="00B050"/>
                </a:solidFill>
              </a:rPr>
              <a:t>in draft version of EN 301 893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Adopt EDT @ -62 dBm for all technologies (Qualcomm </a:t>
            </a:r>
            <a:r>
              <a:rPr lang="en-AU" i="1" dirty="0">
                <a:solidFill>
                  <a:srgbClr val="FF9900"/>
                </a:solidFill>
              </a:rPr>
              <a:t>et al </a:t>
            </a:r>
            <a:r>
              <a:rPr lang="en-AU" dirty="0">
                <a:solidFill>
                  <a:srgbClr val="FF9900"/>
                </a:solidFill>
              </a:rPr>
              <a:t>proposal)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Expand the exception to cover 802.11be</a:t>
            </a:r>
          </a:p>
          <a:p>
            <a:pPr lvl="2"/>
            <a:r>
              <a:rPr lang="en-AU" i="1" dirty="0">
                <a:solidFill>
                  <a:srgbClr val="00B050"/>
                </a:solidFill>
              </a:rPr>
              <a:t>Status quo </a:t>
            </a:r>
            <a:r>
              <a:rPr lang="en-AU" dirty="0">
                <a:solidFill>
                  <a:srgbClr val="00B050"/>
                </a:solidFill>
              </a:rPr>
              <a:t>in draft version of EN 301 893, with an expiry date on the HS to force BRAN to continue considering new information for a new revision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Transition to EDT @ -72 dm (scaled) for all technologies with an expiry date within the HS for the use of the exception by 802.11a/n/ac/</a:t>
            </a:r>
            <a:r>
              <a:rPr lang="en-AU" dirty="0" err="1">
                <a:solidFill>
                  <a:srgbClr val="00B050"/>
                </a:solidFill>
              </a:rPr>
              <a:t>ax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The following pages suggest the options marked in: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Green</a:t>
            </a:r>
            <a:r>
              <a:rPr lang="en-AU" dirty="0"/>
              <a:t> options are probably viable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Orange</a:t>
            </a:r>
            <a:r>
              <a:rPr lang="en-AU" dirty="0"/>
              <a:t> options may not be viable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BE55B3-0B4E-0F72-1AB8-1C397772DD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9555F-24EE-5F7D-8DF2-BF37576EBA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8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status quo </a:t>
            </a:r>
            <a:r>
              <a:rPr lang="en-AU" dirty="0"/>
              <a:t>provides a balance of sharing, efficient spectrum use &amp; technology neutrality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Status quo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EDT @ -72 dBm (scaled)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400" i="1" dirty="0">
                <a:latin typeface="+mj-lt"/>
              </a:rPr>
              <a:t>EDT @ -62 dBm </a:t>
            </a:r>
            <a:r>
              <a:rPr lang="en-AU" sz="1400" dirty="0">
                <a:latin typeface="+mj-lt"/>
              </a:rPr>
              <a:t>exception for 802.11a/n/ac/</a:t>
            </a:r>
            <a:r>
              <a:rPr lang="en-AU" sz="1400" dirty="0" err="1">
                <a:latin typeface="+mj-lt"/>
              </a:rPr>
              <a:t>ax</a:t>
            </a:r>
            <a:r>
              <a:rPr lang="en-AU" sz="1400" dirty="0">
                <a:latin typeface="+mj-lt"/>
              </a:rPr>
              <a:t> equipment</a:t>
            </a: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Good sharing between LAA/NR-U vs 802.11a/n/ac/</a:t>
            </a:r>
            <a:r>
              <a:rPr lang="en-AU" sz="1400" dirty="0" err="1">
                <a:latin typeface="+mj-lt"/>
              </a:rPr>
              <a:t>ax</a:t>
            </a:r>
            <a:endParaRPr lang="en-AU" sz="1400" dirty="0">
              <a:latin typeface="+mj-lt"/>
            </a:endParaRP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Promotes spectrum efficiency via lower EDT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Enables continued operation of legacy 802.11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Promotes </a:t>
            </a:r>
            <a:r>
              <a:rPr lang="en-AU" sz="1400" i="1" dirty="0">
                <a:latin typeface="+mj-lt"/>
              </a:rPr>
              <a:t>technology neutrality</a:t>
            </a:r>
            <a:r>
              <a:rPr lang="en-AU" sz="1400" dirty="0">
                <a:latin typeface="+mj-lt"/>
              </a:rPr>
              <a:t> by enabling multiple sharing mechanisms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Consistent with exception for 802.11 that has existed in EN 301 893 for years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 testing of 802.11a/n/ac/</a:t>
            </a:r>
            <a:r>
              <a:rPr lang="en-AU" sz="1400" dirty="0" err="1">
                <a:latin typeface="+mj-lt"/>
              </a:rPr>
              <a:t>ax</a:t>
            </a:r>
            <a:r>
              <a:rPr lang="en-AU" sz="1400" dirty="0">
                <a:latin typeface="+mj-lt"/>
              </a:rPr>
              <a:t> compliance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Contrary to desire of some regulators to avoid </a:t>
            </a:r>
            <a:r>
              <a:rPr lang="en-AU" sz="1400" i="1" dirty="0">
                <a:latin typeface="+mj-lt"/>
              </a:rPr>
              <a:t>exceptions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AU" sz="1400" dirty="0"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Disagreement on sharing between 802.11be &amp; 802.11a/n/ac/</a:t>
            </a:r>
            <a:r>
              <a:rPr lang="en-AU" sz="1400" dirty="0" err="1">
                <a:latin typeface="+mj-lt"/>
              </a:rPr>
              <a:t>ax</a:t>
            </a:r>
            <a:endParaRPr lang="en-AU" sz="1400" dirty="0">
              <a:latin typeface="+mj-lt"/>
            </a:endParaRPr>
          </a:p>
          <a:p>
            <a:pPr marL="357188" lvl="1" indent="-182563" eaLnBrk="0" hangingPunct="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Evidence has been provided that shows here is a problem … </a:t>
            </a:r>
          </a:p>
          <a:p>
            <a:pPr marL="357188" lvl="1" indent="-182563" eaLnBrk="0" hangingPunct="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… and  also there is not a problem!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524DDB-EA4C-7CE5-2E9F-691F3D29A428}"/>
              </a:ext>
            </a:extLst>
          </p:cNvPr>
          <p:cNvSpPr/>
          <p:nvPr/>
        </p:nvSpPr>
        <p:spPr bwMode="auto">
          <a:xfrm rot="20191176">
            <a:off x="37125" y="1731160"/>
            <a:ext cx="990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VIABLE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9397FB-4E02-0D79-839D-2A52CBCF968D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i="1" dirty="0">
                <a:latin typeface="+mj-lt"/>
              </a:rPr>
              <a:t>Status quo</a:t>
            </a:r>
            <a:endParaRPr kumimoji="0" lang="en-AU" sz="1600" b="1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3547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2999</Words>
  <Application>Microsoft Office PowerPoint</Application>
  <PresentationFormat>On-screen Show (4:3)</PresentationFormat>
  <Paragraphs>279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802-11-Submission</vt:lpstr>
      <vt:lpstr>Summary of EDT discussion in ETSI BRAN</vt:lpstr>
      <vt:lpstr>The 5 GHz EDT issue in BRAN …</vt:lpstr>
      <vt:lpstr>It was difficult to find an acceptable compromise for EN 301 893 that met the needs of all stakeholders</vt:lpstr>
      <vt:lpstr>A compromise was eventually found that balanced the  needs of proponents of both legacy &amp; new technologies</vt:lpstr>
      <vt:lpstr>The discussion that led to this compromise has had  positive outcomes for Wi-Fi &amp; coexistence generally</vt:lpstr>
      <vt:lpstr>Qualcomm et al are now challenging that compromise because of a perceived 802.11ax/be coex issue</vt:lpstr>
      <vt:lpstr>Qualcomm et al’s proposed solution fixes the 11be/ax issue but ignores the original Wi-Fi/NR-U/LAA coex issue</vt:lpstr>
      <vt:lpstr>A revaluation suggests various viable options, but they probably exclude Qualcomm et al’s proposal</vt:lpstr>
      <vt:lpstr>The status quo provides a balance of sharing, efficient spectrum use &amp; technology neutrality</vt:lpstr>
      <vt:lpstr>EDT @ -62 proposal results in inefficient spectrum use &amp; unfair access across technologies</vt:lpstr>
      <vt:lpstr>Various submissions have been made to Coex SC about ED-only @ -62 dBm viability </vt:lpstr>
      <vt:lpstr>Various submissions have been made recently to ETSI BRAN about ED-only @ -62 dBm viability </vt:lpstr>
      <vt:lpstr>Various submissions have been made recently to ETSI BRAN about ED-only @ -62 dBm viability </vt:lpstr>
      <vt:lpstr>Various submissions have been made recently to ETSI BRAN about ED-only @ -62 dBm viability </vt:lpstr>
      <vt:lpstr>Expanding the status quo to include an 802.11be exception works well but is a breach of trust!</vt:lpstr>
      <vt:lpstr>An expiry date on the status quo forces BRAN to evaluate incoming evidence in a timely manner</vt:lpstr>
      <vt:lpstr>A transition to EDT @ -72 dBm (scaled)  is a balanced approach that focuses on simplicity &amp; consistency</vt:lpstr>
      <vt:lpstr>Conclusion: some version of the status quo for EN 301 893 is probably the best starting point </vt:lpstr>
      <vt:lpstr>Discussion during ETSI BRAN#116c was contentious with no immediate consensus</vt:lpstr>
      <vt:lpstr>The SC will (hopefully) discuss the ETSI BRAN issue related to EDT @ -62 dBm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2021-07-15T05:20:05Z</dcterms:created>
  <dcterms:modified xsi:type="dcterms:W3CDTF">2022-11-17T03:52:40Z</dcterms:modified>
</cp:coreProperties>
</file>