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83" r:id="rId3"/>
    <p:sldId id="566" r:id="rId4"/>
    <p:sldId id="568" r:id="rId5"/>
    <p:sldId id="569" r:id="rId6"/>
    <p:sldId id="567" r:id="rId7"/>
    <p:sldId id="571" r:id="rId8"/>
    <p:sldId id="572" r:id="rId9"/>
    <p:sldId id="499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69" d="100"/>
          <a:sy n="69" d="100"/>
        </p:scale>
        <p:origin x="122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48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09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560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641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337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825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Discussion on the scope </a:t>
            </a:r>
            <a:r>
              <a:rPr lang="en-US" altLang="zh-CN" dirty="0" smtClean="0">
                <a:solidFill>
                  <a:schemeClr val="tx1"/>
                </a:solidFill>
              </a:rPr>
              <a:t>of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AMP </a:t>
            </a:r>
            <a:r>
              <a:rPr lang="en-US" altLang="zh-CN" dirty="0" smtClean="0">
                <a:solidFill>
                  <a:schemeClr val="tx1"/>
                </a:solidFill>
              </a:rPr>
              <a:t>in WLAN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2022-11-16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46008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Weijie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834736" y="1579433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11-22-1960-00-0amp-summary-and-recommendation-for-AMP-IoT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Yi</a:t>
            </a:r>
            <a:r>
              <a:rPr lang="en-US" altLang="zh-CN" dirty="0"/>
              <a:t>nan Qi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Scoping for AMP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WLAN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553FBC0-BEED-4404-B7C8-7F4E448373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A892BE-8180-4860-B2D5-43E92F43810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Background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09600" y="1309435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previous submission[1], 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state-of-the-art AMP communication in WLAN is summarized, including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cases, requirements, gap analysis, device types, candidate techniques, ambient power and energy storage, feasibility, prototype etc.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contribution [1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gives the design target and the recommendations.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553FBC0-BEED-4404-B7C8-7F4E448373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1A892BE-8180-4860-B2D5-43E92F43810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A8D70576-9E63-424E-B945-40A907871A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30" y="3368154"/>
            <a:ext cx="7770813" cy="2727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936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57199" y="685800"/>
            <a:ext cx="8062449" cy="4369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Scope discussion for AMP 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WLAN(1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94D4493-AC0A-4F4B-9D92-ACE99B767CE4}"/>
              </a:ext>
            </a:extLst>
          </p:cNvPr>
          <p:cNvSpPr txBox="1"/>
          <p:nvPr/>
        </p:nvSpPr>
        <p:spPr>
          <a:xfrm>
            <a:off x="102827" y="1420614"/>
            <a:ext cx="9060027" cy="51829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1: Goal of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AMP in WLAN: 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To specify an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ultra-low-power-consumption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WLAN device supporting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AMP communication,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e.g. lower than 1mw. </a:t>
            </a:r>
          </a:p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altLang="zh-CN" sz="20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2: Energy harvesting is based on implementation and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is out of the scope of the specification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If RF power is used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as the power resource by a WLAN device supporting AMP,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how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the WLAN device transfers </a:t>
            </a:r>
            <a:r>
              <a:rPr lang="en-US" altLang="zh-CN" sz="2000" dirty="0" smtClean="0">
                <a:solidFill>
                  <a:schemeClr val="accent2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the received RF </a:t>
            </a:r>
            <a:r>
              <a:rPr lang="en-US" altLang="zh-CN" sz="2000" dirty="0">
                <a:solidFill>
                  <a:schemeClr val="accent2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power </a:t>
            </a:r>
            <a:r>
              <a:rPr lang="en-US" altLang="zh-CN" sz="2000" dirty="0" smtClean="0">
                <a:solidFill>
                  <a:schemeClr val="accent2"/>
                </a:solidFill>
                <a:ea typeface="宋体" panose="02010600030101010101" pitchFamily="2" charset="-122"/>
                <a:cs typeface="Times New Roman" panose="02020603050405020304" pitchFamily="18" charset="0"/>
              </a:rPr>
              <a:t>into transmitting RF power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is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also based on implementation. </a:t>
            </a:r>
          </a:p>
          <a:p>
            <a:pPr lvl="2">
              <a:lnSpc>
                <a:spcPct val="170000"/>
              </a:lnSpc>
            </a:pPr>
            <a:endParaRPr lang="en-US" altLang="zh-CN" sz="1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47983E-CE82-433C-B683-E3C43439C1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8FA18-7523-499F-A029-A8156506A67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ECB6E21-42D3-4A9C-A766-21A46C85324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C6A6607-6792-4450-87CA-FBDAD3B14C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7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57199" y="685800"/>
            <a:ext cx="8062449" cy="4369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Scope discussion for AMP 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WLAN(2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94D4493-AC0A-4F4B-9D92-ACE99B767CE4}"/>
              </a:ext>
            </a:extLst>
          </p:cNvPr>
          <p:cNvSpPr txBox="1"/>
          <p:nvPr/>
        </p:nvSpPr>
        <p:spPr>
          <a:xfrm>
            <a:off x="80086" y="1153865"/>
            <a:ext cx="9060027" cy="49675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3: Potential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approaches</a:t>
            </a:r>
            <a:endParaRPr lang="en-US" altLang="zh-CN" sz="20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kern="100" dirty="0">
                <a:ea typeface="宋体" panose="02010600030101010101" pitchFamily="2" charset="-122"/>
              </a:rPr>
              <a:t>3.1 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Downlink: WUR-similar design could be as the </a:t>
            </a:r>
            <a:r>
              <a:rPr lang="en-US" altLang="zh-CN" sz="2000" kern="100" dirty="0">
                <a:ea typeface="宋体" panose="02010600030101010101" pitchFamily="2" charset="-122"/>
              </a:rPr>
              <a:t>starting point</a:t>
            </a:r>
          </a:p>
          <a:p>
            <a:pPr marL="1714500" lvl="4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kern="100" dirty="0" smtClean="0">
                <a:ea typeface="宋体" panose="02010600030101010101" pitchFamily="2" charset="-122"/>
              </a:rPr>
              <a:t>Similar </a:t>
            </a:r>
            <a:r>
              <a:rPr lang="en-US" altLang="zh-CN" sz="2000" kern="100" dirty="0">
                <a:ea typeface="宋体" panose="02010600030101010101" pitchFamily="2" charset="-122"/>
              </a:rPr>
              <a:t>channel structure, waveform, PPDU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formats, </a:t>
            </a:r>
            <a:r>
              <a:rPr lang="en-US" altLang="zh-CN" sz="2000" kern="100" dirty="0">
                <a:ea typeface="宋体" panose="02010600030101010101" pitchFamily="2" charset="-122"/>
              </a:rPr>
              <a:t>etc. </a:t>
            </a:r>
          </a:p>
          <a:p>
            <a:pPr marL="1714500" lvl="4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2000" kern="100" dirty="0">
                <a:ea typeface="宋体" panose="02010600030101010101" pitchFamily="2" charset="-122"/>
              </a:rPr>
              <a:t>Some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re-design </a:t>
            </a:r>
            <a:r>
              <a:rPr lang="en-US" altLang="zh-CN" sz="2000" kern="100" dirty="0">
                <a:ea typeface="宋体" panose="02010600030101010101" pitchFamily="2" charset="-122"/>
              </a:rPr>
              <a:t>may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be necessary </a:t>
            </a:r>
            <a:r>
              <a:rPr lang="en-US" altLang="zh-CN" sz="2000" kern="100" dirty="0">
                <a:ea typeface="宋体" panose="02010600030101010101" pitchFamily="2" charset="-122"/>
              </a:rPr>
              <a:t>if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AMP in WLAN is implemented in frequency </a:t>
            </a:r>
            <a:r>
              <a:rPr lang="en-US" altLang="zh-CN" sz="2000" kern="100" dirty="0">
                <a:ea typeface="宋体" panose="02010600030101010101" pitchFamily="2" charset="-122"/>
              </a:rPr>
              <a:t>band other than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2.4GHz, e.g</a:t>
            </a:r>
            <a:r>
              <a:rPr lang="en-US" altLang="zh-CN" sz="2000" kern="100" dirty="0">
                <a:ea typeface="宋体" panose="02010600030101010101" pitchFamily="2" charset="-122"/>
              </a:rPr>
              <a:t>.,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S1G.</a:t>
            </a:r>
            <a:endParaRPr lang="en-US" altLang="zh-CN" sz="2000" kern="100" dirty="0">
              <a:ea typeface="宋体" panose="02010600030101010101" pitchFamily="2" charset="-122"/>
            </a:endParaRPr>
          </a:p>
          <a:p>
            <a:pPr marL="1828800" lvl="5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1714500" lvl="4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1257300" lvl="2" indent="-342900">
              <a:lnSpc>
                <a:spcPct val="170000"/>
              </a:lnSpc>
              <a:buFont typeface="Wingdings" panose="05000000000000000000" pitchFamily="2" charset="2"/>
              <a:buChar char="u"/>
            </a:pPr>
            <a:endParaRPr lang="en-US" altLang="zh-CN" sz="1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47983E-CE82-433C-B683-E3C43439C1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8FA18-7523-499F-A029-A8156506A67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ECB6E21-42D3-4A9C-A766-21A46C85324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C6A6607-6792-4450-87CA-FBDAD3B14C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57199" y="685800"/>
            <a:ext cx="8062449" cy="4369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Scope discussion for AMP 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WLAN(3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94D4493-AC0A-4F4B-9D92-ACE99B767CE4}"/>
              </a:ext>
            </a:extLst>
          </p:cNvPr>
          <p:cNvSpPr txBox="1"/>
          <p:nvPr/>
        </p:nvSpPr>
        <p:spPr>
          <a:xfrm>
            <a:off x="41986" y="1219200"/>
            <a:ext cx="9060027" cy="49675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3: Potential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approaches</a:t>
            </a:r>
            <a:endParaRPr lang="en-US" altLang="zh-CN" sz="20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 3.2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Up Link: </a:t>
            </a:r>
          </a:p>
          <a:p>
            <a:pPr marL="1257300" lvl="3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Simplified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UL PHY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with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simple waveform such as OOK/FSK</a:t>
            </a:r>
          </a:p>
          <a:p>
            <a:pPr marL="1714500" lvl="4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Both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Active OOK/FSK transmitter and backscattered OOK/FSK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should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be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considered. </a:t>
            </a:r>
            <a:endParaRPr lang="en-US" altLang="zh-CN" sz="20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3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carrier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and bandwidth of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backscattering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signal to be specified</a:t>
            </a:r>
            <a:endParaRPr lang="en-US" altLang="zh-CN" sz="2000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0" lvl="4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Signal of narrow bandwidth or wide bandwidth </a:t>
            </a:r>
          </a:p>
          <a:p>
            <a:pPr lvl="1">
              <a:lnSpc>
                <a:spcPct val="170000"/>
              </a:lnSpc>
            </a:pPr>
            <a:endParaRPr lang="en-US" altLang="zh-CN" sz="1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47983E-CE82-433C-B683-E3C43439C1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8FA18-7523-499F-A029-A8156506A67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ECB6E21-42D3-4A9C-A766-21A46C85324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C6A6607-6792-4450-87CA-FBDAD3B14C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57199" y="685800"/>
            <a:ext cx="8062449" cy="4369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Scope discussion for AMP 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WLAN(4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94D4493-AC0A-4F4B-9D92-ACE99B767CE4}"/>
              </a:ext>
            </a:extLst>
          </p:cNvPr>
          <p:cNvSpPr txBox="1"/>
          <p:nvPr/>
        </p:nvSpPr>
        <p:spPr>
          <a:xfrm>
            <a:off x="41986" y="1219200"/>
            <a:ext cx="9060027" cy="38441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3: Potential specification impact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3.3  </a:t>
            </a: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MAC: Simplified MAC + Enhanced power saving/ power management.</a:t>
            </a:r>
          </a:p>
          <a:p>
            <a:pPr marL="457200" lvl="2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sz="2000" kern="100" dirty="0">
                <a:ea typeface="宋体" panose="02010600030101010101" pitchFamily="2" charset="-122"/>
              </a:rPr>
              <a:t> 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1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47983E-CE82-433C-B683-E3C43439C1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8FA18-7523-499F-A029-A8156506A67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ECB6E21-42D3-4A9C-A766-21A46C85324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C6A6607-6792-4450-87CA-FBDAD3B14C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7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日期占位符 3"/>
          <p:cNvSpPr txBox="1"/>
          <p:nvPr/>
        </p:nvSpPr>
        <p:spPr>
          <a:xfrm>
            <a:off x="0" y="857250"/>
            <a:ext cx="0" cy="0"/>
          </a:xfrm>
          <a:prstGeom prst="rect">
            <a:avLst/>
          </a:prstGeom>
        </p:spPr>
        <p:txBody>
          <a:bodyPr vert="horz" lIns="38404" tIns="19202" rIns="38404" bIns="19202" rtlCol="0" anchor="ctr">
            <a:normAutofit fontScale="25000" lnSpcReduction="20000"/>
          </a:bodyPr>
          <a:lstStyle>
            <a:lvl1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000" b="0" i="0" u="none" strike="noStrike" cap="none" spc="0" normalizeH="0" baseline="0" dirty="0">
                <a:ln>
                  <a:noFill/>
                </a:ln>
                <a:solidFill>
                  <a:srgbClr val="929292"/>
                </a:solidFill>
                <a:effectLst/>
                <a:uFillTx/>
                <a:latin typeface="OPPOSans R" panose="00020600040101010101" charset="-122"/>
                <a:ea typeface="OPPOSans R" panose="00020600040101010101" charset="-122"/>
                <a:cs typeface="OPPOSans R" panose="00020600040101010101" charset="-122"/>
                <a:sym typeface="Helvetica"/>
              </a:defRPr>
            </a:lvl1pPr>
            <a:lvl2pPr marL="127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4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2pPr>
            <a:lvl3pPr marL="190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0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3pPr>
            <a:lvl4pPr marL="2540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4pPr>
            <a:lvl5pPr marL="3175000" marR="0" indent="-635000" algn="l" defTabSz="825500" latinLnBrk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3600" b="0" i="0" u="none" strike="noStrike" cap="none" spc="0" baseline="0">
                <a:ln>
                  <a:noFill/>
                </a:ln>
                <a:solidFill>
                  <a:srgbClr val="5E5E5E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Char char="•"/>
              <a:defRPr sz="4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OPPOSans M" panose="00020600040101010101" charset="-122"/>
                <a:ea typeface="OPPOSans M" panose="00020600040101010101" charset="-122"/>
                <a:cs typeface="OPPOSans M" panose="00020600040101010101" charset="-122"/>
                <a:sym typeface="OPPOSans M" panose="00020600040101010101" charset="-122"/>
              </a:defRPr>
            </a:lvl9pPr>
          </a:lstStyle>
          <a:p>
            <a:endParaRPr lang="en-US" sz="1999" dirty="0"/>
          </a:p>
        </p:txBody>
      </p:sp>
      <p:sp>
        <p:nvSpPr>
          <p:cNvPr id="11" name="标题 1"/>
          <p:cNvSpPr txBox="1"/>
          <p:nvPr/>
        </p:nvSpPr>
        <p:spPr>
          <a:xfrm>
            <a:off x="457199" y="685800"/>
            <a:ext cx="8062449" cy="43694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Scope discussion for AMP 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 WLAN</a:t>
            </a:r>
            <a:r>
              <a:rPr lang="en-US" altLang="zh-CN" sz="2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(5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94D4493-AC0A-4F4B-9D92-ACE99B767CE4}"/>
              </a:ext>
            </a:extLst>
          </p:cNvPr>
          <p:cNvSpPr txBox="1"/>
          <p:nvPr/>
        </p:nvSpPr>
        <p:spPr>
          <a:xfrm>
            <a:off x="41986" y="1219200"/>
            <a:ext cx="9060027" cy="38441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4: Frequency band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000" kern="100" dirty="0">
                <a:ea typeface="宋体" panose="02010600030101010101" pitchFamily="2" charset="-122"/>
              </a:rPr>
              <a:t>Support </a:t>
            </a:r>
            <a:r>
              <a:rPr lang="en-US" altLang="zh-CN" sz="2000" kern="100" dirty="0" smtClean="0">
                <a:ea typeface="宋体" panose="02010600030101010101" pitchFamily="2" charset="-122"/>
              </a:rPr>
              <a:t>S1G, and 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kern="100" dirty="0" smtClean="0">
                <a:ea typeface="宋体" panose="02010600030101010101" pitchFamily="2" charset="-122"/>
              </a:rPr>
              <a:t>2.4 GHz </a:t>
            </a:r>
            <a:r>
              <a:rPr lang="en-US" altLang="zh-CN" sz="2000" kern="100" dirty="0">
                <a:ea typeface="宋体" panose="02010600030101010101" pitchFamily="2" charset="-122"/>
              </a:rPr>
              <a:t>frequency band can be considered </a:t>
            </a: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2000" kern="100" dirty="0">
              <a:ea typeface="宋体" panose="02010600030101010101" pitchFamily="2" charset="-122"/>
            </a:endParaRPr>
          </a:p>
          <a:p>
            <a:pPr marL="800100" lvl="2" indent="-342900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endParaRPr lang="en-US" altLang="zh-CN" sz="14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FF47983E-CE82-433C-B683-E3C43439C1B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08FA18-7523-499F-A029-A8156506A67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ECB6E21-42D3-4A9C-A766-21A46C85324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/>
              <a:t>Weijie Xu (</a:t>
            </a:r>
            <a:r>
              <a:rPr lang="en-GB"/>
              <a:t>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CC6A6607-6792-4450-87CA-FBDAD3B14C9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7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altLang="zh-CN" dirty="0"/>
              <a:t>Summary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2748" y="1752600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altLang="zh-CN" sz="2400" b="1" dirty="0">
                <a:solidFill>
                  <a:srgbClr val="2D201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submission discusses the scope for AMP </a:t>
            </a:r>
            <a:r>
              <a:rPr lang="en-GB" altLang="zh-CN" sz="2400" b="1" dirty="0" smtClean="0">
                <a:solidFill>
                  <a:srgbClr val="2D201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WLAN</a:t>
            </a:r>
            <a:r>
              <a:rPr lang="en-GB" altLang="zh-CN" sz="1800" b="1" dirty="0" smtClean="0">
                <a:solidFill>
                  <a:srgbClr val="2D201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lang="en-US" altLang="zh-CN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0555" lvl="1" indent="-342900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GB" altLang="zh-CN" sz="1800" b="1" dirty="0">
              <a:solidFill>
                <a:srgbClr val="2D2015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8C1FF0C-51A3-45F2-826A-BEFE8996A7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</a:t>
            </a:r>
            <a:r>
              <a:rPr lang="en-SG" sz="1800" b="1" dirty="0" smtClean="0">
                <a:solidFill>
                  <a:srgbClr val="000000"/>
                </a:solidFill>
                <a:latin typeface="+mn-lt"/>
              </a:rPr>
              <a:t>802.11-22/2017</a:t>
            </a:r>
            <a:r>
              <a:rPr lang="en-US" altLang="zh-CN" sz="1800" b="1" dirty="0" smtClean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1535D29-D5D8-4E09-8992-36115477277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</a:t>
            </a:r>
            <a:r>
              <a:rPr lang="en-US" sz="1800" b="1" dirty="0"/>
              <a:t> 2022</a:t>
            </a:r>
            <a:endParaRPr lang="en-GB" sz="1800" b="1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1A00203-790B-4E46-B30F-DFC5B1B793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49A3F36C-10AB-4820-B8B4-4BEAF8FAF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689</TotalTime>
  <Words>546</Words>
  <Application>Microsoft Office PowerPoint</Application>
  <PresentationFormat>全屏显示(4:3)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OPPOSans B</vt:lpstr>
      <vt:lpstr>OPPOSans R</vt:lpstr>
      <vt:lpstr>宋体</vt:lpstr>
      <vt:lpstr>Arial</vt:lpstr>
      <vt:lpstr>Calibri</vt:lpstr>
      <vt:lpstr>Helvetica</vt:lpstr>
      <vt:lpstr>Times New Roman</vt:lpstr>
      <vt:lpstr>Wingdings</vt:lpstr>
      <vt:lpstr>ACcord Submission Template</vt:lpstr>
      <vt:lpstr>Discussion on the scope of AMP in WLAN</vt:lpstr>
      <vt:lpstr>Outline</vt:lpstr>
      <vt:lpstr>Background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Summary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孙波10013985</cp:lastModifiedBy>
  <cp:revision>1695</cp:revision>
  <cp:lastPrinted>1998-02-10T13:28:00Z</cp:lastPrinted>
  <dcterms:created xsi:type="dcterms:W3CDTF">2009-12-02T19:05:00Z</dcterms:created>
  <dcterms:modified xsi:type="dcterms:W3CDTF">2022-11-16T18:38:24Z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