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9" r:id="rId2"/>
    <p:sldId id="383" r:id="rId3"/>
    <p:sldId id="566" r:id="rId4"/>
    <p:sldId id="568" r:id="rId5"/>
    <p:sldId id="569" r:id="rId6"/>
    <p:sldId id="567" r:id="rId7"/>
    <p:sldId id="571" r:id="rId8"/>
    <p:sldId id="572" r:id="rId9"/>
    <p:sldId id="499" r:id="rId10"/>
    <p:sldId id="500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Cariou, Laurent" initials="CL" lastIdx="1" clrIdx="0"/>
  <p:cmAuthor id="2" name="Hanxiao (Tony, CT Lab)" initials="H(CL" lastIdx="3" clrIdx="1"/>
  <p:cmAuthor id="3" name="weijie" initials="weijie" lastIdx="1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3875" autoAdjust="0"/>
  </p:normalViewPr>
  <p:slideViewPr>
    <p:cSldViewPr>
      <p:cViewPr varScale="1">
        <p:scale>
          <a:sx n="69" d="100"/>
          <a:sy n="69" d="100"/>
        </p:scale>
        <p:origin x="1224" y="4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3F99EF29-387F-42BB-8A81-132E16DF8442}" type="slidenum">
              <a:rPr lang="en-US" dirty="0"/>
              <a:t>‹#›</a:t>
            </a:fld>
            <a:endParaRPr lang="en-US" dirty="0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algn="r" defTabSz="933450">
              <a:defRPr sz="1400" b="1" smtClean="0"/>
            </a:lvl1pPr>
          </a:lstStyle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b" anchorCtr="0" compatLnSpc="1">
            <a:spAutoFit/>
          </a:bodyPr>
          <a:lstStyle>
            <a:lvl1pPr defTabSz="933450">
              <a:defRPr sz="1400" b="1" smtClean="0"/>
            </a:lvl1pPr>
          </a:lstStyle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3662" tIns="46038" rIns="93662" bIns="46038" numCol="1" anchor="t" anchorCtr="0" compatLnSpc="1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5pPr marL="457200" lvl="4" algn="r" defTabSz="933450">
              <a:defRPr smtClean="0"/>
            </a:lvl5pPr>
          </a:lstStyle>
          <a:p>
            <a:pPr lvl="4">
              <a:defRPr/>
            </a:pPr>
            <a:r>
              <a:rPr lang="en-US" dirty="0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r" defTabSz="933450">
              <a:defRPr smtClean="0"/>
            </a:lvl1pPr>
          </a:lstStyle>
          <a:p>
            <a:pPr>
              <a:defRPr/>
            </a:pPr>
            <a:r>
              <a:rPr lang="en-US" dirty="0"/>
              <a:t>Page </a:t>
            </a:r>
            <a:fld id="{870C1BA4-1CEE-4CD8-8532-343A8D2B3155}" type="slidenum">
              <a:rPr lang="en-US" dirty="0"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/>
              <a:t>Doc Title</a:t>
            </a:r>
            <a:endParaRPr lang="en-US" dirty="0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dirty="0"/>
              <a:t>John Doe, Some Company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dirty="0"/>
              <a:t>Page </a:t>
            </a:r>
            <a:fld id="{9A6FF2A5-3843-4034-80EC-B86A7C49C539}" type="slidenum">
              <a:rPr lang="en-US" dirty="0"/>
              <a:t>1</a:t>
            </a:fld>
            <a:endParaRPr lang="en-US" dirty="0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25181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95486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4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809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645600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6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7641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5333771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46C3B-569A-42B4-9985-4ED4A729088E}" type="slidenum">
              <a:rPr lang="zh-CN" altLang="en-US" smtClean="0"/>
              <a:t>8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682586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 Title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Page </a:t>
            </a:r>
            <a:fld id="{870C1BA4-1CEE-4CD8-8532-343A8D2B3155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Slide </a:t>
            </a:r>
            <a:fld id="{3099D1E7-2CFE-4362-BB72-AF97192842EA}" type="slidenum">
              <a:rPr lang="en-US" dirty="0"/>
              <a:t>‹#›</a:t>
            </a:fld>
            <a:endParaRPr lang="en-US" dirty="0"/>
          </a:p>
        </p:txBody>
      </p:sp>
      <p:sp>
        <p:nvSpPr>
          <p:cNvPr id="6" name="Footer Placeholder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/>
              <a:t>Yinan Qi (OPPO)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4610068" y="6475413"/>
            <a:ext cx="64" cy="184666"/>
          </a:xfrm>
        </p:spPr>
        <p:txBody>
          <a:bodyPr/>
          <a:lstStyle/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084724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ctr" anchorCtr="0" compatLnSpc="1"/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2075" tIns="46038" rIns="92075" bIns="46038" numCol="1" anchor="t" anchorCtr="0" compatLnSpc="1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 flipH="1">
            <a:off x="5791199" y="6475413"/>
            <a:ext cx="2752661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lvl1pPr algn="r">
              <a:defRPr smtClean="0"/>
            </a:lvl1pPr>
          </a:lstStyle>
          <a:p>
            <a:pPr>
              <a:defRPr/>
            </a:pPr>
            <a:r>
              <a:rPr lang="en-GB" dirty="0" err="1"/>
              <a:t>Zhisong</a:t>
            </a:r>
            <a:r>
              <a:rPr lang="en-GB" dirty="0"/>
              <a:t> </a:t>
            </a:r>
            <a:r>
              <a:rPr lang="en-GB" dirty="0" err="1"/>
              <a:t>Zuo</a:t>
            </a:r>
            <a:r>
              <a:rPr lang="en-GB" dirty="0"/>
              <a:t>(OPPO)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none" lIns="0" tIns="0" rIns="0" bIns="0" numCol="1" anchor="t" anchorCtr="0" compatLnSpc="1">
            <a:spAutoFit/>
          </a:bodyPr>
          <a:lstStyle>
            <a:lvl1pPr algn="ctr">
              <a:defRPr smtClean="0"/>
            </a:lvl1pPr>
          </a:lstStyle>
          <a:p>
            <a:pPr>
              <a:defRPr/>
            </a:pPr>
            <a:r>
              <a:rPr lang="en-US" dirty="0"/>
              <a:t>Slide </a:t>
            </a:r>
            <a:fld id="{1020D93E-1000-485A-B4A0-9946B8CFFE0D}" type="slidenum">
              <a:rPr lang="en-US" dirty="0"/>
              <a:t>‹#›</a:t>
            </a:fld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685800"/>
            <a:ext cx="8991600" cy="870323"/>
          </a:xfrm>
          <a:noFill/>
        </p:spPr>
        <p:txBody>
          <a:bodyPr/>
          <a:lstStyle/>
          <a:p>
            <a:r>
              <a:rPr lang="en-US" altLang="zh-CN" dirty="0">
                <a:solidFill>
                  <a:schemeClr val="tx1"/>
                </a:solidFill>
              </a:rPr>
              <a:t>Discussion on the scope </a:t>
            </a:r>
            <a:r>
              <a:rPr lang="en-US" altLang="zh-CN" dirty="0" smtClean="0">
                <a:solidFill>
                  <a:schemeClr val="tx1"/>
                </a:solidFill>
              </a:rPr>
              <a:t>of</a:t>
            </a:r>
            <a:r>
              <a:rPr lang="en-US" altLang="zh-CN" dirty="0" smtClean="0">
                <a:solidFill>
                  <a:schemeClr val="tx1"/>
                </a:solidFill>
              </a:rPr>
              <a:t> </a:t>
            </a:r>
            <a:r>
              <a:rPr lang="en-US" altLang="zh-CN" dirty="0">
                <a:solidFill>
                  <a:schemeClr val="tx1"/>
                </a:solidFill>
              </a:rPr>
              <a:t>AMP </a:t>
            </a:r>
            <a:r>
              <a:rPr lang="en-US" altLang="zh-CN" dirty="0" smtClean="0">
                <a:solidFill>
                  <a:schemeClr val="tx1"/>
                </a:solidFill>
              </a:rPr>
              <a:t>in WLAN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173" name="Rectangle 6"/>
          <p:cNvSpPr>
            <a:spLocks noGrp="1" noChangeArrowheads="1"/>
          </p:cNvSpPr>
          <p:nvPr>
            <p:ph idx="1"/>
          </p:nvPr>
        </p:nvSpPr>
        <p:spPr>
          <a:xfrm>
            <a:off x="723900" y="1600200"/>
            <a:ext cx="7772400" cy="44958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sz="1800" dirty="0"/>
              <a:t>Date:</a:t>
            </a:r>
            <a:r>
              <a:rPr lang="en-US" sz="1800" b="0" dirty="0"/>
              <a:t> 2022-11-16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38200" y="2162576"/>
            <a:ext cx="1368339" cy="250021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Weijie Xu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</a:t>
            </a:fld>
            <a:endParaRPr lang="en-US" dirty="0"/>
          </a:p>
        </p:txBody>
      </p:sp>
      <p:graphicFrame>
        <p:nvGraphicFramePr>
          <p:cNvPr id="5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4346008"/>
              </p:ext>
            </p:extLst>
          </p:nvPr>
        </p:nvGraphicFramePr>
        <p:xfrm>
          <a:off x="952500" y="2701138"/>
          <a:ext cx="7658100" cy="826356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5316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8788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1413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2897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93467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75452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Weijie Xu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solidFill>
                            <a:srgbClr val="000000"/>
                          </a:solidFill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OPPO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i="0" dirty="0">
                        <a:latin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0" dirty="0">
                        <a:latin typeface="Times New Roman" panose="02020603050405020304"/>
                        <a:ea typeface="Times New Roman" panose="02020603050405020304"/>
                        <a:cs typeface="Arial" panose="020B0604020202020204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xuweijie@oppo.com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545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/>
                        <a:t>Yinan Qi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zh-CN"/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dirty="0">
                          <a:latin typeface="+mn-lt"/>
                          <a:ea typeface="Times New Roman" panose="02020603050405020304"/>
                          <a:cs typeface="Arial" panose="020B0604020202020204"/>
                        </a:rPr>
                        <a:t>v-qiyinan@oppo.com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1" name="Rectangle 1">
            <a:extLst>
              <a:ext uri="{FF2B5EF4-FFF2-40B4-BE49-F238E27FC236}">
                <a16:creationId xmlns:a16="http://schemas.microsoft.com/office/drawing/2014/main" id="{7418231F-1399-42AA-8C68-122438488FA5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802.11-22/2017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0267D32A-FFA2-45AC-BF4C-9CEBFF7D490D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10</a:t>
            </a:fld>
            <a:endParaRPr lang="en-US" dirty="0"/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dirty="0"/>
              <a:t>Reference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834736" y="1579433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lvl="0">
              <a:buFont typeface="+mj-lt"/>
              <a:buAutoNum type="arabicPeriod"/>
            </a:pPr>
            <a:r>
              <a:rPr lang="en-US" altLang="zh-CN" sz="1600" dirty="0"/>
              <a:t>11-22-1960-00-0amp-summary-and-recommendation-for-AMP-IoT</a:t>
            </a:r>
            <a:endParaRPr lang="en-GB" altLang="zh-CN" sz="1600" dirty="0"/>
          </a:p>
          <a:p>
            <a:pPr>
              <a:buFont typeface="+mj-lt"/>
              <a:buAutoNum type="arabicPeriod"/>
            </a:pPr>
            <a:endParaRPr lang="zh-CN" altLang="zh-CN" sz="1600" dirty="0"/>
          </a:p>
          <a:p>
            <a:pPr marL="457200" indent="-457200">
              <a:buFont typeface="+mj-lt"/>
              <a:buAutoNum type="arabicPeriod"/>
            </a:pPr>
            <a:endParaRPr lang="en-US" altLang="zh-CN" sz="1800" b="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GB" dirty="0"/>
              <a:t>Yi</a:t>
            </a:r>
            <a:r>
              <a:rPr lang="en-US" altLang="zh-CN" dirty="0"/>
              <a:t>nan Qi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35AED617-1508-4CA3-BBA7-B480F0DB1DDD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802.11-22/2017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A742132A-8352-4C94-BCF2-2243115A4C42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Outline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96912" y="2133600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Scoping for AMP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WLAN</a:t>
            </a: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553FBC0-BEED-4404-B7C8-7F4E4483731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802.11-22/2017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1A892BE-8180-4860-B2D5-43E92F43810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</p:spTree>
    <p:extLst>
      <p:ext uri="{BB962C8B-B14F-4D97-AF65-F5344CB8AC3E}">
        <p14:creationId xmlns:p14="http://schemas.microsoft.com/office/powerpoint/2010/main" val="3897943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457200"/>
          </a:xfrm>
        </p:spPr>
        <p:txBody>
          <a:bodyPr/>
          <a:lstStyle/>
          <a:p>
            <a:r>
              <a:rPr lang="en-GB" sz="2800" dirty="0"/>
              <a:t>Background</a:t>
            </a:r>
          </a:p>
        </p:txBody>
      </p:sp>
      <p:sp>
        <p:nvSpPr>
          <p:cNvPr id="8" name="Content Placeholder 2"/>
          <p:cNvSpPr txBox="1">
            <a:spLocks noChangeArrowheads="1"/>
          </p:cNvSpPr>
          <p:nvPr/>
        </p:nvSpPr>
        <p:spPr bwMode="auto">
          <a:xfrm>
            <a:off x="609600" y="1309435"/>
            <a:ext cx="7770813" cy="49995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previous submission[1], 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state-of-the-art AMP communication in WLAN is summarized, including 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use cases, requirements, gap analysis, device types, candidate techniques, ambient power and energy storage, feasibility, prototype etc.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addition, </a:t>
            </a:r>
            <a:r>
              <a:rPr lang="en-US" altLang="zh-CN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contribution [1</a:t>
            </a:r>
            <a:r>
              <a:rPr lang="en-US" altLang="zh-CN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] gives the design target and the recommendations.</a:t>
            </a:r>
          </a:p>
          <a:p>
            <a:pPr marL="342900" indent="-342900"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" name="Footer Placeholder 1">
            <a:extLst>
              <a:ext uri="{FF2B5EF4-FFF2-40B4-BE49-F238E27FC236}">
                <a16:creationId xmlns:a16="http://schemas.microsoft.com/office/drawing/2014/main" id="{C04ADB32-21E9-4C2B-92D7-448EB7C214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GB" dirty="0" err="1"/>
              <a:t>Weijie</a:t>
            </a:r>
            <a:r>
              <a:rPr lang="en-GB" dirty="0"/>
              <a:t> Xu (OPPO)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79B470BA-8E63-4B6B-A73E-A950160D766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9" name="Rectangle 1">
            <a:extLst>
              <a:ext uri="{FF2B5EF4-FFF2-40B4-BE49-F238E27FC236}">
                <a16:creationId xmlns:a16="http://schemas.microsoft.com/office/drawing/2014/main" id="{8553FBC0-BEED-4404-B7C8-7F4E44837312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802.11-22/2017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31A892BE-8180-4860-B2D5-43E92F438103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pic>
        <p:nvPicPr>
          <p:cNvPr id="11" name="图片 10">
            <a:extLst>
              <a:ext uri="{FF2B5EF4-FFF2-40B4-BE49-F238E27FC236}">
                <a16:creationId xmlns:a16="http://schemas.microsoft.com/office/drawing/2014/main" id="{A8D70576-9E63-424E-B945-40A907871A1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730" y="3368154"/>
            <a:ext cx="7770813" cy="27278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1936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日期占位符 3"/>
          <p:cNvSpPr txBox="1"/>
          <p:nvPr/>
        </p:nvSpPr>
        <p:spPr>
          <a:xfrm>
            <a:off x="0" y="857250"/>
            <a:ext cx="0" cy="0"/>
          </a:xfrm>
          <a:prstGeom prst="rect">
            <a:avLst/>
          </a:prstGeom>
        </p:spPr>
        <p:txBody>
          <a:bodyPr vert="horz" lIns="38404" tIns="19202" rIns="38404" bIns="19202" rtlCol="0" anchor="ctr">
            <a:normAutofit fontScale="25000" lnSpcReduction="20000"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000" b="0" i="0" u="none" strike="noStrike" cap="none" spc="0" normalizeH="0" baseline="0" dirty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OPPOSans R" panose="00020600040101010101" charset="-122"/>
                <a:ea typeface="OPPOSans R" panose="00020600040101010101" charset="-122"/>
                <a:cs typeface="OPPOSans R" panose="00020600040101010101" charset="-122"/>
                <a:sym typeface="Helvetica"/>
              </a:defRPr>
            </a:lvl1pPr>
            <a:lvl2pPr marL="127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4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2pPr>
            <a:lvl3pPr marL="190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0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3pPr>
            <a:lvl4pPr marL="254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4pPr>
            <a:lvl5pPr marL="317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9pPr>
          </a:lstStyle>
          <a:p>
            <a:endParaRPr lang="en-US" sz="1999" dirty="0"/>
          </a:p>
        </p:txBody>
      </p:sp>
      <p:sp>
        <p:nvSpPr>
          <p:cNvPr id="11" name="标题 1"/>
          <p:cNvSpPr txBox="1"/>
          <p:nvPr/>
        </p:nvSpPr>
        <p:spPr>
          <a:xfrm>
            <a:off x="457199" y="685800"/>
            <a:ext cx="8062449" cy="43694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Scope discussion for AMP </a:t>
            </a:r>
            <a:r>
              <a:rPr lang="en-US" altLang="zh-CN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WLAN(1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94D4493-AC0A-4F4B-9D92-ACE99B767CE4}"/>
              </a:ext>
            </a:extLst>
          </p:cNvPr>
          <p:cNvSpPr txBox="1"/>
          <p:nvPr/>
        </p:nvSpPr>
        <p:spPr>
          <a:xfrm>
            <a:off x="102827" y="1420614"/>
            <a:ext cx="9060027" cy="5182957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1: Goal of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AMP in WLAN:  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To specify an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ultra-low-power-consumption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WLAN device supporting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AMP communication, 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e.g. lower than 1mw. </a:t>
            </a:r>
          </a:p>
          <a:p>
            <a:pPr marL="342900" lvl="1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endParaRPr lang="en-US" altLang="zh-CN" sz="20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342900" lvl="1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2: Energy harvesting is based on implementation and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is out of the scope of the specification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. </a:t>
            </a:r>
          </a:p>
          <a:p>
            <a:pPr marL="8001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If RF power is used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as the power resource by a WLAN device supporting AMP, 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how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the WLAN device transfers </a:t>
            </a:r>
            <a:r>
              <a:rPr lang="en-US" altLang="zh-CN" sz="2000" dirty="0" smtClean="0">
                <a:solidFill>
                  <a:schemeClr val="accent2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the received RF </a:t>
            </a:r>
            <a:r>
              <a:rPr lang="en-US" altLang="zh-CN" sz="2000" dirty="0">
                <a:solidFill>
                  <a:schemeClr val="accent2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power </a:t>
            </a:r>
            <a:r>
              <a:rPr lang="en-US" altLang="zh-CN" sz="2000" dirty="0" smtClean="0">
                <a:solidFill>
                  <a:schemeClr val="accent2"/>
                </a:solidFill>
                <a:ea typeface="宋体" panose="02010600030101010101" pitchFamily="2" charset="-122"/>
                <a:cs typeface="Times New Roman" panose="02020603050405020304" pitchFamily="18" charset="0"/>
              </a:rPr>
              <a:t>into transmitting RF power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is 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also based on implementation. </a:t>
            </a:r>
          </a:p>
          <a:p>
            <a:pPr lvl="2">
              <a:lnSpc>
                <a:spcPct val="170000"/>
              </a:lnSpc>
            </a:pPr>
            <a:endParaRPr lang="en-US" altLang="zh-CN" sz="1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F47983E-CE82-433C-B683-E3C43439C1B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802.11-22/2017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08FA18-7523-499F-A029-A8156506A67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ECB6E21-42D3-4A9C-A766-21A46C85324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/>
              <a:t>Weijie Xu 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C6A6607-6792-4450-87CA-FBDAD3B14C9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16710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日期占位符 3"/>
          <p:cNvSpPr txBox="1"/>
          <p:nvPr/>
        </p:nvSpPr>
        <p:spPr>
          <a:xfrm>
            <a:off x="0" y="857250"/>
            <a:ext cx="0" cy="0"/>
          </a:xfrm>
          <a:prstGeom prst="rect">
            <a:avLst/>
          </a:prstGeom>
        </p:spPr>
        <p:txBody>
          <a:bodyPr vert="horz" lIns="38404" tIns="19202" rIns="38404" bIns="19202" rtlCol="0" anchor="ctr">
            <a:normAutofit fontScale="25000" lnSpcReduction="20000"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000" b="0" i="0" u="none" strike="noStrike" cap="none" spc="0" normalizeH="0" baseline="0" dirty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OPPOSans R" panose="00020600040101010101" charset="-122"/>
                <a:ea typeface="OPPOSans R" panose="00020600040101010101" charset="-122"/>
                <a:cs typeface="OPPOSans R" panose="00020600040101010101" charset="-122"/>
                <a:sym typeface="Helvetica"/>
              </a:defRPr>
            </a:lvl1pPr>
            <a:lvl2pPr marL="127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4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2pPr>
            <a:lvl3pPr marL="190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0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3pPr>
            <a:lvl4pPr marL="254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4pPr>
            <a:lvl5pPr marL="317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9pPr>
          </a:lstStyle>
          <a:p>
            <a:endParaRPr lang="en-US" sz="1999" dirty="0"/>
          </a:p>
        </p:txBody>
      </p:sp>
      <p:sp>
        <p:nvSpPr>
          <p:cNvPr id="11" name="标题 1"/>
          <p:cNvSpPr txBox="1"/>
          <p:nvPr/>
        </p:nvSpPr>
        <p:spPr>
          <a:xfrm>
            <a:off x="457199" y="685800"/>
            <a:ext cx="8062449" cy="43694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Scope discussion for AMP </a:t>
            </a:r>
            <a:r>
              <a:rPr lang="en-US" altLang="zh-CN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WLAN(2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94D4493-AC0A-4F4B-9D92-ACE99B767CE4}"/>
              </a:ext>
            </a:extLst>
          </p:cNvPr>
          <p:cNvSpPr txBox="1"/>
          <p:nvPr/>
        </p:nvSpPr>
        <p:spPr>
          <a:xfrm>
            <a:off x="80086" y="1153865"/>
            <a:ext cx="9060027" cy="496751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3: Potential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approaches</a:t>
            </a:r>
            <a:endParaRPr lang="en-US" altLang="zh-CN" sz="20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8001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00" dirty="0">
                <a:ea typeface="宋体" panose="02010600030101010101" pitchFamily="2" charset="-122"/>
              </a:rPr>
              <a:t>3.1  </a:t>
            </a:r>
            <a:r>
              <a:rPr lang="en-US" altLang="zh-CN" sz="2000" kern="100" dirty="0" smtClean="0">
                <a:ea typeface="宋体" panose="02010600030101010101" pitchFamily="2" charset="-122"/>
              </a:rPr>
              <a:t>Downlink: WUR-similar design could be as the </a:t>
            </a:r>
            <a:r>
              <a:rPr lang="en-US" altLang="zh-CN" sz="2000" kern="100" dirty="0">
                <a:ea typeface="宋体" panose="02010600030101010101" pitchFamily="2" charset="-122"/>
              </a:rPr>
              <a:t>starting point</a:t>
            </a:r>
          </a:p>
          <a:p>
            <a:pPr marL="1714500" lvl="4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000" kern="100" dirty="0" smtClean="0">
                <a:ea typeface="宋体" panose="02010600030101010101" pitchFamily="2" charset="-122"/>
              </a:rPr>
              <a:t>Similar </a:t>
            </a:r>
            <a:r>
              <a:rPr lang="en-US" altLang="zh-CN" sz="2000" kern="100" dirty="0">
                <a:ea typeface="宋体" panose="02010600030101010101" pitchFamily="2" charset="-122"/>
              </a:rPr>
              <a:t>channel structure, waveform, PPDU </a:t>
            </a:r>
            <a:r>
              <a:rPr lang="en-US" altLang="zh-CN" sz="2000" kern="100" dirty="0" smtClean="0">
                <a:ea typeface="宋体" panose="02010600030101010101" pitchFamily="2" charset="-122"/>
              </a:rPr>
              <a:t>formats, </a:t>
            </a:r>
            <a:r>
              <a:rPr lang="en-US" altLang="zh-CN" sz="2000" kern="100" dirty="0">
                <a:ea typeface="宋体" panose="02010600030101010101" pitchFamily="2" charset="-122"/>
              </a:rPr>
              <a:t>etc. </a:t>
            </a:r>
          </a:p>
          <a:p>
            <a:pPr marL="1714500" lvl="4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-"/>
            </a:pPr>
            <a:r>
              <a:rPr lang="en-US" altLang="zh-CN" sz="2000" kern="100" dirty="0">
                <a:ea typeface="宋体" panose="02010600030101010101" pitchFamily="2" charset="-122"/>
              </a:rPr>
              <a:t>Some </a:t>
            </a:r>
            <a:r>
              <a:rPr lang="en-US" altLang="zh-CN" sz="2000" kern="100" dirty="0" smtClean="0">
                <a:ea typeface="宋体" panose="02010600030101010101" pitchFamily="2" charset="-122"/>
              </a:rPr>
              <a:t>re-design </a:t>
            </a:r>
            <a:r>
              <a:rPr lang="en-US" altLang="zh-CN" sz="2000" kern="100" dirty="0">
                <a:ea typeface="宋体" panose="02010600030101010101" pitchFamily="2" charset="-122"/>
              </a:rPr>
              <a:t>may </a:t>
            </a:r>
            <a:r>
              <a:rPr lang="en-US" altLang="zh-CN" sz="2000" kern="100" dirty="0" smtClean="0">
                <a:ea typeface="宋体" panose="02010600030101010101" pitchFamily="2" charset="-122"/>
              </a:rPr>
              <a:t>be necessary </a:t>
            </a:r>
            <a:r>
              <a:rPr lang="en-US" altLang="zh-CN" sz="2000" kern="100" dirty="0">
                <a:ea typeface="宋体" panose="02010600030101010101" pitchFamily="2" charset="-122"/>
              </a:rPr>
              <a:t>if </a:t>
            </a:r>
            <a:r>
              <a:rPr lang="en-US" altLang="zh-CN" sz="2000" kern="100" dirty="0" smtClean="0">
                <a:ea typeface="宋体" panose="02010600030101010101" pitchFamily="2" charset="-122"/>
              </a:rPr>
              <a:t>AMP in WLAN is implemented in frequency </a:t>
            </a:r>
            <a:r>
              <a:rPr lang="en-US" altLang="zh-CN" sz="2000" kern="100" dirty="0">
                <a:ea typeface="宋体" panose="02010600030101010101" pitchFamily="2" charset="-122"/>
              </a:rPr>
              <a:t>band other than </a:t>
            </a:r>
            <a:r>
              <a:rPr lang="en-US" altLang="zh-CN" sz="2000" kern="100" dirty="0" smtClean="0">
                <a:ea typeface="宋体" panose="02010600030101010101" pitchFamily="2" charset="-122"/>
              </a:rPr>
              <a:t>2.4GHz, e.g</a:t>
            </a:r>
            <a:r>
              <a:rPr lang="en-US" altLang="zh-CN" sz="2000" kern="100" dirty="0">
                <a:ea typeface="宋体" panose="02010600030101010101" pitchFamily="2" charset="-122"/>
              </a:rPr>
              <a:t>., </a:t>
            </a:r>
            <a:r>
              <a:rPr lang="en-US" altLang="zh-CN" sz="2000" kern="100" dirty="0" smtClean="0">
                <a:ea typeface="宋体" panose="02010600030101010101" pitchFamily="2" charset="-122"/>
              </a:rPr>
              <a:t>S1G.</a:t>
            </a:r>
            <a:endParaRPr lang="en-US" altLang="zh-CN" sz="2000" kern="100" dirty="0">
              <a:ea typeface="宋体" panose="02010600030101010101" pitchFamily="2" charset="-122"/>
            </a:endParaRPr>
          </a:p>
          <a:p>
            <a:pPr marL="1828800" lvl="5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endParaRPr lang="en-US" altLang="zh-CN" sz="2000" kern="100" dirty="0">
              <a:ea typeface="宋体" panose="02010600030101010101" pitchFamily="2" charset="-122"/>
            </a:endParaRPr>
          </a:p>
          <a:p>
            <a:pPr marL="1714500" lvl="4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altLang="zh-CN" sz="2000" kern="100" dirty="0">
              <a:ea typeface="宋体" panose="02010600030101010101" pitchFamily="2" charset="-122"/>
            </a:endParaRPr>
          </a:p>
          <a:p>
            <a:pPr marL="1257300" lvl="2" indent="-342900">
              <a:lnSpc>
                <a:spcPct val="170000"/>
              </a:lnSpc>
              <a:buFont typeface="Wingdings" panose="05000000000000000000" pitchFamily="2" charset="2"/>
              <a:buChar char="u"/>
            </a:pPr>
            <a:endParaRPr lang="en-US" altLang="zh-CN" sz="1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F47983E-CE82-433C-B683-E3C43439C1B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802.11-22/2017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08FA18-7523-499F-A029-A8156506A67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ECB6E21-42D3-4A9C-A766-21A46C85324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/>
              <a:t>Weijie Xu 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C6A6607-6792-4450-87CA-FBDAD3B14C9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020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日期占位符 3"/>
          <p:cNvSpPr txBox="1"/>
          <p:nvPr/>
        </p:nvSpPr>
        <p:spPr>
          <a:xfrm>
            <a:off x="0" y="857250"/>
            <a:ext cx="0" cy="0"/>
          </a:xfrm>
          <a:prstGeom prst="rect">
            <a:avLst/>
          </a:prstGeom>
        </p:spPr>
        <p:txBody>
          <a:bodyPr vert="horz" lIns="38404" tIns="19202" rIns="38404" bIns="19202" rtlCol="0" anchor="ctr">
            <a:normAutofit fontScale="25000" lnSpcReduction="20000"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000" b="0" i="0" u="none" strike="noStrike" cap="none" spc="0" normalizeH="0" baseline="0" dirty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OPPOSans R" panose="00020600040101010101" charset="-122"/>
                <a:ea typeface="OPPOSans R" panose="00020600040101010101" charset="-122"/>
                <a:cs typeface="OPPOSans R" panose="00020600040101010101" charset="-122"/>
                <a:sym typeface="Helvetica"/>
              </a:defRPr>
            </a:lvl1pPr>
            <a:lvl2pPr marL="127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4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2pPr>
            <a:lvl3pPr marL="190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0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3pPr>
            <a:lvl4pPr marL="254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4pPr>
            <a:lvl5pPr marL="317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9pPr>
          </a:lstStyle>
          <a:p>
            <a:endParaRPr lang="en-US" sz="1999" dirty="0"/>
          </a:p>
        </p:txBody>
      </p:sp>
      <p:sp>
        <p:nvSpPr>
          <p:cNvPr id="11" name="标题 1"/>
          <p:cNvSpPr txBox="1"/>
          <p:nvPr/>
        </p:nvSpPr>
        <p:spPr>
          <a:xfrm>
            <a:off x="457199" y="685800"/>
            <a:ext cx="8062449" cy="43694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Scope discussion for AMP </a:t>
            </a:r>
            <a:r>
              <a:rPr lang="en-US" altLang="zh-CN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WLAN(3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94D4493-AC0A-4F4B-9D92-ACE99B767CE4}"/>
              </a:ext>
            </a:extLst>
          </p:cNvPr>
          <p:cNvSpPr txBox="1"/>
          <p:nvPr/>
        </p:nvSpPr>
        <p:spPr>
          <a:xfrm>
            <a:off x="41986" y="1219200"/>
            <a:ext cx="9060027" cy="4967514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3: Potential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approaches</a:t>
            </a:r>
            <a:endParaRPr lang="en-US" altLang="zh-CN" sz="20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8001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 3.2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Up Link: </a:t>
            </a:r>
          </a:p>
          <a:p>
            <a:pPr marL="1257300" lvl="3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Simplified 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UL PHY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with 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simple waveform such as OOK/FSK</a:t>
            </a:r>
          </a:p>
          <a:p>
            <a:pPr marL="1714500" lvl="4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Both 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Active OOK/FSK transmitter and backscattered OOK/FSK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should 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be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considered. </a:t>
            </a:r>
            <a:endParaRPr lang="en-US" altLang="zh-CN" sz="20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257300" lvl="3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The 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carrier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and bandwidth of 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backscattering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signal to be specified</a:t>
            </a:r>
            <a:endParaRPr lang="en-US" altLang="zh-CN" sz="2000" dirty="0">
              <a:ea typeface="宋体" panose="02010600030101010101" pitchFamily="2" charset="-122"/>
              <a:cs typeface="Times New Roman" panose="02020603050405020304" pitchFamily="18" charset="0"/>
            </a:endParaRPr>
          </a:p>
          <a:p>
            <a:pPr marL="1714500" lvl="4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Signal of narrow bandwidth or wide bandwidth </a:t>
            </a:r>
          </a:p>
          <a:p>
            <a:pPr lvl="1">
              <a:lnSpc>
                <a:spcPct val="170000"/>
              </a:lnSpc>
            </a:pPr>
            <a:endParaRPr lang="en-US" altLang="zh-CN" sz="1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F47983E-CE82-433C-B683-E3C43439C1B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802.11-22/2017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08FA18-7523-499F-A029-A8156506A67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ECB6E21-42D3-4A9C-A766-21A46C85324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/>
              <a:t>Weijie Xu 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C6A6607-6792-4450-87CA-FBDAD3B14C9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7735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日期占位符 3"/>
          <p:cNvSpPr txBox="1"/>
          <p:nvPr/>
        </p:nvSpPr>
        <p:spPr>
          <a:xfrm>
            <a:off x="0" y="857250"/>
            <a:ext cx="0" cy="0"/>
          </a:xfrm>
          <a:prstGeom prst="rect">
            <a:avLst/>
          </a:prstGeom>
        </p:spPr>
        <p:txBody>
          <a:bodyPr vert="horz" lIns="38404" tIns="19202" rIns="38404" bIns="19202" rtlCol="0" anchor="ctr">
            <a:normAutofit fontScale="25000" lnSpcReduction="20000"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000" b="0" i="0" u="none" strike="noStrike" cap="none" spc="0" normalizeH="0" baseline="0" dirty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OPPOSans R" panose="00020600040101010101" charset="-122"/>
                <a:ea typeface="OPPOSans R" panose="00020600040101010101" charset="-122"/>
                <a:cs typeface="OPPOSans R" panose="00020600040101010101" charset="-122"/>
                <a:sym typeface="Helvetica"/>
              </a:defRPr>
            </a:lvl1pPr>
            <a:lvl2pPr marL="127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4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2pPr>
            <a:lvl3pPr marL="190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0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3pPr>
            <a:lvl4pPr marL="254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4pPr>
            <a:lvl5pPr marL="317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9pPr>
          </a:lstStyle>
          <a:p>
            <a:endParaRPr lang="en-US" sz="1999" dirty="0"/>
          </a:p>
        </p:txBody>
      </p:sp>
      <p:sp>
        <p:nvSpPr>
          <p:cNvPr id="11" name="标题 1"/>
          <p:cNvSpPr txBox="1"/>
          <p:nvPr/>
        </p:nvSpPr>
        <p:spPr>
          <a:xfrm>
            <a:off x="457199" y="685800"/>
            <a:ext cx="8062449" cy="43694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Scope discussion for AMP </a:t>
            </a:r>
            <a:r>
              <a:rPr lang="en-US" altLang="zh-CN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WLAN(4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94D4493-AC0A-4F4B-9D92-ACE99B767CE4}"/>
              </a:ext>
            </a:extLst>
          </p:cNvPr>
          <p:cNvSpPr txBox="1"/>
          <p:nvPr/>
        </p:nvSpPr>
        <p:spPr>
          <a:xfrm>
            <a:off x="41986" y="1219200"/>
            <a:ext cx="9060027" cy="384412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3: Potential specification impact</a:t>
            </a:r>
          </a:p>
          <a:p>
            <a:pPr marL="8001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dirty="0" smtClean="0">
                <a:ea typeface="宋体" panose="02010600030101010101" pitchFamily="2" charset="-122"/>
                <a:cs typeface="Times New Roman" panose="02020603050405020304" pitchFamily="18" charset="0"/>
              </a:rPr>
              <a:t>3.3  </a:t>
            </a: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MAC: Simplified MAC + Enhanced power saving/ power management.</a:t>
            </a:r>
          </a:p>
          <a:p>
            <a:pPr marL="457200" lvl="2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altLang="zh-CN" sz="2000" kern="100" dirty="0">
                <a:ea typeface="宋体" panose="02010600030101010101" pitchFamily="2" charset="-122"/>
              </a:rPr>
              <a:t> </a:t>
            </a:r>
          </a:p>
          <a:p>
            <a:pPr marL="8001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en-US" altLang="zh-CN" sz="2000" kern="100" dirty="0">
              <a:ea typeface="宋体" panose="02010600030101010101" pitchFamily="2" charset="-122"/>
            </a:endParaRPr>
          </a:p>
          <a:p>
            <a:pPr marL="8001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en-US" altLang="zh-CN" sz="2000" kern="100" dirty="0">
              <a:ea typeface="宋体" panose="02010600030101010101" pitchFamily="2" charset="-122"/>
            </a:endParaRPr>
          </a:p>
          <a:p>
            <a:pPr marL="8001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en-US" altLang="zh-CN" sz="1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F47983E-CE82-433C-B683-E3C43439C1B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802.11-22/2017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08FA18-7523-499F-A029-A8156506A67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ECB6E21-42D3-4A9C-A766-21A46C85324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/>
              <a:t>Weijie Xu 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C6A6607-6792-4450-87CA-FBDAD3B14C9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607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日期占位符 3"/>
          <p:cNvSpPr txBox="1"/>
          <p:nvPr/>
        </p:nvSpPr>
        <p:spPr>
          <a:xfrm>
            <a:off x="0" y="857250"/>
            <a:ext cx="0" cy="0"/>
          </a:xfrm>
          <a:prstGeom prst="rect">
            <a:avLst/>
          </a:prstGeom>
        </p:spPr>
        <p:txBody>
          <a:bodyPr vert="horz" lIns="38404" tIns="19202" rIns="38404" bIns="19202" rtlCol="0" anchor="ctr">
            <a:normAutofit fontScale="25000" lnSpcReduction="20000"/>
          </a:bodyPr>
          <a:lstStyle>
            <a:lvl1pPr marL="0" marR="0" indent="0" algn="l" defTabSz="8255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kumimoji="0" lang="zh-CN" altLang="en-US" sz="2000" b="0" i="0" u="none" strike="noStrike" cap="none" spc="0" normalizeH="0" baseline="0" dirty="0">
                <a:ln>
                  <a:noFill/>
                </a:ln>
                <a:solidFill>
                  <a:srgbClr val="929292"/>
                </a:solidFill>
                <a:effectLst/>
                <a:uFillTx/>
                <a:latin typeface="OPPOSans R" panose="00020600040101010101" charset="-122"/>
                <a:ea typeface="OPPOSans R" panose="00020600040101010101" charset="-122"/>
                <a:cs typeface="OPPOSans R" panose="00020600040101010101" charset="-122"/>
                <a:sym typeface="Helvetica"/>
              </a:defRPr>
            </a:lvl1pPr>
            <a:lvl2pPr marL="127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4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2pPr>
            <a:lvl3pPr marL="190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0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3pPr>
            <a:lvl4pPr marL="2540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4pPr>
            <a:lvl5pPr marL="3175000" marR="0" indent="-635000" algn="l" defTabSz="825500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3600" b="0" i="0" u="none" strike="noStrike" cap="none" spc="0" baseline="0">
                <a:ln>
                  <a:noFill/>
                </a:ln>
                <a:solidFill>
                  <a:srgbClr val="5E5E5E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5pPr>
            <a:lvl6pPr marL="381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6pPr>
            <a:lvl7pPr marL="444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7pPr>
            <a:lvl8pPr marL="5080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8pPr>
            <a:lvl9pPr marL="5715000" marR="0" indent="-635000" algn="l" defTabSz="82550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ct val="125000"/>
              <a:buFontTx/>
              <a:buChar char="•"/>
              <a:defRPr sz="4800" b="0" i="0" u="none" strike="noStrike" cap="none" spc="0" baseline="0">
                <a:ln>
                  <a:noFill/>
                </a:ln>
                <a:solidFill>
                  <a:srgbClr val="000000"/>
                </a:solidFill>
                <a:uFillTx/>
                <a:latin typeface="OPPOSans M" panose="00020600040101010101" charset="-122"/>
                <a:ea typeface="OPPOSans M" panose="00020600040101010101" charset="-122"/>
                <a:cs typeface="OPPOSans M" panose="00020600040101010101" charset="-122"/>
                <a:sym typeface="OPPOSans M" panose="00020600040101010101" charset="-122"/>
              </a:defRPr>
            </a:lvl9pPr>
          </a:lstStyle>
          <a:p>
            <a:endParaRPr lang="en-US" sz="1999" dirty="0"/>
          </a:p>
        </p:txBody>
      </p:sp>
      <p:sp>
        <p:nvSpPr>
          <p:cNvPr id="11" name="标题 1"/>
          <p:cNvSpPr txBox="1"/>
          <p:nvPr/>
        </p:nvSpPr>
        <p:spPr>
          <a:xfrm>
            <a:off x="457199" y="685800"/>
            <a:ext cx="8062449" cy="43694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2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1pPr>
            <a:lvl2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2pPr>
            <a:lvl3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3pPr>
            <a:lvl4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4pPr>
            <a:lvl5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5pPr>
            <a:lvl6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6pPr>
            <a:lvl7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7pPr>
            <a:lvl8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8pPr>
            <a:lvl9pPr marL="0" marR="0" indent="0" algn="l" defTabSz="412750" latinLnBrk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4500" b="0" i="0" u="none" strike="noStrike" cap="none" spc="0" baseline="0">
                <a:ln>
                  <a:noFill/>
                </a:ln>
                <a:solidFill>
                  <a:srgbClr val="046A38"/>
                </a:solidFill>
                <a:uFillTx/>
                <a:latin typeface="OPPOSans B" panose="00020600040101010101" charset="-122"/>
                <a:ea typeface="OPPOSans B" panose="00020600040101010101" charset="-122"/>
                <a:cs typeface="OPPOSans B" panose="00020600040101010101" charset="-122"/>
                <a:sym typeface="OPPOSans B" panose="00020600040101010101" charset="-122"/>
              </a:defRPr>
            </a:lvl9pPr>
          </a:lstStyle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Scope discussion for AMP </a:t>
            </a:r>
            <a:r>
              <a:rPr lang="en-US" altLang="zh-CN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in WLAN</a:t>
            </a:r>
            <a:r>
              <a:rPr lang="en-US" altLang="zh-CN" sz="2600" b="1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(5</a:t>
            </a:r>
            <a:r>
              <a:rPr lang="en-US" altLang="zh-CN" sz="2600" b="1" dirty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)</a:t>
            </a:r>
            <a:endParaRPr lang="zh-CN" altLang="en-US" sz="2600" b="1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文本框 4">
            <a:extLst>
              <a:ext uri="{FF2B5EF4-FFF2-40B4-BE49-F238E27FC236}">
                <a16:creationId xmlns:a16="http://schemas.microsoft.com/office/drawing/2014/main" id="{294D4493-AC0A-4F4B-9D92-ACE99B767CE4}"/>
              </a:ext>
            </a:extLst>
          </p:cNvPr>
          <p:cNvSpPr txBox="1"/>
          <p:nvPr/>
        </p:nvSpPr>
        <p:spPr>
          <a:xfrm>
            <a:off x="41986" y="1219200"/>
            <a:ext cx="9060027" cy="3844129"/>
          </a:xfrm>
          <a:prstGeom prst="rect">
            <a:avLst/>
          </a:prstGeom>
          <a:noFill/>
          <a:ln w="12700">
            <a:noFill/>
            <a:prstDash val="dash"/>
          </a:ln>
        </p:spPr>
        <p:txBody>
          <a:bodyPr wrap="square" rtlCol="0">
            <a:spAutoFit/>
          </a:bodyPr>
          <a:lstStyle/>
          <a:p>
            <a:pPr marL="342900" lvl="1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4: Frequency band</a:t>
            </a:r>
          </a:p>
          <a:p>
            <a:pPr marL="8001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dirty="0">
                <a:ea typeface="宋体" panose="02010600030101010101" pitchFamily="2" charset="-122"/>
                <a:cs typeface="Times New Roman" panose="02020603050405020304" pitchFamily="18" charset="0"/>
              </a:rPr>
              <a:t> </a:t>
            </a:r>
            <a:r>
              <a:rPr lang="en-US" altLang="zh-CN" sz="2000" kern="100" dirty="0">
                <a:ea typeface="宋体" panose="02010600030101010101" pitchFamily="2" charset="-122"/>
              </a:rPr>
              <a:t>Support </a:t>
            </a:r>
            <a:r>
              <a:rPr lang="en-US" altLang="zh-CN" sz="2000" kern="100" dirty="0" smtClean="0">
                <a:ea typeface="宋体" panose="02010600030101010101" pitchFamily="2" charset="-122"/>
              </a:rPr>
              <a:t>S1G, and </a:t>
            </a:r>
          </a:p>
          <a:p>
            <a:pPr marL="8001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r>
              <a:rPr lang="en-US" altLang="zh-CN" sz="2000" kern="100" dirty="0" smtClean="0">
                <a:ea typeface="宋体" panose="02010600030101010101" pitchFamily="2" charset="-122"/>
              </a:rPr>
              <a:t>2.4 GHz </a:t>
            </a:r>
            <a:r>
              <a:rPr lang="en-US" altLang="zh-CN" sz="2000" kern="100" dirty="0">
                <a:ea typeface="宋体" panose="02010600030101010101" pitchFamily="2" charset="-122"/>
              </a:rPr>
              <a:t>frequency band can be considered </a:t>
            </a:r>
          </a:p>
          <a:p>
            <a:pPr marL="8001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en-US" altLang="zh-CN" sz="2000" kern="100" dirty="0">
              <a:ea typeface="宋体" panose="02010600030101010101" pitchFamily="2" charset="-122"/>
            </a:endParaRPr>
          </a:p>
          <a:p>
            <a:pPr marL="8001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en-US" altLang="zh-CN" sz="2000" kern="100" dirty="0">
              <a:ea typeface="宋体" panose="02010600030101010101" pitchFamily="2" charset="-122"/>
            </a:endParaRPr>
          </a:p>
          <a:p>
            <a:pPr marL="800100" lvl="2" indent="-342900">
              <a:lnSpc>
                <a:spcPct val="17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l"/>
            </a:pPr>
            <a:endParaRPr lang="en-US" altLang="zh-CN" sz="1400" kern="100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6" name="Rectangle 1">
            <a:extLst>
              <a:ext uri="{FF2B5EF4-FFF2-40B4-BE49-F238E27FC236}">
                <a16:creationId xmlns:a16="http://schemas.microsoft.com/office/drawing/2014/main" id="{FF47983E-CE82-433C-B683-E3C43439C1BA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802.11-22/2017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8808FA18-7523-499F-A029-A8156506A670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8" name="Footer Placeholder 2">
            <a:extLst>
              <a:ext uri="{FF2B5EF4-FFF2-40B4-BE49-F238E27FC236}">
                <a16:creationId xmlns:a16="http://schemas.microsoft.com/office/drawing/2014/main" id="{EECB6E21-42D3-4A9C-A766-21A46C853244}"/>
              </a:ext>
            </a:extLst>
          </p:cNvPr>
          <p:cNvSpPr txBox="1">
            <a:spLocks/>
          </p:cNvSpPr>
          <p:nvPr/>
        </p:nvSpPr>
        <p:spPr>
          <a:xfrm flipH="1">
            <a:off x="6400800" y="6475413"/>
            <a:ext cx="2143060" cy="184666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 altLang="zh-CN"/>
              <a:t>Weijie Xu (</a:t>
            </a:r>
            <a:r>
              <a:rPr lang="en-GB"/>
              <a:t>OPPO)</a:t>
            </a:r>
            <a:endParaRPr lang="en-US" dirty="0"/>
          </a:p>
        </p:txBody>
      </p:sp>
      <p:sp>
        <p:nvSpPr>
          <p:cNvPr id="9" name="Slide Number Placeholder 3">
            <a:extLst>
              <a:ext uri="{FF2B5EF4-FFF2-40B4-BE49-F238E27FC236}">
                <a16:creationId xmlns:a16="http://schemas.microsoft.com/office/drawing/2014/main" id="{CC6A6607-6792-4450-87CA-FBDAD3B14C95}"/>
              </a:ext>
            </a:extLst>
          </p:cNvPr>
          <p:cNvSpPr txBox="1">
            <a:spLocks/>
          </p:cNvSpPr>
          <p:nvPr/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0" tIns="0" rIns="0" bIns="0" numCol="1" anchor="t" anchorCtr="0" compatLnSpc="1">
            <a:spAutoFit/>
          </a:bodyPr>
          <a:lstStyle>
            <a:defPPr>
              <a:defRPr lang="en-US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370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6129"/>
    </mc:Choice>
    <mc:Fallback xmlns="">
      <p:transition spd="slow" advTm="11612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696912" y="543806"/>
            <a:ext cx="7772400" cy="1066800"/>
          </a:xfrm>
        </p:spPr>
        <p:txBody>
          <a:bodyPr/>
          <a:lstStyle/>
          <a:p>
            <a:pPr algn="ctr">
              <a:spcBef>
                <a:spcPct val="0"/>
              </a:spcBef>
              <a:defRPr/>
            </a:pPr>
            <a:r>
              <a:rPr lang="en-US" altLang="zh-CN" dirty="0"/>
              <a:t>Summary</a:t>
            </a:r>
            <a:endParaRPr lang="en-GB" altLang="zh-CN" sz="3200" dirty="0">
              <a:solidFill>
                <a:schemeClr val="tx2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10" name="Content Placeholder 2"/>
          <p:cNvSpPr txBox="1">
            <a:spLocks noChangeArrowheads="1"/>
          </p:cNvSpPr>
          <p:nvPr/>
        </p:nvSpPr>
        <p:spPr bwMode="auto">
          <a:xfrm>
            <a:off x="912748" y="1752600"/>
            <a:ext cx="7631112" cy="40715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2286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6858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q"/>
            </a:pPr>
            <a:r>
              <a:rPr lang="en-GB" altLang="zh-CN" sz="2400" b="1" dirty="0">
                <a:solidFill>
                  <a:srgbClr val="2D201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This submission discusses the scope for AMP </a:t>
            </a:r>
            <a:r>
              <a:rPr lang="en-GB" altLang="zh-CN" sz="2400" b="1" dirty="0" smtClean="0">
                <a:solidFill>
                  <a:srgbClr val="2D201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in WLAN</a:t>
            </a:r>
            <a:r>
              <a:rPr lang="en-GB" altLang="zh-CN" sz="1800" b="1" dirty="0" smtClean="0">
                <a:solidFill>
                  <a:srgbClr val="2D2015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.</a:t>
            </a:r>
            <a:endParaRPr lang="en-US" altLang="zh-CN" sz="1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30555" lvl="1" indent="-342900">
              <a:spcBef>
                <a:spcPts val="600"/>
              </a:spcBef>
              <a:spcAft>
                <a:spcPts val="600"/>
              </a:spcAft>
              <a:buFont typeface="Times New Roman" panose="02020603050405020304" pitchFamily="18" charset="0"/>
              <a:buChar char="−"/>
            </a:pPr>
            <a:endParaRPr lang="en-GB" altLang="zh-CN" sz="1800" b="1" dirty="0">
              <a:solidFill>
                <a:srgbClr val="2D2015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</p:txBody>
      </p:sp>
      <p:sp>
        <p:nvSpPr>
          <p:cNvPr id="11" name="Rectangle 1">
            <a:extLst>
              <a:ext uri="{FF2B5EF4-FFF2-40B4-BE49-F238E27FC236}">
                <a16:creationId xmlns:a16="http://schemas.microsoft.com/office/drawing/2014/main" id="{F8C1FF0C-51A3-45F2-826A-BEFE8996A786}"/>
              </a:ext>
            </a:extLst>
          </p:cNvPr>
          <p:cNvSpPr/>
          <p:nvPr/>
        </p:nvSpPr>
        <p:spPr>
          <a:xfrm>
            <a:off x="5486400" y="285349"/>
            <a:ext cx="31242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SG" sz="1800" b="1" dirty="0">
                <a:solidFill>
                  <a:srgbClr val="000000"/>
                </a:solidFill>
                <a:latin typeface="+mn-lt"/>
              </a:rPr>
              <a:t>Doc.: IEEE </a:t>
            </a:r>
            <a:r>
              <a:rPr lang="en-SG" sz="1800" b="1" dirty="0" smtClean="0">
                <a:solidFill>
                  <a:srgbClr val="000000"/>
                </a:solidFill>
                <a:latin typeface="+mn-lt"/>
              </a:rPr>
              <a:t>802.11-22/2017</a:t>
            </a:r>
            <a:r>
              <a:rPr lang="en-US" altLang="zh-CN" sz="1800" b="1" dirty="0" smtClean="0">
                <a:solidFill>
                  <a:srgbClr val="000000"/>
                </a:solidFill>
                <a:latin typeface="+mn-lt"/>
              </a:rPr>
              <a:t>r0</a:t>
            </a:r>
            <a:endParaRPr lang="en-SG" sz="1800" dirty="0">
              <a:latin typeface="+mn-lt"/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81535D29-D5D8-4E09-8992-36115477277A}"/>
              </a:ext>
            </a:extLst>
          </p:cNvPr>
          <p:cNvSpPr txBox="1">
            <a:spLocks/>
          </p:cNvSpPr>
          <p:nvPr/>
        </p:nvSpPr>
        <p:spPr>
          <a:xfrm>
            <a:off x="696912" y="275824"/>
            <a:ext cx="2303451" cy="330601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 altLang="zh-CN" sz="1800" b="1" dirty="0"/>
              <a:t>November</a:t>
            </a:r>
            <a:r>
              <a:rPr lang="en-US" sz="1800" b="1" dirty="0"/>
              <a:t> 2022</a:t>
            </a:r>
            <a:endParaRPr lang="en-GB" sz="1800" b="1" dirty="0"/>
          </a:p>
        </p:txBody>
      </p:sp>
      <p:sp>
        <p:nvSpPr>
          <p:cNvPr id="14" name="Footer Placeholder 2">
            <a:extLst>
              <a:ext uri="{FF2B5EF4-FFF2-40B4-BE49-F238E27FC236}">
                <a16:creationId xmlns:a16="http://schemas.microsoft.com/office/drawing/2014/main" id="{81A00203-790B-4E46-B30F-DFC5B1B7937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 flipH="1">
            <a:off x="6400800" y="6475413"/>
            <a:ext cx="2143060" cy="184666"/>
          </a:xfrm>
        </p:spPr>
        <p:txBody>
          <a:bodyPr/>
          <a:lstStyle/>
          <a:p>
            <a:pPr>
              <a:defRPr/>
            </a:pPr>
            <a:r>
              <a:rPr lang="en-US" altLang="zh-CN" dirty="0"/>
              <a:t>Weijie Xu (</a:t>
            </a:r>
            <a:r>
              <a:rPr lang="en-GB" dirty="0"/>
              <a:t>OPPO)</a:t>
            </a:r>
            <a:endParaRPr lang="en-US" dirty="0"/>
          </a:p>
        </p:txBody>
      </p:sp>
      <p:sp>
        <p:nvSpPr>
          <p:cNvPr id="15" name="Slide Number Placeholder 3">
            <a:extLst>
              <a:ext uri="{FF2B5EF4-FFF2-40B4-BE49-F238E27FC236}">
                <a16:creationId xmlns:a16="http://schemas.microsoft.com/office/drawing/2014/main" id="{49A3F36C-10AB-4820-B8B4-4BEAF8FAFD7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344988" y="6475413"/>
            <a:ext cx="530225" cy="182562"/>
          </a:xfrm>
        </p:spPr>
        <p:txBody>
          <a:bodyPr/>
          <a:lstStyle/>
          <a:p>
            <a:pPr>
              <a:defRPr/>
            </a:pPr>
            <a:r>
              <a:rPr lang="en-US"/>
              <a:t>Slide </a:t>
            </a:r>
            <a:fld id="{3099D1E7-2CFE-4362-BB72-AF97192842EA}" type="slidenum">
              <a:rPr lang="en-US" smtClean="0"/>
              <a:t>9</a:t>
            </a:fld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ACcord Submission Templat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ACcord Submission Templat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ACcord Submission 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ord Submission 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ord Submission 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ACcord Submission Template</Template>
  <TotalTime>689</TotalTime>
  <Words>546</Words>
  <Application>Microsoft Office PowerPoint</Application>
  <PresentationFormat>全屏显示(4:3)</PresentationFormat>
  <Paragraphs>116</Paragraphs>
  <Slides>10</Slides>
  <Notes>10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10</vt:i4>
      </vt:variant>
    </vt:vector>
  </HeadingPairs>
  <TitlesOfParts>
    <vt:vector size="19" baseType="lpstr">
      <vt:lpstr>OPPOSans B</vt:lpstr>
      <vt:lpstr>OPPOSans R</vt:lpstr>
      <vt:lpstr>宋体</vt:lpstr>
      <vt:lpstr>Arial</vt:lpstr>
      <vt:lpstr>Calibri</vt:lpstr>
      <vt:lpstr>Helvetica</vt:lpstr>
      <vt:lpstr>Times New Roman</vt:lpstr>
      <vt:lpstr>Wingdings</vt:lpstr>
      <vt:lpstr>ACcord Submission Template</vt:lpstr>
      <vt:lpstr>Discussion on the scope of AMP in WLAN</vt:lpstr>
      <vt:lpstr>Outline</vt:lpstr>
      <vt:lpstr>Background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Summary</vt:lpstr>
      <vt:lpstr>Reference</vt:lpstr>
    </vt:vector>
  </TitlesOfParts>
  <Company>&lt;Company Name&gt;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&lt;Document Title&gt;</dc:title>
  <dc:creator>robert.stacey@intel.com</dc:creator>
  <cp:keywords>CTPClassification=:VisualMarkings=, CTPClassification=CTP_IC:VisualMarkings=, CTPClassification=CTP_IC</cp:keywords>
  <cp:lastModifiedBy>孙波10013985</cp:lastModifiedBy>
  <cp:revision>1695</cp:revision>
  <cp:lastPrinted>1998-02-10T13:28:00Z</cp:lastPrinted>
  <dcterms:created xsi:type="dcterms:W3CDTF">2009-12-02T19:05:00Z</dcterms:created>
  <dcterms:modified xsi:type="dcterms:W3CDTF">2022-11-16T18:38:24Z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TitusGUID">
    <vt:lpwstr>5c159031-6120-4243-bbd1-ee5f1f2e96d1</vt:lpwstr>
  </property>
  <property fmtid="{D5CDD505-2E9C-101B-9397-08002B2CF9AE}" pid="4" name="CTP_BU">
    <vt:lpwstr>NEXT GEN AND STANDARDS GROUP</vt:lpwstr>
  </property>
  <property fmtid="{D5CDD505-2E9C-101B-9397-08002B2CF9AE}" pid="5" name="CTP_TimeStamp">
    <vt:lpwstr>2018-05-10 07:13:18Z</vt:lpwstr>
  </property>
  <property fmtid="{D5CDD505-2E9C-101B-9397-08002B2CF9AE}" pid="6" name="CTP_IDSID">
    <vt:lpwstr>NA</vt:lpwstr>
  </property>
  <property fmtid="{D5CDD505-2E9C-101B-9397-08002B2CF9AE}" pid="7" name="CTP_WWID">
    <vt:lpwstr>NA</vt:lpwstr>
  </property>
  <property fmtid="{D5CDD505-2E9C-101B-9397-08002B2CF9AE}" pid="8" name="CTPClassification">
    <vt:lpwstr>CTP_IC</vt:lpwstr>
  </property>
  <property fmtid="{D5CDD505-2E9C-101B-9397-08002B2CF9AE}" pid="9" name="_2015_ms_pID_725343">
    <vt:lpwstr>(3)dYjZlIMPNS1j1dqB6YP+lC/h/B/2pNPp3QOMNi78JruWsJCWfvOX7qOfqVmWapw5nAmNox2d
CepUHOcpyRPGxOrCF4f6Vm+bQd0a6PmeqnduPJBgJlDghSxD1avTFZ63x0RG46RNanxgx9xE
F6b37psHyh5fuVUFporEZMqQXqHBEypactmiYjvUeMxRaF03XE7S31+KHEROZafgT1HavpUh
nCZB99KB4/WSNUWkv0</vt:lpwstr>
  </property>
  <property fmtid="{D5CDD505-2E9C-101B-9397-08002B2CF9AE}" pid="10" name="_2015_ms_pID_7253431">
    <vt:lpwstr>0SXraQUmKnChBZ8aCVQGJMK6QJb2T9gmWfYivL7LSAq+XNuG8X7Xnk
ZVdgv1R/107n0QMg2bwSVk0XjgjCmTESK20xX3TJA65etUbDDk6Z9gBOACmis1hcjMZatQXm
Xng7Mb/2nLdPeqQsInuUJp7DZbD6Ozsn0e3xI0jgh97KDr5s7e/CgLe2gOTO+Gz7rGwQ7tvf
I1PSBBdCPI4H0IJPnwUWjQPraoJGijURx6me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1561287843</vt:lpwstr>
  </property>
  <property fmtid="{D5CDD505-2E9C-101B-9397-08002B2CF9AE}" pid="15" name="_2015_ms_pID_7253432">
    <vt:lpwstr>srCqHiAMW9tZQpMu87my+bQ=</vt:lpwstr>
  </property>
  <property fmtid="{D5CDD505-2E9C-101B-9397-08002B2CF9AE}" pid="16" name="KSOProductBuildVer">
    <vt:lpwstr>2052-10.1.0.6395</vt:lpwstr>
  </property>
</Properties>
</file>