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  <p:sldMasterId id="2147483660" r:id="rId5"/>
  </p:sldMasterIdLst>
  <p:notesMasterIdLst>
    <p:notesMasterId r:id="rId9"/>
  </p:notesMasterIdLst>
  <p:handoutMasterIdLst>
    <p:handoutMasterId r:id="rId10"/>
  </p:handoutMasterIdLst>
  <p:sldIdLst>
    <p:sldId id="331" r:id="rId6"/>
    <p:sldId id="440" r:id="rId7"/>
    <p:sldId id="441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21F02F-5C08-4543-A909-4BBC4C09D79C}" v="1" dt="2022-11-16T07:02:36.7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>
        <p:scale>
          <a:sx n="79" d="100"/>
          <a:sy n="79" d="100"/>
        </p:scale>
        <p:origin x="125" y="3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2014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 dirty="0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March 2014</a:t>
            </a:r>
            <a:endParaRPr lang="en-GB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 dirty="0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March 2014</a:t>
            </a:r>
            <a:endParaRPr lang="en-GB" altLang="en-US" sz="1400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dirty="0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980" y="6475413"/>
            <a:ext cx="12989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 dirty="0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802.11-22/2014r0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IEEE 1609 WG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2022-11-15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613B6FF1-ABCB-450B-AE2C-498346D96B71}"/>
              </a:ext>
            </a:extLst>
          </p:cNvPr>
          <p:cNvGraphicFramePr>
            <a:graphicFrameLocks noGrp="1"/>
          </p:cNvGraphicFramePr>
          <p:nvPr/>
        </p:nvGraphicFramePr>
        <p:xfrm>
          <a:off x="658311" y="2297875"/>
          <a:ext cx="7620000" cy="7802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John Kenney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Toyota Motor North America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465 Bernardo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Mountain View 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jkenney@us.Toyota-itc.com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872" y="604021"/>
            <a:ext cx="8498681" cy="450337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b="0" dirty="0"/>
              <a:t>The IEEE 1609 Working Group</a:t>
            </a:r>
          </a:p>
          <a:p>
            <a:pPr lvl="1">
              <a:defRPr/>
            </a:pPr>
            <a:r>
              <a:rPr lang="en-US" altLang="en-US" b="0" dirty="0"/>
              <a:t>“Middle layer” V2X protocols</a:t>
            </a:r>
          </a:p>
          <a:p>
            <a:pPr lvl="1">
              <a:defRPr/>
            </a:pPr>
            <a:r>
              <a:rPr lang="en-US" altLang="en-US" dirty="0"/>
              <a:t>Scope includes operation over LTE-V2X and DSRC (802.11p/802.11bd)</a:t>
            </a: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id="{39FF489E-957D-4BB3-A1DC-E703A9CC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D68C45-4390-4A67-8EB6-B0CAA9AD5EFE}"/>
              </a:ext>
            </a:extLst>
          </p:cNvPr>
          <p:cNvGrpSpPr/>
          <p:nvPr/>
        </p:nvGrpSpPr>
        <p:grpSpPr>
          <a:xfrm>
            <a:off x="852488" y="1900799"/>
            <a:ext cx="6985000" cy="4489281"/>
            <a:chOff x="852488" y="1900799"/>
            <a:chExt cx="6985000" cy="448928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FD13B46-D442-4C9A-A7B0-0A9740430BA6}"/>
                </a:ext>
              </a:extLst>
            </p:cNvPr>
            <p:cNvGrpSpPr/>
            <p:nvPr/>
          </p:nvGrpSpPr>
          <p:grpSpPr>
            <a:xfrm>
              <a:off x="852488" y="1900799"/>
              <a:ext cx="6985000" cy="4212282"/>
              <a:chOff x="1000125" y="1781175"/>
              <a:chExt cx="6985000" cy="4611562"/>
            </a:xfrm>
          </p:grpSpPr>
          <p:sp>
            <p:nvSpPr>
              <p:cNvPr id="5" name="Rectangle 6">
                <a:extLst>
                  <a:ext uri="{FF2B5EF4-FFF2-40B4-BE49-F238E27FC236}">
                    <a16:creationId xmlns:a16="http://schemas.microsoft.com/office/drawing/2014/main" id="{4F4BDF9D-4CFE-4F1E-95AE-F19DF4A930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8201" y="5857875"/>
                <a:ext cx="3689350" cy="455613"/>
              </a:xfrm>
              <a:prstGeom prst="rect">
                <a:avLst/>
              </a:prstGeom>
              <a:solidFill>
                <a:srgbClr val="00FF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00FF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kumimoji="1" lang="en-US" altLang="en-US" sz="1600" dirty="0"/>
              </a:p>
            </p:txBody>
          </p:sp>
          <p:sp>
            <p:nvSpPr>
              <p:cNvPr id="6" name="Rectangle 7">
                <a:extLst>
                  <a:ext uri="{FF2B5EF4-FFF2-40B4-BE49-F238E27FC236}">
                    <a16:creationId xmlns:a16="http://schemas.microsoft.com/office/drawing/2014/main" id="{B7373F80-FF57-4C7C-8BEF-BD661A3CA0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8200" y="5197475"/>
                <a:ext cx="5700713" cy="452438"/>
              </a:xfrm>
              <a:prstGeom prst="rect">
                <a:avLst/>
              </a:prstGeom>
              <a:solidFill>
                <a:srgbClr val="99FFCC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FFCC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kumimoji="1" lang="en-US" altLang="en-US" sz="1600" dirty="0"/>
              </a:p>
            </p:txBody>
          </p:sp>
          <p:sp>
            <p:nvSpPr>
              <p:cNvPr id="7" name="Rectangle 8">
                <a:extLst>
                  <a:ext uri="{FF2B5EF4-FFF2-40B4-BE49-F238E27FC236}">
                    <a16:creationId xmlns:a16="http://schemas.microsoft.com/office/drawing/2014/main" id="{85362A8E-64CD-4E0D-B12B-C453DBECDD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4225" y="3398838"/>
                <a:ext cx="2687638" cy="1389062"/>
              </a:xfrm>
              <a:prstGeom prst="rect">
                <a:avLst/>
              </a:prstGeom>
              <a:solidFill>
                <a:srgbClr val="99FFCC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FFCC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kumimoji="1" lang="en-US" altLang="en-US" sz="1600" dirty="0"/>
              </a:p>
            </p:txBody>
          </p:sp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F563EE88-0673-4C19-8405-FF4285489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313" y="4200525"/>
                <a:ext cx="2605087" cy="546100"/>
              </a:xfrm>
              <a:prstGeom prst="rect">
                <a:avLst/>
              </a:prstGeom>
              <a:solidFill>
                <a:srgbClr val="FFCC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kumimoji="1" lang="en-US" altLang="en-US" sz="1600" dirty="0"/>
              </a:p>
            </p:txBody>
          </p:sp>
          <p:sp>
            <p:nvSpPr>
              <p:cNvPr id="9" name="Rectangle 10">
                <a:extLst>
                  <a:ext uri="{FF2B5EF4-FFF2-40B4-BE49-F238E27FC236}">
                    <a16:creationId xmlns:a16="http://schemas.microsoft.com/office/drawing/2014/main" id="{6470697A-6920-448E-B826-340A69C010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3013" y="3470275"/>
                <a:ext cx="2606675" cy="454025"/>
              </a:xfrm>
              <a:prstGeom prst="rect">
                <a:avLst/>
              </a:prstGeom>
              <a:solidFill>
                <a:srgbClr val="FFCC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kumimoji="1" lang="en-US" altLang="en-US" sz="1600" dirty="0"/>
              </a:p>
            </p:txBody>
          </p:sp>
          <p:sp>
            <p:nvSpPr>
              <p:cNvPr id="10" name="Rectangle 11">
                <a:extLst>
                  <a:ext uri="{FF2B5EF4-FFF2-40B4-BE49-F238E27FC236}">
                    <a16:creationId xmlns:a16="http://schemas.microsoft.com/office/drawing/2014/main" id="{33B9096A-2679-4BF0-A507-B19B4E0A8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3113" y="2005013"/>
                <a:ext cx="2687637" cy="1057275"/>
              </a:xfrm>
              <a:prstGeom prst="rect">
                <a:avLst/>
              </a:prstGeom>
              <a:solidFill>
                <a:srgbClr val="99CC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CC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kumimoji="1" lang="en-US" altLang="en-US" sz="1600" dirty="0"/>
              </a:p>
            </p:txBody>
          </p:sp>
          <p:sp>
            <p:nvSpPr>
              <p:cNvPr id="11" name="Rectangle 12">
                <a:extLst>
                  <a:ext uri="{FF2B5EF4-FFF2-40B4-BE49-F238E27FC236}">
                    <a16:creationId xmlns:a16="http://schemas.microsoft.com/office/drawing/2014/main" id="{600896FA-D3E6-44CD-BB05-CF2322360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3013" y="2055813"/>
                <a:ext cx="2606675" cy="960437"/>
              </a:xfrm>
              <a:prstGeom prst="rect">
                <a:avLst/>
              </a:prstGeom>
              <a:solidFill>
                <a:srgbClr val="FFCC00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00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kumimoji="1" lang="en-US" altLang="en-US" sz="1600" dirty="0"/>
              </a:p>
            </p:txBody>
          </p:sp>
          <p:sp>
            <p:nvSpPr>
              <p:cNvPr id="12" name="Text Box 13">
                <a:extLst>
                  <a:ext uri="{FF2B5EF4-FFF2-40B4-BE49-F238E27FC236}">
                    <a16:creationId xmlns:a16="http://schemas.microsoft.com/office/drawing/2014/main" id="{168DEACF-E035-4FB9-A7BE-517072028B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24515" y="5880556"/>
                <a:ext cx="3673036" cy="512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032">
                        <a:alpha val="50195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65028" tIns="130055" rIns="65028" bIns="130055" anchor="b">
                <a:spAutoFit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kumimoji="1" lang="en-US" altLang="en-US" sz="2000" baseline="30000" dirty="0">
                    <a:latin typeface="Garamond" pitchFamily="18" charset="0"/>
                    <a:cs typeface="Arial" charset="0"/>
                  </a:rPr>
                  <a:t>DSRC PHY+MAC (IEEE 802.11p/IEEE 802.11bd)</a:t>
                </a:r>
              </a:p>
            </p:txBody>
          </p:sp>
          <p:sp>
            <p:nvSpPr>
              <p:cNvPr id="13" name="Text Box 14">
                <a:extLst>
                  <a:ext uri="{FF2B5EF4-FFF2-40B4-BE49-F238E27FC236}">
                    <a16:creationId xmlns:a16="http://schemas.microsoft.com/office/drawing/2014/main" id="{354F576C-F47E-4703-A59E-2DD21BD67F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4813" y="5281613"/>
                <a:ext cx="3870325" cy="5095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032">
                        <a:alpha val="50195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5028" tIns="130055" rIns="65028" bIns="130055" anchor="b">
                <a:spAutoFit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kumimoji="1" lang="en-US" altLang="en-US" sz="2400" baseline="30000" dirty="0">
                    <a:latin typeface="Garamond" pitchFamily="18" charset="0"/>
                    <a:cs typeface="Arial" charset="0"/>
                  </a:rPr>
                  <a:t>DSRC Multi-Channel MAC (IEEE 1609.4)</a:t>
                </a:r>
              </a:p>
            </p:txBody>
          </p:sp>
          <p:sp>
            <p:nvSpPr>
              <p:cNvPr id="14" name="Text Box 15">
                <a:extLst>
                  <a:ext uri="{FF2B5EF4-FFF2-40B4-BE49-F238E27FC236}">
                    <a16:creationId xmlns:a16="http://schemas.microsoft.com/office/drawing/2014/main" id="{A92A109D-75FA-4680-A028-27FAEDEBBF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97550" y="4276725"/>
                <a:ext cx="868363" cy="5048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032">
                        <a:alpha val="50195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5028" tIns="130055" rIns="65028" bIns="130055" anchor="b">
                <a:spAutoFit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kumimoji="1" lang="en-US" altLang="en-US" sz="2400" baseline="30000" dirty="0">
                    <a:latin typeface="Garamond" pitchFamily="18" charset="0"/>
                    <a:cs typeface="Arial" charset="0"/>
                  </a:rPr>
                  <a:t>IPv6</a:t>
                </a:r>
              </a:p>
            </p:txBody>
          </p:sp>
          <p:sp>
            <p:nvSpPr>
              <p:cNvPr id="15" name="Text Box 16">
                <a:extLst>
                  <a:ext uri="{FF2B5EF4-FFF2-40B4-BE49-F238E27FC236}">
                    <a16:creationId xmlns:a16="http://schemas.microsoft.com/office/drawing/2014/main" id="{FCF7D745-1F74-4F2F-83BD-99A6CD2926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14988" y="3530600"/>
                <a:ext cx="1385887" cy="5048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032">
                        <a:alpha val="50195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5028" tIns="130055" rIns="65028" bIns="130055" anchor="b">
                <a:spAutoFit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kumimoji="1" lang="en-US" altLang="en-US" sz="2400" baseline="30000" dirty="0">
                    <a:latin typeface="Garamond" pitchFamily="18" charset="0"/>
                    <a:cs typeface="Arial" charset="0"/>
                  </a:rPr>
                  <a:t>TCP/UDP</a:t>
                </a:r>
              </a:p>
            </p:txBody>
          </p:sp>
          <p:sp>
            <p:nvSpPr>
              <p:cNvPr id="16" name="Text Box 17">
                <a:extLst>
                  <a:ext uri="{FF2B5EF4-FFF2-40B4-BE49-F238E27FC236}">
                    <a16:creationId xmlns:a16="http://schemas.microsoft.com/office/drawing/2014/main" id="{301F9309-2BA7-45B2-A1C8-E635F9B875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1838" y="2133600"/>
                <a:ext cx="2822575" cy="8778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032">
                        <a:alpha val="50195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5028" tIns="130055" rIns="65028" bIns="130055" anchor="b">
                <a:spAutoFit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kumimoji="1" lang="en-US" altLang="en-US" sz="2200" baseline="30000" dirty="0">
                    <a:latin typeface="Garamond" pitchFamily="18" charset="0"/>
                    <a:cs typeface="Arial" charset="0"/>
                  </a:rPr>
                  <a:t>Message</a:t>
                </a:r>
                <a:r>
                  <a:rPr kumimoji="1" lang="en-US" altLang="en-US" sz="2400" baseline="30000" dirty="0">
                    <a:latin typeface="Garamond" pitchFamily="18" charset="0"/>
                    <a:cs typeface="Arial" charset="0"/>
                  </a:rPr>
                  <a:t> </a:t>
                </a:r>
                <a:r>
                  <a:rPr kumimoji="1" lang="en-US" altLang="en-US" sz="2200" baseline="30000" dirty="0">
                    <a:latin typeface="Garamond" pitchFamily="18" charset="0"/>
                    <a:cs typeface="Arial" charset="0"/>
                  </a:rPr>
                  <a:t>Dictionary (SAE J2735</a:t>
                </a:r>
                <a:r>
                  <a:rPr kumimoji="1" lang="en-US" altLang="en-US" sz="2400" baseline="30000" dirty="0">
                    <a:latin typeface="Garamond" pitchFamily="18" charset="0"/>
                    <a:cs typeface="Arial" charset="0"/>
                  </a:rPr>
                  <a:t>) </a:t>
                </a:r>
                <a:r>
                  <a:rPr kumimoji="1" lang="en-US" altLang="en-US" sz="2200" baseline="30000" dirty="0">
                    <a:latin typeface="Garamond" pitchFamily="18" charset="0"/>
                    <a:cs typeface="Arial" charset="0"/>
                  </a:rPr>
                  <a:t>Application Reqs. (SAE J2945/x)</a:t>
                </a:r>
                <a:endParaRPr kumimoji="1" lang="en-US" altLang="en-US" sz="2200" dirty="0">
                  <a:latin typeface="Garamond" pitchFamily="18" charset="0"/>
                  <a:cs typeface="Arial" charset="0"/>
                </a:endParaRPr>
              </a:p>
            </p:txBody>
          </p:sp>
          <p:sp>
            <p:nvSpPr>
              <p:cNvPr id="17" name="Text Box 18">
                <a:extLst>
                  <a:ext uri="{FF2B5EF4-FFF2-40B4-BE49-F238E27FC236}">
                    <a16:creationId xmlns:a16="http://schemas.microsoft.com/office/drawing/2014/main" id="{331EA149-168C-4493-AD32-E7418C3AED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3813" y="2160588"/>
                <a:ext cx="2767012" cy="6318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032">
                        <a:alpha val="50195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5028" tIns="130055" rIns="65028" bIns="130055" anchor="b">
                <a:spAutoFit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kumimoji="1" lang="en-US" altLang="en-US" sz="2400" baseline="30000" dirty="0">
                    <a:latin typeface="Garamond" pitchFamily="18" charset="0"/>
                    <a:cs typeface="Arial" charset="0"/>
                  </a:rPr>
                  <a:t>Other DSRC applications</a:t>
                </a:r>
                <a:endParaRPr kumimoji="1" lang="en-US" altLang="en-US" sz="2400" dirty="0">
                  <a:latin typeface="Garamond" pitchFamily="18" charset="0"/>
                  <a:cs typeface="Arial" charset="0"/>
                </a:endParaRPr>
              </a:p>
            </p:txBody>
          </p:sp>
          <p:sp>
            <p:nvSpPr>
              <p:cNvPr id="18" name="Rectangle 19">
                <a:extLst>
                  <a:ext uri="{FF2B5EF4-FFF2-40B4-BE49-F238E27FC236}">
                    <a16:creationId xmlns:a16="http://schemas.microsoft.com/office/drawing/2014/main" id="{0BF11D90-C72A-4ED3-859C-70DA03873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0125" y="1982788"/>
                <a:ext cx="731838" cy="2914650"/>
              </a:xfrm>
              <a:prstGeom prst="rect">
                <a:avLst/>
              </a:prstGeom>
              <a:solidFill>
                <a:srgbClr val="99FFCC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FFCC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kumimoji="1" lang="en-US" altLang="en-US" sz="1600" dirty="0"/>
              </a:p>
            </p:txBody>
          </p:sp>
          <p:sp>
            <p:nvSpPr>
              <p:cNvPr id="19" name="Text Box 20">
                <a:extLst>
                  <a:ext uri="{FF2B5EF4-FFF2-40B4-BE49-F238E27FC236}">
                    <a16:creationId xmlns:a16="http://schemas.microsoft.com/office/drawing/2014/main" id="{1AACBBBE-99F1-4717-BE9E-28A0EC0058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1250" y="1951038"/>
                <a:ext cx="377547" cy="3116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032">
                        <a:alpha val="50195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" wrap="square" lIns="65028" tIns="130055" rIns="65028" bIns="130055" anchor="b">
                <a:spAutoFit/>
              </a:bodyPr>
              <a:lstStyle>
                <a:lvl1pPr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 b="1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sz="2400" b="0" baseline="30000" dirty="0">
                    <a:latin typeface="Garamond" pitchFamily="18" charset="0"/>
                    <a:cs typeface="Arial" pitchFamily="34" charset="0"/>
                  </a:rPr>
                  <a:t>DSRC Security (IEEE 1609.2)</a:t>
                </a:r>
              </a:p>
            </p:txBody>
          </p:sp>
          <p:sp>
            <p:nvSpPr>
              <p:cNvPr id="21" name="AutoShape 22">
                <a:extLst>
                  <a:ext uri="{FF2B5EF4-FFF2-40B4-BE49-F238E27FC236}">
                    <a16:creationId xmlns:a16="http://schemas.microsoft.com/office/drawing/2014/main" id="{6841239A-DAA0-4CAA-81A9-1A3F523E3E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5063" y="1781175"/>
                <a:ext cx="3040062" cy="3116263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kumimoji="1" lang="en-US" altLang="en-US" sz="1600" dirty="0"/>
              </a:p>
            </p:txBody>
          </p:sp>
        </p:grpSp>
        <p:sp>
          <p:nvSpPr>
            <p:cNvPr id="23" name="Rectangle 6">
              <a:extLst>
                <a:ext uri="{FF2B5EF4-FFF2-40B4-BE49-F238E27FC236}">
                  <a16:creationId xmlns:a16="http://schemas.microsoft.com/office/drawing/2014/main" id="{07E14352-8829-43DB-9050-C152BC0BC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3438" y="5624529"/>
              <a:ext cx="1867838" cy="416165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 dirty="0"/>
            </a:p>
          </p:txBody>
        </p:sp>
        <p:sp>
          <p:nvSpPr>
            <p:cNvPr id="25" name="Text Box 13">
              <a:extLst>
                <a:ext uri="{FF2B5EF4-FFF2-40B4-BE49-F238E27FC236}">
                  <a16:creationId xmlns:a16="http://schemas.microsoft.com/office/drawing/2014/main" id="{30D6986F-6EFE-41EC-8B22-AA33DB0B7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0294" y="5677490"/>
              <a:ext cx="1152128" cy="4678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000" baseline="30000" dirty="0">
                  <a:latin typeface="Garamond" pitchFamily="18" charset="0"/>
                  <a:cs typeface="Arial" charset="0"/>
                </a:rPr>
                <a:t>LTE-V2X PC5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A08D201-07F6-4EEE-BEEF-3BE90830DB6B}"/>
                </a:ext>
              </a:extLst>
            </p:cNvPr>
            <p:cNvSpPr txBox="1"/>
            <p:nvPr/>
          </p:nvSpPr>
          <p:spPr>
            <a:xfrm>
              <a:off x="3675150" y="6113081"/>
              <a:ext cx="26909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</a:rPr>
                <a:t>FCC moving from DSRC to LTE-V2X</a:t>
              </a:r>
            </a:p>
          </p:txBody>
        </p:sp>
        <p:sp>
          <p:nvSpPr>
            <p:cNvPr id="22" name="Arrow: Bent 21">
              <a:extLst>
                <a:ext uri="{FF2B5EF4-FFF2-40B4-BE49-F238E27FC236}">
                  <a16:creationId xmlns:a16="http://schemas.microsoft.com/office/drawing/2014/main" id="{FCC3B5CF-950D-419E-B145-62537CD515A8}"/>
                </a:ext>
              </a:extLst>
            </p:cNvPr>
            <p:cNvSpPr/>
            <p:nvPr/>
          </p:nvSpPr>
          <p:spPr bwMode="auto">
            <a:xfrm flipV="1">
              <a:off x="3164770" y="6067678"/>
              <a:ext cx="510380" cy="276998"/>
            </a:xfrm>
            <a:prstGeom prst="bentArrow">
              <a:avLst/>
            </a:prstGeom>
            <a:solidFill>
              <a:srgbClr val="00206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Arrow: Bent 28">
              <a:extLst>
                <a:ext uri="{FF2B5EF4-FFF2-40B4-BE49-F238E27FC236}">
                  <a16:creationId xmlns:a16="http://schemas.microsoft.com/office/drawing/2014/main" id="{08ADE026-01B9-4858-8283-635BAE9384A8}"/>
                </a:ext>
              </a:extLst>
            </p:cNvPr>
            <p:cNvSpPr/>
            <p:nvPr/>
          </p:nvSpPr>
          <p:spPr bwMode="auto">
            <a:xfrm rot="16200000" flipV="1">
              <a:off x="6438259" y="5919303"/>
              <a:ext cx="276998" cy="530225"/>
            </a:xfrm>
            <a:prstGeom prst="bentArrow">
              <a:avLst/>
            </a:prstGeom>
            <a:solidFill>
              <a:srgbClr val="00206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 Box 14">
              <a:extLst>
                <a:ext uri="{FF2B5EF4-FFF2-40B4-BE49-F238E27FC236}">
                  <a16:creationId xmlns:a16="http://schemas.microsoft.com/office/drawing/2014/main" id="{94316BF3-F606-4FBF-9F5D-CC9FBC376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7157" y="3478129"/>
              <a:ext cx="3870325" cy="1175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</a:pPr>
              <a:r>
                <a:rPr kumimoji="1" lang="en-US" altLang="en-US" sz="2000" baseline="30000" dirty="0">
                  <a:latin typeface="Garamond" pitchFamily="18" charset="0"/>
                  <a:cs typeface="Arial" charset="0"/>
                </a:rPr>
                <a:t>WAVE Short Message Protocol (WSMP)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</a:pPr>
              <a:r>
                <a:rPr kumimoji="1" lang="en-US" altLang="en-US" sz="2000" baseline="30000" dirty="0">
                  <a:latin typeface="Garamond" pitchFamily="18" charset="0"/>
                  <a:cs typeface="Arial" charset="0"/>
                </a:rPr>
                <a:t>&amp;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</a:pPr>
              <a:r>
                <a:rPr kumimoji="1" lang="en-US" altLang="en-US" sz="2000" baseline="30000" dirty="0">
                  <a:latin typeface="Garamond" pitchFamily="18" charset="0"/>
                  <a:cs typeface="Arial" charset="0"/>
                </a:rPr>
                <a:t>WAVE Service Advertisement (WSA)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</a:pPr>
              <a:endParaRPr kumimoji="1" lang="en-US" altLang="en-US" sz="900" baseline="30000" dirty="0">
                <a:latin typeface="Garamond" pitchFamily="18" charset="0"/>
                <a:cs typeface="Arial" charset="0"/>
              </a:endParaRPr>
            </a:p>
            <a:p>
              <a:pPr algn="ctr" eaLnBrk="1" hangingPunct="1">
                <a:spcBef>
                  <a:spcPts val="0"/>
                </a:spcBef>
                <a:buFontTx/>
                <a:buNone/>
              </a:pPr>
              <a:r>
                <a:rPr kumimoji="1" lang="en-US" altLang="en-US" sz="2000" baseline="30000" dirty="0">
                  <a:latin typeface="Garamond" pitchFamily="18" charset="0"/>
                  <a:cs typeface="Arial" charset="0"/>
                </a:rPr>
                <a:t>IEEE 1609.3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1950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IEEE 1609 WG has tracked IEEE 802.11bd progress</a:t>
            </a:r>
          </a:p>
          <a:p>
            <a:pPr>
              <a:defRPr/>
            </a:pPr>
            <a:r>
              <a:rPr lang="en-US" altLang="en-US" sz="2000" b="0" dirty="0"/>
              <a:t>Good alignment achieved between 802.11 and 1609 WGs</a:t>
            </a:r>
          </a:p>
          <a:p>
            <a:pPr>
              <a:defRPr/>
            </a:pPr>
            <a:r>
              <a:rPr lang="en-US" altLang="en-US" sz="2000" b="0" dirty="0"/>
              <a:t>Area of highest interest for IEEE 1609 WG:</a:t>
            </a:r>
          </a:p>
          <a:p>
            <a:pPr lvl="1">
              <a:defRPr/>
            </a:pPr>
            <a:r>
              <a:rPr lang="en-US" altLang="en-US" sz="1800" dirty="0"/>
              <a:t>Interface and primitives between MAC/MLME and IEEE 1609 middle layers</a:t>
            </a:r>
          </a:p>
          <a:p>
            <a:pPr marL="0" indent="0">
              <a:buNone/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IEEE 1609 WG is currently focused on improvements to V2X Security standards (IEEE 1609.2, IEEE 1609.2.1)</a:t>
            </a:r>
          </a:p>
          <a:p>
            <a:pPr>
              <a:defRPr/>
            </a:pPr>
            <a:r>
              <a:rPr lang="en-US" altLang="en-US" sz="2000" b="0" dirty="0"/>
              <a:t>In December the 1609 WG will also discuss starting a revision to the 1609.3 standard for Networking &amp; Transport layer services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IEEE 1609 meeting schedule (all will be by teleconference):</a:t>
            </a:r>
            <a:endParaRPr lang="en-US" altLang="en-US" sz="1800" dirty="0"/>
          </a:p>
          <a:p>
            <a:pPr lvl="1">
              <a:defRPr/>
            </a:pPr>
            <a:r>
              <a:rPr lang="en-US" altLang="en-US" sz="1800" dirty="0"/>
              <a:t>December 6, 2022 (noon-5 pm ET)</a:t>
            </a:r>
          </a:p>
          <a:p>
            <a:pPr lvl="1">
              <a:defRPr/>
            </a:pPr>
            <a:r>
              <a:rPr lang="en-US" altLang="en-US" sz="1800" dirty="0"/>
              <a:t>February 7, 2022 (noon-5 pm ET)</a:t>
            </a:r>
          </a:p>
          <a:p>
            <a:pPr lvl="1">
              <a:defRPr/>
            </a:pPr>
            <a:endParaRPr lang="en-US" altLang="en-US" sz="180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66C53-FC6D-4733-8CAD-F9F74CBF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35DACBECF39248A95105300D20A15C" ma:contentTypeVersion="14" ma:contentTypeDescription="Create a new document." ma:contentTypeScope="" ma:versionID="f3cdd3f4d2cd4e762c3922ffe750ffc7">
  <xsd:schema xmlns:xsd="http://www.w3.org/2001/XMLSchema" xmlns:xs="http://www.w3.org/2001/XMLSchema" xmlns:p="http://schemas.microsoft.com/office/2006/metadata/properties" xmlns:ns3="89c283c4-cbc7-413e-ac26-d156f776c237" xmlns:ns4="1da4ff72-b090-4d0c-8b8a-85494fa293ed" targetNamespace="http://schemas.microsoft.com/office/2006/metadata/properties" ma:root="true" ma:fieldsID="86fdfda2e24c754fdebb57d38740db8e" ns3:_="" ns4:_="">
    <xsd:import namespace="89c283c4-cbc7-413e-ac26-d156f776c237"/>
    <xsd:import namespace="1da4ff72-b090-4d0c-8b8a-85494fa293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c283c4-cbc7-413e-ac26-d156f776c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a4ff72-b090-4d0c-8b8a-85494fa293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ABD1DA-D496-4AAD-ABBB-425E1DFD2F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C23B35-4CCD-46A1-AEB5-2C4C6E4900FF}">
  <ds:schemaRefs>
    <ds:schemaRef ds:uri="http://purl.org/dc/elements/1.1/"/>
    <ds:schemaRef ds:uri="1da4ff72-b090-4d0c-8b8a-85494fa293ed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89c283c4-cbc7-413e-ac26-d156f776c237"/>
  </ds:schemaRefs>
</ds:datastoreItem>
</file>

<file path=customXml/itemProps3.xml><?xml version="1.0" encoding="utf-8"?>
<ds:datastoreItem xmlns:ds="http://schemas.openxmlformats.org/officeDocument/2006/customXml" ds:itemID="{BCAE0726-2516-443D-9526-55A376F382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c283c4-cbc7-413e-ac26-d156f776c237"/>
    <ds:schemaRef ds:uri="1da4ff72-b090-4d0c-8b8a-85494fa293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293</Words>
  <Application>Microsoft Office PowerPoint</Application>
  <PresentationFormat>On-screen Show (4:3)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Garamond</vt:lpstr>
      <vt:lpstr>Times New Roman</vt:lpstr>
      <vt:lpstr>802-11-Submission</vt:lpstr>
      <vt:lpstr>Custom Design</vt:lpstr>
      <vt:lpstr>IEEE 1609 WG Liaison Update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2022-11-16T07:08:05Z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  <property fmtid="{D5CDD505-2E9C-101B-9397-08002B2CF9AE}" pid="13" name="MSIP_Label_2c7890e8-8459-473b-8b86-643375e9aab5_Enabled">
    <vt:lpwstr>true</vt:lpwstr>
  </property>
  <property fmtid="{D5CDD505-2E9C-101B-9397-08002B2CF9AE}" pid="14" name="MSIP_Label_2c7890e8-8459-473b-8b86-643375e9aab5_SetDate">
    <vt:lpwstr>2022-01-25T05:23:10Z</vt:lpwstr>
  </property>
  <property fmtid="{D5CDD505-2E9C-101B-9397-08002B2CF9AE}" pid="15" name="MSIP_Label_2c7890e8-8459-473b-8b86-643375e9aab5_Method">
    <vt:lpwstr>Privileged</vt:lpwstr>
  </property>
  <property fmtid="{D5CDD505-2E9C-101B-9397-08002B2CF9AE}" pid="16" name="MSIP_Label_2c7890e8-8459-473b-8b86-643375e9aab5_Name">
    <vt:lpwstr>2c7890e8-8459-473b-8b86-643375e9aab5</vt:lpwstr>
  </property>
  <property fmtid="{D5CDD505-2E9C-101B-9397-08002B2CF9AE}" pid="17" name="MSIP_Label_2c7890e8-8459-473b-8b86-643375e9aab5_SiteId">
    <vt:lpwstr>8c642d1d-d709-47b0-ab10-080af10798fb</vt:lpwstr>
  </property>
  <property fmtid="{D5CDD505-2E9C-101B-9397-08002B2CF9AE}" pid="18" name="MSIP_Label_2c7890e8-8459-473b-8b86-643375e9aab5_ActionId">
    <vt:lpwstr>d46fb7f9-8b5e-4201-92dd-881cdb841ac1</vt:lpwstr>
  </property>
  <property fmtid="{D5CDD505-2E9C-101B-9397-08002B2CF9AE}" pid="19" name="MSIP_Label_2c7890e8-8459-473b-8b86-643375e9aab5_ContentBits">
    <vt:lpwstr>0</vt:lpwstr>
  </property>
  <property fmtid="{D5CDD505-2E9C-101B-9397-08002B2CF9AE}" pid="20" name="ContentTypeId">
    <vt:lpwstr>0x0101009535DACBECF39248A95105300D20A15C</vt:lpwstr>
  </property>
</Properties>
</file>