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63" r:id="rId5"/>
    <p:sldId id="264" r:id="rId6"/>
    <p:sldId id="265" r:id="rId7"/>
    <p:sldId id="266" r:id="rId8"/>
    <p:sldId id="269" r:id="rId9"/>
    <p:sldId id="270" r:id="rId10"/>
    <p:sldId id="267" r:id="rId11"/>
    <p:sldId id="271" r:id="rId12"/>
    <p:sldId id="268"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6197"/>
  </p:normalViewPr>
  <p:slideViewPr>
    <p:cSldViewPr>
      <p:cViewPr varScale="1">
        <p:scale>
          <a:sx n="124" d="100"/>
          <a:sy n="124" d="100"/>
        </p:scale>
        <p:origin x="1024" y="16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7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802.11-22/2013r1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fi-FI"/>
              <a:t>November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Jouni Malinen,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802.11-22/2013r1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a:t>November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Jouni Malinen,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802.11-22/2013r1</a:t>
            </a:r>
          </a:p>
        </p:txBody>
      </p:sp>
      <p:sp>
        <p:nvSpPr>
          <p:cNvPr id="5" name="Rectangle 3"/>
          <p:cNvSpPr>
            <a:spLocks noGrp="1" noChangeArrowheads="1"/>
          </p:cNvSpPr>
          <p:nvPr>
            <p:ph type="dt"/>
          </p:nvPr>
        </p:nvSpPr>
        <p:spPr>
          <a:ln/>
        </p:spPr>
        <p:txBody>
          <a:bodyPr/>
          <a:lstStyle/>
          <a:p>
            <a:r>
              <a:rPr lang="fi-FI"/>
              <a:t>November 2022</a:t>
            </a:r>
            <a:endParaRPr lang="en-US"/>
          </a:p>
        </p:txBody>
      </p:sp>
      <p:sp>
        <p:nvSpPr>
          <p:cNvPr id="6" name="Rectangle 6"/>
          <p:cNvSpPr>
            <a:spLocks noGrp="1" noChangeArrowheads="1"/>
          </p:cNvSpPr>
          <p:nvPr>
            <p:ph type="ftr"/>
          </p:nvPr>
        </p:nvSpPr>
        <p:spPr>
          <a:ln/>
        </p:spPr>
        <p:txBody>
          <a:bodyPr/>
          <a:lstStyle/>
          <a:p>
            <a:r>
              <a:rPr lang="en-US"/>
              <a:t>Jouni Malinen,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802.11-22/2013r1</a:t>
            </a:r>
          </a:p>
        </p:txBody>
      </p:sp>
      <p:sp>
        <p:nvSpPr>
          <p:cNvPr id="5" name="Rectangle 3"/>
          <p:cNvSpPr>
            <a:spLocks noGrp="1" noChangeArrowheads="1"/>
          </p:cNvSpPr>
          <p:nvPr>
            <p:ph type="dt"/>
          </p:nvPr>
        </p:nvSpPr>
        <p:spPr>
          <a:ln/>
        </p:spPr>
        <p:txBody>
          <a:bodyPr/>
          <a:lstStyle/>
          <a:p>
            <a:r>
              <a:rPr lang="fi-FI"/>
              <a:t>November 2022</a:t>
            </a:r>
            <a:endParaRPr lang="en-US"/>
          </a:p>
        </p:txBody>
      </p:sp>
      <p:sp>
        <p:nvSpPr>
          <p:cNvPr id="6" name="Rectangle 6"/>
          <p:cNvSpPr>
            <a:spLocks noGrp="1" noChangeArrowheads="1"/>
          </p:cNvSpPr>
          <p:nvPr>
            <p:ph type="ftr"/>
          </p:nvPr>
        </p:nvSpPr>
        <p:spPr>
          <a:ln/>
        </p:spPr>
        <p:txBody>
          <a:bodyPr/>
          <a:lstStyle/>
          <a:p>
            <a:r>
              <a:rPr lang="en-US"/>
              <a:t>Jouni Malinen,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802.11-22/2013r1</a:t>
            </a:r>
          </a:p>
        </p:txBody>
      </p:sp>
      <p:sp>
        <p:nvSpPr>
          <p:cNvPr id="5" name="Rectangle 3"/>
          <p:cNvSpPr>
            <a:spLocks noGrp="1" noChangeArrowheads="1"/>
          </p:cNvSpPr>
          <p:nvPr>
            <p:ph type="dt"/>
          </p:nvPr>
        </p:nvSpPr>
        <p:spPr>
          <a:ln/>
        </p:spPr>
        <p:txBody>
          <a:bodyPr/>
          <a:lstStyle/>
          <a:p>
            <a:r>
              <a:rPr lang="fi-FI"/>
              <a:t>November 2022</a:t>
            </a:r>
            <a:endParaRPr lang="en-US"/>
          </a:p>
        </p:txBody>
      </p:sp>
      <p:sp>
        <p:nvSpPr>
          <p:cNvPr id="6" name="Rectangle 6"/>
          <p:cNvSpPr>
            <a:spLocks noGrp="1" noChangeArrowheads="1"/>
          </p:cNvSpPr>
          <p:nvPr>
            <p:ph type="ftr"/>
          </p:nvPr>
        </p:nvSpPr>
        <p:spPr>
          <a:ln/>
        </p:spPr>
        <p:txBody>
          <a:bodyPr/>
          <a:lstStyle/>
          <a:p>
            <a:r>
              <a:rPr lang="en-US"/>
              <a:t>Jouni Malinen,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802.11-22/2013r1</a:t>
            </a:r>
          </a:p>
        </p:txBody>
      </p:sp>
      <p:sp>
        <p:nvSpPr>
          <p:cNvPr id="5" name="Rectangle 3"/>
          <p:cNvSpPr>
            <a:spLocks noGrp="1" noChangeArrowheads="1"/>
          </p:cNvSpPr>
          <p:nvPr>
            <p:ph type="dt"/>
          </p:nvPr>
        </p:nvSpPr>
        <p:spPr>
          <a:ln/>
        </p:spPr>
        <p:txBody>
          <a:bodyPr/>
          <a:lstStyle/>
          <a:p>
            <a:r>
              <a:rPr lang="fi-FI"/>
              <a:t>November 2022</a:t>
            </a:r>
            <a:endParaRPr lang="en-US"/>
          </a:p>
        </p:txBody>
      </p:sp>
      <p:sp>
        <p:nvSpPr>
          <p:cNvPr id="6" name="Rectangle 6"/>
          <p:cNvSpPr>
            <a:spLocks noGrp="1" noChangeArrowheads="1"/>
          </p:cNvSpPr>
          <p:nvPr>
            <p:ph type="ftr"/>
          </p:nvPr>
        </p:nvSpPr>
        <p:spPr>
          <a:ln/>
        </p:spPr>
        <p:txBody>
          <a:bodyPr/>
          <a:lstStyle/>
          <a:p>
            <a:r>
              <a:rPr lang="en-US"/>
              <a:t>Jouni Malinen,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p:txBody>
          <a:bodyPr/>
          <a:lstStyle>
            <a:lvl1pPr>
              <a:defRPr/>
            </a:lvl1pPr>
          </a:lstStyle>
          <a:p>
            <a:r>
              <a:rPr lang="fi-FI"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a:t>Jouni Malinen,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Jouni Malinen, Qualcomm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fi-FI"/>
              <a:t>November 2022</a:t>
            </a:r>
            <a:endParaRPr lang="en-GB"/>
          </a:p>
        </p:txBody>
      </p:sp>
      <p:sp>
        <p:nvSpPr>
          <p:cNvPr id="5" name="Footer Placeholder 4"/>
          <p:cNvSpPr>
            <a:spLocks noGrp="1"/>
          </p:cNvSpPr>
          <p:nvPr>
            <p:ph type="ftr" idx="11"/>
          </p:nvPr>
        </p:nvSpPr>
        <p:spPr/>
        <p:txBody>
          <a:bodyPr/>
          <a:lstStyle>
            <a:lvl1pPr>
              <a:defRPr/>
            </a:lvl1pPr>
          </a:lstStyle>
          <a:p>
            <a:r>
              <a:rPr lang="en-GB"/>
              <a:t>Jouni Malinen,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fi-FI"/>
              <a:t>November 2022</a:t>
            </a:r>
            <a:endParaRPr lang="en-GB"/>
          </a:p>
        </p:txBody>
      </p:sp>
      <p:sp>
        <p:nvSpPr>
          <p:cNvPr id="6" name="Footer Placeholder 5"/>
          <p:cNvSpPr>
            <a:spLocks noGrp="1"/>
          </p:cNvSpPr>
          <p:nvPr>
            <p:ph type="ftr" idx="11"/>
          </p:nvPr>
        </p:nvSpPr>
        <p:spPr/>
        <p:txBody>
          <a:bodyPr/>
          <a:lstStyle>
            <a:lvl1pPr>
              <a:defRPr/>
            </a:lvl1pPr>
          </a:lstStyle>
          <a:p>
            <a:r>
              <a:rPr lang="en-GB"/>
              <a:t>Jouni Malinen,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fi-FI"/>
              <a:t>November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Jouni Malinen,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fi-FI"/>
              <a:t>November 2022</a:t>
            </a:r>
            <a:endParaRPr lang="en-GB"/>
          </a:p>
        </p:txBody>
      </p:sp>
      <p:sp>
        <p:nvSpPr>
          <p:cNvPr id="4" name="Footer Placeholder 3"/>
          <p:cNvSpPr>
            <a:spLocks noGrp="1"/>
          </p:cNvSpPr>
          <p:nvPr>
            <p:ph type="ftr" idx="11"/>
          </p:nvPr>
        </p:nvSpPr>
        <p:spPr/>
        <p:txBody>
          <a:bodyPr/>
          <a:lstStyle>
            <a:lvl1pPr>
              <a:defRPr/>
            </a:lvl1pPr>
          </a:lstStyle>
          <a:p>
            <a:r>
              <a:rPr lang="en-GB"/>
              <a:t>Jouni Malinen,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i-FI"/>
              <a:t>November 2022</a:t>
            </a:r>
            <a:endParaRPr lang="en-GB"/>
          </a:p>
        </p:txBody>
      </p:sp>
      <p:sp>
        <p:nvSpPr>
          <p:cNvPr id="3" name="Footer Placeholder 2"/>
          <p:cNvSpPr>
            <a:spLocks noGrp="1"/>
          </p:cNvSpPr>
          <p:nvPr>
            <p:ph type="ftr" idx="11"/>
          </p:nvPr>
        </p:nvSpPr>
        <p:spPr/>
        <p:txBody>
          <a:bodyPr/>
          <a:lstStyle>
            <a:lvl1pPr>
              <a:defRPr/>
            </a:lvl1pPr>
          </a:lstStyle>
          <a:p>
            <a:r>
              <a:rPr lang="en-GB"/>
              <a:t>Jouni Malinen,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November 2022</a:t>
            </a:r>
            <a:endParaRPr lang="en-GB"/>
          </a:p>
        </p:txBody>
      </p:sp>
      <p:sp>
        <p:nvSpPr>
          <p:cNvPr id="5" name="Footer Placeholder 4"/>
          <p:cNvSpPr>
            <a:spLocks noGrp="1"/>
          </p:cNvSpPr>
          <p:nvPr>
            <p:ph type="ftr" idx="11"/>
          </p:nvPr>
        </p:nvSpPr>
        <p:spPr/>
        <p:txBody>
          <a:bodyPr/>
          <a:lstStyle>
            <a:lvl1pPr>
              <a:defRPr/>
            </a:lvl1pPr>
          </a:lstStyle>
          <a:p>
            <a:r>
              <a:rPr lang="en-GB"/>
              <a:t>Jouni Malinen,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November 2022</a:t>
            </a:r>
            <a:endParaRPr lang="en-GB"/>
          </a:p>
        </p:txBody>
      </p:sp>
      <p:sp>
        <p:nvSpPr>
          <p:cNvPr id="5" name="Footer Placeholder 4"/>
          <p:cNvSpPr>
            <a:spLocks noGrp="1"/>
          </p:cNvSpPr>
          <p:nvPr>
            <p:ph type="ftr" idx="11"/>
          </p:nvPr>
        </p:nvSpPr>
        <p:spPr/>
        <p:txBody>
          <a:bodyPr/>
          <a:lstStyle>
            <a:lvl1pPr>
              <a:defRPr/>
            </a:lvl1pPr>
          </a:lstStyle>
          <a:p>
            <a:r>
              <a:rPr lang="en-GB"/>
              <a:t>Jouni Malinen,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Jouni Malinen,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802.11-22/2013r1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fi-FI"/>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Jouni Malinen,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ID encoding in “pre-schemes”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2022-11-16</a:t>
            </a:r>
          </a:p>
        </p:txBody>
      </p:sp>
      <p:graphicFrame>
        <p:nvGraphicFramePr>
          <p:cNvPr id="3075" name="Object 3"/>
          <p:cNvGraphicFramePr>
            <a:graphicFrameLocks noChangeAspect="1"/>
          </p:cNvGraphicFramePr>
          <p:nvPr>
            <p:extLst>
              <p:ext uri="{D42A27DB-BD31-4B8C-83A1-F6EECF244321}">
                <p14:modId xmlns:p14="http://schemas.microsoft.com/office/powerpoint/2010/main" val="3999610936"/>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0" name="Picture 3"/>
                      <p:cNvPicPr>
                        <a:picLocks noChangeAspect="1" noChangeArrowheads="1"/>
                      </p:cNvPicPr>
                      <p:nvPr/>
                    </p:nvPicPr>
                    <p:blipFill>
                      <a:blip r:embed="rId4"/>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8C66-2E0F-C3F1-185F-81F5C15A99F8}"/>
              </a:ext>
            </a:extLst>
          </p:cNvPr>
          <p:cNvSpPr>
            <a:spLocks noGrp="1"/>
          </p:cNvSpPr>
          <p:nvPr>
            <p:ph type="title"/>
          </p:nvPr>
        </p:nvSpPr>
        <p:spPr/>
        <p:txBody>
          <a:bodyPr/>
          <a:lstStyle/>
          <a:p>
            <a:r>
              <a:rPr lang="en-FI" dirty="0"/>
              <a:t>Needed protocol extensions</a:t>
            </a:r>
          </a:p>
        </p:txBody>
      </p:sp>
      <p:sp>
        <p:nvSpPr>
          <p:cNvPr id="3" name="Content Placeholder 2">
            <a:extLst>
              <a:ext uri="{FF2B5EF4-FFF2-40B4-BE49-F238E27FC236}">
                <a16:creationId xmlns:a16="http://schemas.microsoft.com/office/drawing/2014/main" id="{D6B13398-615E-8CDC-37FF-27AF624B73CE}"/>
              </a:ext>
            </a:extLst>
          </p:cNvPr>
          <p:cNvSpPr>
            <a:spLocks noGrp="1"/>
          </p:cNvSpPr>
          <p:nvPr>
            <p:ph idx="1"/>
          </p:nvPr>
        </p:nvSpPr>
        <p:spPr/>
        <p:txBody>
          <a:bodyPr/>
          <a:lstStyle/>
          <a:p>
            <a:pPr>
              <a:buFont typeface="Arial" panose="020B0604020202020204" pitchFamily="34" charset="0"/>
              <a:buChar char="•"/>
            </a:pPr>
            <a:r>
              <a:rPr lang="en-FI" dirty="0"/>
              <a:t>Definition of a new information element and description on its use in various Management frames</a:t>
            </a:r>
          </a:p>
          <a:p>
            <a:pPr lvl="1">
              <a:buFont typeface="Arial" panose="020B0604020202020204" pitchFamily="34" charset="0"/>
              <a:buChar char="•"/>
            </a:pPr>
            <a:r>
              <a:rPr lang="en-FI" dirty="0"/>
              <a:t>Including optional use of HPKE</a:t>
            </a:r>
          </a:p>
          <a:p>
            <a:pPr>
              <a:buFont typeface="Arial" panose="020B0604020202020204" pitchFamily="34" charset="0"/>
              <a:buChar char="•"/>
            </a:pPr>
            <a:r>
              <a:rPr lang="en-FI" dirty="0"/>
              <a:t>New KDE/I</a:t>
            </a:r>
            <a:r>
              <a:rPr lang="en-GB" dirty="0"/>
              <a:t>E to deliver AP/ESS public key in 4-way handshake/FILS association response, if HPKE is used</a:t>
            </a:r>
            <a:endParaRPr lang="en-FI" dirty="0"/>
          </a:p>
          <a:p>
            <a:pPr>
              <a:buFont typeface="Arial" panose="020B0604020202020204" pitchFamily="34" charset="0"/>
              <a:buChar char="•"/>
            </a:pPr>
            <a:r>
              <a:rPr lang="fi-FI" dirty="0"/>
              <a:t>R</a:t>
            </a:r>
            <a:r>
              <a:rPr lang="en-GB" dirty="0"/>
              <a:t>ules to derive a key from KDK for HMAC (if used)</a:t>
            </a:r>
          </a:p>
          <a:p>
            <a:pPr>
              <a:buFont typeface="Arial" panose="020B0604020202020204" pitchFamily="34" charset="0"/>
              <a:buChar char="•"/>
            </a:pPr>
            <a:r>
              <a:rPr lang="en-GB" dirty="0"/>
              <a:t>Rules for ID generation</a:t>
            </a:r>
          </a:p>
          <a:p>
            <a:pPr lvl="1">
              <a:buFont typeface="Arial" panose="020B0604020202020204" pitchFamily="34" charset="0"/>
              <a:buChar char="•"/>
            </a:pPr>
            <a:r>
              <a:rPr lang="en-GB" dirty="0"/>
              <a:t>Could use a design from existing proposals or something based on them</a:t>
            </a:r>
          </a:p>
          <a:p>
            <a:pPr lvl="1">
              <a:buFont typeface="Arial" panose="020B0604020202020204" pitchFamily="34" charset="0"/>
              <a:buChar char="•"/>
            </a:pPr>
            <a:r>
              <a:rPr lang="en-GB" dirty="0"/>
              <a:t>Could also use the baseline Device ID since this is encrypted</a:t>
            </a:r>
          </a:p>
        </p:txBody>
      </p:sp>
      <p:sp>
        <p:nvSpPr>
          <p:cNvPr id="4" name="Slide Number Placeholder 3">
            <a:extLst>
              <a:ext uri="{FF2B5EF4-FFF2-40B4-BE49-F238E27FC236}">
                <a16:creationId xmlns:a16="http://schemas.microsoft.com/office/drawing/2014/main" id="{94717CAA-A9BE-CD5C-94F5-18A9E429251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54ACA62-177B-C75C-DE47-D9A3C51AF212}"/>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D7E2F96A-F7F4-48D7-7736-329F7BA2379E}"/>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2215232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5362B-BB63-A173-C05E-2F4DB63FDEC3}"/>
              </a:ext>
            </a:extLst>
          </p:cNvPr>
          <p:cNvSpPr>
            <a:spLocks noGrp="1"/>
          </p:cNvSpPr>
          <p:nvPr>
            <p:ph type="title"/>
          </p:nvPr>
        </p:nvSpPr>
        <p:spPr/>
        <p:txBody>
          <a:bodyPr/>
          <a:lstStyle/>
          <a:p>
            <a:r>
              <a:rPr lang="en-FI" dirty="0"/>
              <a:t>Common functionalities in 11bh/bi?</a:t>
            </a:r>
          </a:p>
        </p:txBody>
      </p:sp>
      <p:sp>
        <p:nvSpPr>
          <p:cNvPr id="3" name="Content Placeholder 2">
            <a:extLst>
              <a:ext uri="{FF2B5EF4-FFF2-40B4-BE49-F238E27FC236}">
                <a16:creationId xmlns:a16="http://schemas.microsoft.com/office/drawing/2014/main" id="{2AF689B3-370A-FFEB-AD3C-1CEC783D92E1}"/>
              </a:ext>
            </a:extLst>
          </p:cNvPr>
          <p:cNvSpPr>
            <a:spLocks noGrp="1"/>
          </p:cNvSpPr>
          <p:nvPr>
            <p:ph idx="1"/>
          </p:nvPr>
        </p:nvSpPr>
        <p:spPr/>
        <p:txBody>
          <a:bodyPr/>
          <a:lstStyle/>
          <a:p>
            <a:pPr>
              <a:buFont typeface="Arial" panose="020B0604020202020204" pitchFamily="34" charset="0"/>
              <a:buChar char="•"/>
            </a:pPr>
            <a:r>
              <a:rPr lang="en-FI" dirty="0"/>
              <a:t>We should also look at what is being proposed in TGbi</a:t>
            </a:r>
          </a:p>
          <a:p>
            <a:pPr>
              <a:buFont typeface="Arial" panose="020B0604020202020204" pitchFamily="34" charset="0"/>
              <a:buChar char="•"/>
            </a:pPr>
            <a:r>
              <a:rPr lang="en-FI" dirty="0"/>
              <a:t>Some use cases there might require encryption of information elements and/or Management frames that are not currently encrypted</a:t>
            </a:r>
          </a:p>
          <a:p>
            <a:pPr>
              <a:buFont typeface="Arial" panose="020B0604020202020204" pitchFamily="34" charset="0"/>
              <a:buChar char="•"/>
            </a:pPr>
            <a:r>
              <a:rPr lang="en-FI" dirty="0"/>
              <a:t>Would there be a common mechanism that could be shared for both P802.11bh and P802.11bi needs?</a:t>
            </a:r>
          </a:p>
          <a:p>
            <a:pPr>
              <a:buFont typeface="Arial" panose="020B0604020202020204" pitchFamily="34" charset="0"/>
              <a:buChar char="•"/>
            </a:pPr>
            <a:r>
              <a:rPr lang="en-FI" dirty="0"/>
              <a:t>How would such common mechanisms be developed?</a:t>
            </a:r>
          </a:p>
        </p:txBody>
      </p:sp>
      <p:sp>
        <p:nvSpPr>
          <p:cNvPr id="4" name="Slide Number Placeholder 3">
            <a:extLst>
              <a:ext uri="{FF2B5EF4-FFF2-40B4-BE49-F238E27FC236}">
                <a16:creationId xmlns:a16="http://schemas.microsoft.com/office/drawing/2014/main" id="{A522B3BA-F01E-B15E-A82A-063F674C8BB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74B0874-58C8-5B7F-C905-BBEE5515FD2D}"/>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F4B00F7F-48B4-9151-12F0-828398A89DD9}"/>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2530169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23105-59E6-2970-1272-9237D9E3F97C}"/>
              </a:ext>
            </a:extLst>
          </p:cNvPr>
          <p:cNvSpPr>
            <a:spLocks noGrp="1"/>
          </p:cNvSpPr>
          <p:nvPr>
            <p:ph type="title"/>
          </p:nvPr>
        </p:nvSpPr>
        <p:spPr/>
        <p:txBody>
          <a:bodyPr/>
          <a:lstStyle/>
          <a:p>
            <a:r>
              <a:rPr lang="en-FI" dirty="0"/>
              <a:t>What needs to be protected?</a:t>
            </a:r>
          </a:p>
        </p:txBody>
      </p:sp>
      <p:sp>
        <p:nvSpPr>
          <p:cNvPr id="3" name="Content Placeholder 2">
            <a:extLst>
              <a:ext uri="{FF2B5EF4-FFF2-40B4-BE49-F238E27FC236}">
                <a16:creationId xmlns:a16="http://schemas.microsoft.com/office/drawing/2014/main" id="{0A893199-0A93-B5A1-0D5E-DB6B75C091A4}"/>
              </a:ext>
            </a:extLst>
          </p:cNvPr>
          <p:cNvSpPr>
            <a:spLocks noGrp="1"/>
          </p:cNvSpPr>
          <p:nvPr>
            <p:ph idx="1"/>
          </p:nvPr>
        </p:nvSpPr>
        <p:spPr/>
        <p:txBody>
          <a:bodyPr/>
          <a:lstStyle/>
          <a:p>
            <a:pPr>
              <a:buFont typeface="Arial" panose="020B0604020202020204" pitchFamily="34" charset="0"/>
              <a:buChar char="•"/>
            </a:pPr>
            <a:r>
              <a:rPr lang="en-FI" dirty="0"/>
              <a:t>No clearly defined requirements for the proposed P802.11bh pre-association mechanisms</a:t>
            </a:r>
          </a:p>
          <a:p>
            <a:pPr>
              <a:buFont typeface="Arial" panose="020B0604020202020204" pitchFamily="34" charset="0"/>
              <a:buChar char="•"/>
            </a:pPr>
            <a:r>
              <a:rPr lang="en-FI" dirty="0"/>
              <a:t>Needs might be widely different depending on the use case</a:t>
            </a:r>
          </a:p>
          <a:p>
            <a:pPr lvl="1">
              <a:buFont typeface="Arial" panose="020B0604020202020204" pitchFamily="34" charset="0"/>
              <a:buChar char="•"/>
            </a:pPr>
            <a:r>
              <a:rPr lang="en-FI" dirty="0"/>
              <a:t>For example, client steering might have minimal needs to protect against identifier cloning, but would need to protect against tracking while access control related items need to prevent cloning of the identifier.</a:t>
            </a:r>
          </a:p>
          <a:p>
            <a:pPr>
              <a:buFont typeface="Arial" panose="020B0604020202020204" pitchFamily="34" charset="0"/>
              <a:buChar char="•"/>
            </a:pPr>
            <a:r>
              <a:rPr lang="en-FI" dirty="0"/>
              <a:t>Difficult to determine what is the appropriate level of complexity for this unless we can agree on the exact set of pre-association use cases we want to cover.</a:t>
            </a:r>
          </a:p>
        </p:txBody>
      </p:sp>
      <p:sp>
        <p:nvSpPr>
          <p:cNvPr id="4" name="Slide Number Placeholder 3">
            <a:extLst>
              <a:ext uri="{FF2B5EF4-FFF2-40B4-BE49-F238E27FC236}">
                <a16:creationId xmlns:a16="http://schemas.microsoft.com/office/drawing/2014/main" id="{082FE208-B3E7-DA71-FD63-9D0E12C224A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0E93E4-A45A-AE84-685E-40F38A7E7724}"/>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56BB22DA-91C1-B56F-B16B-FC9E07865900}"/>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364610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fi-FI"/>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Jouni Malinen,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Multiple mechanisms to address “pre-association” use cases have been presented in </a:t>
            </a:r>
            <a:r>
              <a:rPr lang="en-GB" dirty="0" err="1"/>
              <a:t>TGbh</a:t>
            </a:r>
            <a:r>
              <a:rPr lang="en-GB" dirty="0"/>
              <a:t> discussions (MAAD, IRMA, RRCM,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proposals discussed so far have used the MAC address fields (mainly, the Address 2/TA field).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an alternative approach for encoding this type of information without an impact to the actual MAC address use in the frame header.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fi-FI"/>
              <a:t>November 2022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Jouni Malinen,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MAC address encoding</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Already existing field in the frames</a:t>
            </a:r>
          </a:p>
          <a:p>
            <a:pPr lvl="1">
              <a:buFont typeface="Times New Roman" pitchFamily="16" charset="0"/>
              <a:buChar char="•"/>
            </a:pPr>
            <a:r>
              <a:rPr lang="en-GB" dirty="0"/>
              <a:t>No length impact</a:t>
            </a:r>
          </a:p>
          <a:p>
            <a:pPr>
              <a:buFont typeface="Times New Roman" pitchFamily="16" charset="0"/>
              <a:buChar char="•"/>
            </a:pPr>
            <a:r>
              <a:rPr lang="en-GB" dirty="0"/>
              <a:t>Use not trivial to determine for passive 3</a:t>
            </a:r>
            <a:r>
              <a:rPr lang="en-GB" baseline="30000" dirty="0"/>
              <a:t>rd</a:t>
            </a:r>
            <a:r>
              <a:rPr lang="en-GB" dirty="0"/>
              <a:t> parties</a:t>
            </a:r>
          </a:p>
          <a:p>
            <a:pPr lvl="1">
              <a:buFont typeface="Times New Roman" pitchFamily="16" charset="0"/>
              <a:buChar char="•"/>
            </a:pPr>
            <a:r>
              <a:rPr lang="en-GB" dirty="0"/>
              <a:t>Though, this has an impact for the intended target AP as well since it needs to assume all locally administered MAC addresses might be using a mechanism and as such, need to try to process TA in each received frame.</a:t>
            </a:r>
          </a:p>
          <a:p>
            <a:pPr>
              <a:buFont typeface="Times New Roman" pitchFamily="16" charset="0"/>
              <a:buChar char="•"/>
            </a:pPr>
            <a:r>
              <a:rPr lang="en-GB" dirty="0"/>
              <a:t>Limited to 46 bits of information</a:t>
            </a:r>
          </a:p>
          <a:p>
            <a:pPr>
              <a:buFont typeface="Times New Roman" pitchFamily="16" charset="0"/>
              <a:buChar char="•"/>
            </a:pPr>
            <a:r>
              <a:rPr lang="en-GB" dirty="0"/>
              <a:t>Impact to non-AP STA implementation for MAC address assignment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fi-FI"/>
              <a:t>November 2022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Jouni Malinen,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A new information element</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A new information element could be defined to encode similar, or expanded, information</a:t>
            </a:r>
          </a:p>
          <a:p>
            <a:pPr lvl="1">
              <a:buFont typeface="Arial" panose="020B0604020202020204" pitchFamily="34" charset="0"/>
              <a:buChar char="•"/>
            </a:pPr>
            <a:r>
              <a:rPr lang="en-US" dirty="0"/>
              <a:t>Could be included in various Management frames (Probe Request, GAS, Authentication, (Re)Association Request, etc.)</a:t>
            </a:r>
          </a:p>
          <a:p>
            <a:pPr>
              <a:buFont typeface="Arial" panose="020B0604020202020204" pitchFamily="34" charset="0"/>
              <a:buChar char="•"/>
            </a:pPr>
            <a:r>
              <a:rPr lang="en-US" dirty="0"/>
              <a:t>In the simplest case, the payload could be six octets to match the size of the existing proposals</a:t>
            </a:r>
          </a:p>
          <a:p>
            <a:pPr>
              <a:buFont typeface="Arial" panose="020B0604020202020204" pitchFamily="34" charset="0"/>
              <a:buChar char="•"/>
            </a:pPr>
            <a:r>
              <a:rPr lang="en-US" dirty="0"/>
              <a:t>Allows non-AP STAs to use existing random MAC  address selection mechanisms as-is</a:t>
            </a:r>
          </a:p>
          <a:p>
            <a:pPr>
              <a:buFont typeface="Arial" panose="020B0604020202020204" pitchFamily="34" charset="0"/>
              <a:buChar char="•"/>
            </a:pPr>
            <a:r>
              <a:rPr lang="en-US" dirty="0"/>
              <a:t>AP can easily determine which frames need additional processing to check for known identity</a:t>
            </a:r>
          </a:p>
          <a:p>
            <a:pPr lvl="1">
              <a:buFont typeface="Arial" panose="020B0604020202020204" pitchFamily="34" charset="0"/>
              <a:buChar char="•"/>
            </a:pPr>
            <a:r>
              <a:rPr lang="en-US" dirty="0"/>
              <a:t>But would allow 3rd parties to recognize use of the mechanism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9CA44-8655-5656-BAA8-FEAF37C226C4}"/>
              </a:ext>
            </a:extLst>
          </p:cNvPr>
          <p:cNvSpPr>
            <a:spLocks noGrp="1"/>
          </p:cNvSpPr>
          <p:nvPr>
            <p:ph type="title"/>
          </p:nvPr>
        </p:nvSpPr>
        <p:spPr/>
        <p:txBody>
          <a:bodyPr/>
          <a:lstStyle/>
          <a:p>
            <a:r>
              <a:rPr lang="en-FI" dirty="0"/>
              <a:t>ID length</a:t>
            </a:r>
          </a:p>
        </p:txBody>
      </p:sp>
      <p:sp>
        <p:nvSpPr>
          <p:cNvPr id="3" name="Content Placeholder 2">
            <a:extLst>
              <a:ext uri="{FF2B5EF4-FFF2-40B4-BE49-F238E27FC236}">
                <a16:creationId xmlns:a16="http://schemas.microsoft.com/office/drawing/2014/main" id="{A59EBF94-8324-B155-8CD6-934C73E392FF}"/>
              </a:ext>
            </a:extLst>
          </p:cNvPr>
          <p:cNvSpPr>
            <a:spLocks noGrp="1"/>
          </p:cNvSpPr>
          <p:nvPr>
            <p:ph idx="1"/>
          </p:nvPr>
        </p:nvSpPr>
        <p:spPr/>
        <p:txBody>
          <a:bodyPr/>
          <a:lstStyle/>
          <a:p>
            <a:pPr>
              <a:buFont typeface="Arial" panose="020B0604020202020204" pitchFamily="34" charset="0"/>
              <a:buChar char="•"/>
            </a:pPr>
            <a:r>
              <a:rPr lang="en-FI" dirty="0"/>
              <a:t>Since an information element can include more octets, no limitation to just 46 bits</a:t>
            </a:r>
          </a:p>
          <a:p>
            <a:pPr>
              <a:buFont typeface="Arial" panose="020B0604020202020204" pitchFamily="34" charset="0"/>
              <a:buChar char="•"/>
            </a:pPr>
            <a:r>
              <a:rPr lang="en-FI" dirty="0"/>
              <a:t>Possibility to reduce the likelihood of collisions</a:t>
            </a:r>
          </a:p>
          <a:p>
            <a:pPr>
              <a:buFont typeface="Arial" panose="020B0604020202020204" pitchFamily="34" charset="0"/>
              <a:buChar char="•"/>
            </a:pPr>
            <a:r>
              <a:rPr lang="en-FI" dirty="0"/>
              <a:t>Could still be mapped to a MAC address by the AP, if a MAC address is needed for some existing use cases that RCM broke</a:t>
            </a:r>
          </a:p>
        </p:txBody>
      </p:sp>
      <p:sp>
        <p:nvSpPr>
          <p:cNvPr id="4" name="Slide Number Placeholder 3">
            <a:extLst>
              <a:ext uri="{FF2B5EF4-FFF2-40B4-BE49-F238E27FC236}">
                <a16:creationId xmlns:a16="http://schemas.microsoft.com/office/drawing/2014/main" id="{FAAC4B85-7CBD-3056-8E76-4931E40D1D5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8A6A04-6D24-0036-645E-FF6E9AEDBA06}"/>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059DB634-92D4-9CB5-2635-C8FB07AF931A}"/>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241234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7395-AB33-E882-E5F7-A6E46978FF6A}"/>
              </a:ext>
            </a:extLst>
          </p:cNvPr>
          <p:cNvSpPr>
            <a:spLocks noGrp="1"/>
          </p:cNvSpPr>
          <p:nvPr>
            <p:ph type="title"/>
          </p:nvPr>
        </p:nvSpPr>
        <p:spPr/>
        <p:txBody>
          <a:bodyPr/>
          <a:lstStyle/>
          <a:p>
            <a:r>
              <a:rPr lang="en-FI" dirty="0"/>
              <a:t>Encrypted information</a:t>
            </a:r>
          </a:p>
        </p:txBody>
      </p:sp>
      <p:sp>
        <p:nvSpPr>
          <p:cNvPr id="3" name="Content Placeholder 2">
            <a:extLst>
              <a:ext uri="{FF2B5EF4-FFF2-40B4-BE49-F238E27FC236}">
                <a16:creationId xmlns:a16="http://schemas.microsoft.com/office/drawing/2014/main" id="{B05EFACC-0B91-D97F-2428-95DEC04236A8}"/>
              </a:ext>
            </a:extLst>
          </p:cNvPr>
          <p:cNvSpPr>
            <a:spLocks noGrp="1"/>
          </p:cNvSpPr>
          <p:nvPr>
            <p:ph idx="1"/>
          </p:nvPr>
        </p:nvSpPr>
        <p:spPr/>
        <p:txBody>
          <a:bodyPr/>
          <a:lstStyle/>
          <a:p>
            <a:pPr>
              <a:buFont typeface="Arial" panose="020B0604020202020204" pitchFamily="34" charset="0"/>
              <a:buChar char="•"/>
            </a:pPr>
            <a:r>
              <a:rPr lang="en-FI" dirty="0"/>
              <a:t>Larger container would allow use of public key encryption of the ID</a:t>
            </a:r>
          </a:p>
          <a:p>
            <a:pPr lvl="1">
              <a:buFont typeface="Arial" panose="020B0604020202020204" pitchFamily="34" charset="0"/>
              <a:buChar char="•"/>
            </a:pPr>
            <a:r>
              <a:rPr lang="en-FI" dirty="0"/>
              <a:t>Public key from the AP/ESS received in 4-way handshake</a:t>
            </a:r>
          </a:p>
          <a:p>
            <a:pPr lvl="1">
              <a:buFont typeface="Arial" panose="020B0604020202020204" pitchFamily="34" charset="0"/>
              <a:buChar char="•"/>
            </a:pPr>
            <a:r>
              <a:rPr lang="en-FI" dirty="0"/>
              <a:t>AP does not need to check against potentially large set of IDs; single private key to decrypt</a:t>
            </a:r>
          </a:p>
          <a:p>
            <a:pPr lvl="1">
              <a:buFont typeface="Arial" panose="020B0604020202020204" pitchFamily="34" charset="0"/>
              <a:buChar char="•"/>
            </a:pPr>
            <a:r>
              <a:rPr lang="en-FI" dirty="0"/>
              <a:t>Information protected from 3rd party observation</a:t>
            </a:r>
          </a:p>
          <a:p>
            <a:pPr>
              <a:buFont typeface="Arial" panose="020B0604020202020204" pitchFamily="34" charset="0"/>
              <a:buChar char="•"/>
            </a:pPr>
            <a:r>
              <a:rPr lang="en-FI" dirty="0"/>
              <a:t>For example, using HPKE</a:t>
            </a:r>
          </a:p>
          <a:p>
            <a:pPr lvl="1">
              <a:buFont typeface="Arial" panose="020B0604020202020204" pitchFamily="34" charset="0"/>
              <a:buChar char="•"/>
            </a:pPr>
            <a:r>
              <a:rPr lang="en-GB" dirty="0"/>
              <a:t>HPKE base mode with single-shot API; see RFC 9180</a:t>
            </a:r>
            <a:endParaRPr lang="en-FI" dirty="0"/>
          </a:p>
          <a:p>
            <a:pPr lvl="1">
              <a:buFont typeface="Arial" panose="020B0604020202020204" pitchFamily="34" charset="0"/>
              <a:buChar char="•"/>
            </a:pPr>
            <a:r>
              <a:rPr lang="en-FI" dirty="0"/>
              <a:t>Used in Wi-Fi Easy Connect (DPP) for privacy protection</a:t>
            </a:r>
          </a:p>
          <a:p>
            <a:pPr lvl="1">
              <a:buFont typeface="Arial" panose="020B0604020202020204" pitchFamily="34" charset="0"/>
              <a:buChar char="•"/>
            </a:pPr>
            <a:r>
              <a:rPr lang="en-FI" dirty="0"/>
              <a:t>Generates different encrypted payload for each instance/frame</a:t>
            </a:r>
          </a:p>
        </p:txBody>
      </p:sp>
      <p:sp>
        <p:nvSpPr>
          <p:cNvPr id="4" name="Slide Number Placeholder 3">
            <a:extLst>
              <a:ext uri="{FF2B5EF4-FFF2-40B4-BE49-F238E27FC236}">
                <a16:creationId xmlns:a16="http://schemas.microsoft.com/office/drawing/2014/main" id="{F9C3D262-0737-01E7-5169-6282AF6CE5B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E65494F-E2E9-0381-54D7-96F2CFB092AB}"/>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34B64685-3D7A-AC2C-BA87-6C9BEF8128D2}"/>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262187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DA82F-05C3-1DBF-8E80-E42A6EEC9761}"/>
              </a:ext>
            </a:extLst>
          </p:cNvPr>
          <p:cNvSpPr>
            <a:spLocks noGrp="1"/>
          </p:cNvSpPr>
          <p:nvPr>
            <p:ph type="title"/>
          </p:nvPr>
        </p:nvSpPr>
        <p:spPr/>
        <p:txBody>
          <a:bodyPr/>
          <a:lstStyle/>
          <a:p>
            <a:r>
              <a:rPr lang="en-FI" dirty="0"/>
              <a:t>Additional optional protection</a:t>
            </a:r>
          </a:p>
        </p:txBody>
      </p:sp>
      <p:sp>
        <p:nvSpPr>
          <p:cNvPr id="3" name="Content Placeholder 2">
            <a:extLst>
              <a:ext uri="{FF2B5EF4-FFF2-40B4-BE49-F238E27FC236}">
                <a16:creationId xmlns:a16="http://schemas.microsoft.com/office/drawing/2014/main" id="{55D58717-BEAA-BB2B-7AD2-FF70ABBC8BFB}"/>
              </a:ext>
            </a:extLst>
          </p:cNvPr>
          <p:cNvSpPr>
            <a:spLocks noGrp="1"/>
          </p:cNvSpPr>
          <p:nvPr>
            <p:ph idx="1"/>
          </p:nvPr>
        </p:nvSpPr>
        <p:spPr/>
        <p:txBody>
          <a:bodyPr/>
          <a:lstStyle/>
          <a:p>
            <a:pPr>
              <a:buFont typeface="Arial" panose="020B0604020202020204" pitchFamily="34" charset="0"/>
              <a:buChar char="•"/>
            </a:pPr>
            <a:r>
              <a:rPr lang="en-FI" dirty="0"/>
              <a:t>If needed for some use cases, could also use a keyed hash with per-STA key</a:t>
            </a:r>
          </a:p>
          <a:p>
            <a:pPr lvl="1">
              <a:buFont typeface="Arial" panose="020B0604020202020204" pitchFamily="34" charset="0"/>
              <a:buChar char="•"/>
            </a:pPr>
            <a:r>
              <a:rPr lang="en-GB" dirty="0"/>
              <a:t>Per-STA k</a:t>
            </a:r>
            <a:r>
              <a:rPr lang="en-FI" dirty="0"/>
              <a:t>ey derived in 4-way handshake (or FILS association) from KDK</a:t>
            </a:r>
          </a:p>
          <a:p>
            <a:pPr>
              <a:buFont typeface="Arial" panose="020B0604020202020204" pitchFamily="34" charset="0"/>
              <a:buChar char="•"/>
            </a:pPr>
            <a:r>
              <a:rPr lang="en-FI" dirty="0"/>
              <a:t>For example: HPKE(aad=A2 [| something else from header?], pt=&lt;info&gt; | HMAC(key, &lt;info&gt;)</a:t>
            </a:r>
          </a:p>
          <a:p>
            <a:pPr lvl="1">
              <a:buFont typeface="Arial" panose="020B0604020202020204" pitchFamily="34" charset="0"/>
              <a:buChar char="•"/>
            </a:pPr>
            <a:r>
              <a:rPr lang="en-FI" dirty="0"/>
              <a:t> where &lt;info&gt; = ID [|real time] [| BSSID | Timestamp from a recent Beacon frame]</a:t>
            </a:r>
          </a:p>
          <a:p>
            <a:pPr>
              <a:buFont typeface="Arial" panose="020B0604020202020204" pitchFamily="34" charset="0"/>
              <a:buChar char="•"/>
            </a:pPr>
            <a:r>
              <a:rPr lang="en-FI" dirty="0"/>
              <a:t>Limits possibilities for attacks replaying frames in a different location or at a different time</a:t>
            </a:r>
          </a:p>
          <a:p>
            <a:pPr>
              <a:buFont typeface="Arial" panose="020B0604020202020204" pitchFamily="34" charset="0"/>
              <a:buChar char="•"/>
            </a:pPr>
            <a:endParaRPr lang="en-FI" dirty="0"/>
          </a:p>
        </p:txBody>
      </p:sp>
      <p:sp>
        <p:nvSpPr>
          <p:cNvPr id="4" name="Slide Number Placeholder 3">
            <a:extLst>
              <a:ext uri="{FF2B5EF4-FFF2-40B4-BE49-F238E27FC236}">
                <a16:creationId xmlns:a16="http://schemas.microsoft.com/office/drawing/2014/main" id="{39A0E71A-1D1E-FA16-0E64-5807DB994EC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9A9A738-52F0-D3A3-F8AF-1FBD7BEE8406}"/>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D88D485A-4639-86AC-8074-A0A9E9B4C6E8}"/>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74040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693C-1510-0F04-5A2E-A3F9606ED555}"/>
              </a:ext>
            </a:extLst>
          </p:cNvPr>
          <p:cNvSpPr>
            <a:spLocks noGrp="1"/>
          </p:cNvSpPr>
          <p:nvPr>
            <p:ph type="title"/>
          </p:nvPr>
        </p:nvSpPr>
        <p:spPr/>
        <p:txBody>
          <a:bodyPr/>
          <a:lstStyle/>
          <a:p>
            <a:r>
              <a:rPr lang="en-FI" dirty="0"/>
              <a:t>Resource needs for non-AP STAs</a:t>
            </a:r>
          </a:p>
        </p:txBody>
      </p:sp>
      <p:sp>
        <p:nvSpPr>
          <p:cNvPr id="3" name="Content Placeholder 2">
            <a:extLst>
              <a:ext uri="{FF2B5EF4-FFF2-40B4-BE49-F238E27FC236}">
                <a16:creationId xmlns:a16="http://schemas.microsoft.com/office/drawing/2014/main" id="{26E97EE9-44AF-4F1D-FAF7-787F28E95906}"/>
              </a:ext>
            </a:extLst>
          </p:cNvPr>
          <p:cNvSpPr>
            <a:spLocks noGrp="1"/>
          </p:cNvSpPr>
          <p:nvPr>
            <p:ph idx="1"/>
          </p:nvPr>
        </p:nvSpPr>
        <p:spPr/>
        <p:txBody>
          <a:bodyPr/>
          <a:lstStyle/>
          <a:p>
            <a:pPr>
              <a:buFont typeface="Arial" panose="020B0604020202020204" pitchFamily="34" charset="0"/>
              <a:buChar char="•"/>
            </a:pPr>
            <a:r>
              <a:rPr lang="en-FI" dirty="0"/>
              <a:t>Processing</a:t>
            </a:r>
          </a:p>
          <a:p>
            <a:pPr lvl="1">
              <a:buFont typeface="Arial" panose="020B0604020202020204" pitchFamily="34" charset="0"/>
              <a:buChar char="•"/>
            </a:pPr>
            <a:r>
              <a:rPr lang="en-FI" dirty="0"/>
              <a:t>HPKE Seal (includes public key encryption) for each pre-association Management frame where the STA wants to be recognized</a:t>
            </a:r>
          </a:p>
          <a:p>
            <a:pPr lvl="2">
              <a:buFont typeface="Arial" panose="020B0604020202020204" pitchFamily="34" charset="0"/>
              <a:buChar char="•"/>
            </a:pPr>
            <a:r>
              <a:rPr lang="en-FI" dirty="0"/>
              <a:t>Compared to using a pre-assigned or newly calculated MAC address</a:t>
            </a:r>
          </a:p>
          <a:p>
            <a:pPr>
              <a:buFont typeface="Arial" panose="020B0604020202020204" pitchFamily="34" charset="0"/>
              <a:buChar char="•"/>
            </a:pPr>
            <a:r>
              <a:rPr lang="en-FI" dirty="0"/>
              <a:t>Storage</a:t>
            </a:r>
          </a:p>
          <a:p>
            <a:pPr lvl="1">
              <a:buFont typeface="Arial" panose="020B0604020202020204" pitchFamily="34" charset="0"/>
              <a:buChar char="•"/>
            </a:pPr>
            <a:r>
              <a:rPr lang="en-FI" dirty="0"/>
              <a:t>A public key for each ESS where the STA wants to be recognized</a:t>
            </a:r>
          </a:p>
          <a:p>
            <a:pPr lvl="2">
              <a:buFont typeface="Arial" panose="020B0604020202020204" pitchFamily="34" charset="0"/>
              <a:buChar char="•"/>
            </a:pPr>
            <a:r>
              <a:rPr lang="en-FI" dirty="0"/>
              <a:t>Compared to a (small set of) pre-assigned MAC address(es) or a key/index/rules/etc. to generate addresses</a:t>
            </a:r>
          </a:p>
        </p:txBody>
      </p:sp>
      <p:sp>
        <p:nvSpPr>
          <p:cNvPr id="4" name="Slide Number Placeholder 3">
            <a:extLst>
              <a:ext uri="{FF2B5EF4-FFF2-40B4-BE49-F238E27FC236}">
                <a16:creationId xmlns:a16="http://schemas.microsoft.com/office/drawing/2014/main" id="{4EAC3645-632F-F61F-8613-1C0ECF46FF1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2CC7B4-E6AD-972F-314E-C7113DD75526}"/>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0E9EAC00-407E-DC53-6CD8-0A41C82EA4FB}"/>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85276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693C-1510-0F04-5A2E-A3F9606ED555}"/>
              </a:ext>
            </a:extLst>
          </p:cNvPr>
          <p:cNvSpPr>
            <a:spLocks noGrp="1"/>
          </p:cNvSpPr>
          <p:nvPr>
            <p:ph type="title"/>
          </p:nvPr>
        </p:nvSpPr>
        <p:spPr/>
        <p:txBody>
          <a:bodyPr/>
          <a:lstStyle/>
          <a:p>
            <a:r>
              <a:rPr lang="en-FI" dirty="0"/>
              <a:t>Resource needs for APs</a:t>
            </a:r>
          </a:p>
        </p:txBody>
      </p:sp>
      <p:sp>
        <p:nvSpPr>
          <p:cNvPr id="3" name="Content Placeholder 2">
            <a:extLst>
              <a:ext uri="{FF2B5EF4-FFF2-40B4-BE49-F238E27FC236}">
                <a16:creationId xmlns:a16="http://schemas.microsoft.com/office/drawing/2014/main" id="{26E97EE9-44AF-4F1D-FAF7-787F28E95906}"/>
              </a:ext>
            </a:extLst>
          </p:cNvPr>
          <p:cNvSpPr>
            <a:spLocks noGrp="1"/>
          </p:cNvSpPr>
          <p:nvPr>
            <p:ph idx="1"/>
          </p:nvPr>
        </p:nvSpPr>
        <p:spPr/>
        <p:txBody>
          <a:bodyPr/>
          <a:lstStyle/>
          <a:p>
            <a:pPr>
              <a:buFont typeface="Arial" panose="020B0604020202020204" pitchFamily="34" charset="0"/>
              <a:buChar char="•"/>
            </a:pPr>
            <a:r>
              <a:rPr lang="en-FI" dirty="0"/>
              <a:t>Processing</a:t>
            </a:r>
          </a:p>
          <a:p>
            <a:pPr lvl="1">
              <a:buFont typeface="Arial" panose="020B0604020202020204" pitchFamily="34" charset="0"/>
              <a:buChar char="•"/>
            </a:pPr>
            <a:r>
              <a:rPr lang="en-FI" dirty="0"/>
              <a:t>HPKE Open (includes public key decryption) for each frame containing the new information element</a:t>
            </a:r>
          </a:p>
          <a:p>
            <a:pPr lvl="2">
              <a:buFont typeface="Arial" panose="020B0604020202020204" pitchFamily="34" charset="0"/>
              <a:buChar char="•"/>
            </a:pPr>
            <a:r>
              <a:rPr lang="en-GB" dirty="0"/>
              <a:t>C</a:t>
            </a:r>
            <a:r>
              <a:rPr lang="en-FI" dirty="0"/>
              <a:t>ompared to lookup for any active MAC address for every frame that uses a locally administered address in A2</a:t>
            </a:r>
          </a:p>
          <a:p>
            <a:pPr lvl="2">
              <a:buFont typeface="Arial" panose="020B0604020202020204" pitchFamily="34" charset="0"/>
              <a:buChar char="•"/>
            </a:pPr>
            <a:r>
              <a:rPr lang="en-FI" dirty="0"/>
              <a:t>Should consider potential DoS possibilities (in either desing actually) since an attacker could flood the operating channel with pre-association frames; workaround would be to drop such frames (or ignore the ID, if applicable for the use case) with a risk of DoS attack</a:t>
            </a:r>
          </a:p>
          <a:p>
            <a:pPr>
              <a:buFont typeface="Arial" panose="020B0604020202020204" pitchFamily="34" charset="0"/>
              <a:buChar char="•"/>
            </a:pPr>
            <a:r>
              <a:rPr lang="en-FI" dirty="0"/>
              <a:t>Storage</a:t>
            </a:r>
          </a:p>
          <a:p>
            <a:pPr lvl="1">
              <a:buFont typeface="Arial" panose="020B0604020202020204" pitchFamily="34" charset="0"/>
              <a:buChar char="•"/>
            </a:pPr>
            <a:r>
              <a:rPr lang="en-FI" dirty="0"/>
              <a:t>A single private key</a:t>
            </a:r>
          </a:p>
          <a:p>
            <a:pPr lvl="2">
              <a:buFont typeface="Arial" panose="020B0604020202020204" pitchFamily="34" charset="0"/>
              <a:buChar char="•"/>
            </a:pPr>
            <a:r>
              <a:rPr lang="en-FI" dirty="0"/>
              <a:t>Compared to a list of all the active MAC addresses</a:t>
            </a:r>
          </a:p>
        </p:txBody>
      </p:sp>
      <p:sp>
        <p:nvSpPr>
          <p:cNvPr id="4" name="Slide Number Placeholder 3">
            <a:extLst>
              <a:ext uri="{FF2B5EF4-FFF2-40B4-BE49-F238E27FC236}">
                <a16:creationId xmlns:a16="http://schemas.microsoft.com/office/drawing/2014/main" id="{4EAC3645-632F-F61F-8613-1C0ECF46FF1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62CC7B4-E6AD-972F-314E-C7113DD75526}"/>
              </a:ext>
            </a:extLst>
          </p:cNvPr>
          <p:cNvSpPr>
            <a:spLocks noGrp="1"/>
          </p:cNvSpPr>
          <p:nvPr>
            <p:ph type="ftr" idx="14"/>
          </p:nvPr>
        </p:nvSpPr>
        <p:spPr/>
        <p:txBody>
          <a:bodyPr/>
          <a:lstStyle/>
          <a:p>
            <a:r>
              <a:rPr lang="en-GB"/>
              <a:t>Jouni Malinen, Qualcomm</a:t>
            </a:r>
            <a:endParaRPr lang="en-GB" dirty="0"/>
          </a:p>
        </p:txBody>
      </p:sp>
      <p:sp>
        <p:nvSpPr>
          <p:cNvPr id="6" name="Date Placeholder 5">
            <a:extLst>
              <a:ext uri="{FF2B5EF4-FFF2-40B4-BE49-F238E27FC236}">
                <a16:creationId xmlns:a16="http://schemas.microsoft.com/office/drawing/2014/main" id="{0E9EAC00-407E-DC53-6CD8-0A41C82EA4FB}"/>
              </a:ext>
            </a:extLst>
          </p:cNvPr>
          <p:cNvSpPr>
            <a:spLocks noGrp="1"/>
          </p:cNvSpPr>
          <p:nvPr>
            <p:ph type="dt" idx="15"/>
          </p:nvPr>
        </p:nvSpPr>
        <p:spPr/>
        <p:txBody>
          <a:bodyPr/>
          <a:lstStyle/>
          <a:p>
            <a:r>
              <a:rPr lang="fi-FI"/>
              <a:t>November 2022</a:t>
            </a:r>
            <a:endParaRPr lang="en-GB" dirty="0"/>
          </a:p>
        </p:txBody>
      </p:sp>
    </p:spTree>
    <p:extLst>
      <p:ext uri="{BB962C8B-B14F-4D97-AF65-F5344CB8AC3E}">
        <p14:creationId xmlns:p14="http://schemas.microsoft.com/office/powerpoint/2010/main" val="11313391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315</TotalTime>
  <Words>1055</Words>
  <Application>Microsoft Macintosh PowerPoint</Application>
  <PresentationFormat>On-screen Show (4:3)</PresentationFormat>
  <Paragraphs>125</Paragraphs>
  <Slides>12</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ID encoding in “pre-schemes”</vt:lpstr>
      <vt:lpstr>Abstract</vt:lpstr>
      <vt:lpstr>MAC address encoding</vt:lpstr>
      <vt:lpstr>A new information element</vt:lpstr>
      <vt:lpstr>ID length</vt:lpstr>
      <vt:lpstr>Encrypted information</vt:lpstr>
      <vt:lpstr>Additional optional protection</vt:lpstr>
      <vt:lpstr>Resource needs for non-AP STAs</vt:lpstr>
      <vt:lpstr>Resource needs for APs</vt:lpstr>
      <vt:lpstr>Needed protocol extensions</vt:lpstr>
      <vt:lpstr>Common functionalities in 11bh/bi?</vt:lpstr>
      <vt:lpstr>What needs to be protected?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 encoding in “pre-schemes”</dc:title>
  <dc:creator>Jouni Malinen</dc:creator>
  <cp:lastModifiedBy>Jouni Malinen</cp:lastModifiedBy>
  <cp:revision>21</cp:revision>
  <cp:lastPrinted>1601-01-01T00:00:00Z</cp:lastPrinted>
  <dcterms:created xsi:type="dcterms:W3CDTF">2022-11-16T04:03:01Z</dcterms:created>
  <dcterms:modified xsi:type="dcterms:W3CDTF">2022-11-16T13:21:15Z</dcterms:modified>
</cp:coreProperties>
</file>