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269" r:id="rId2"/>
    <p:sldId id="278" r:id="rId3"/>
    <p:sldId id="326" r:id="rId4"/>
    <p:sldId id="339" r:id="rId5"/>
    <p:sldId id="373" r:id="rId6"/>
    <p:sldId id="371" r:id="rId7"/>
    <p:sldId id="372" r:id="rId8"/>
    <p:sldId id="353" r:id="rId9"/>
    <p:sldId id="364" r:id="rId10"/>
    <p:sldId id="376" r:id="rId11"/>
    <p:sldId id="374" r:id="rId12"/>
    <p:sldId id="378" r:id="rId13"/>
    <p:sldId id="343" r:id="rId14"/>
    <p:sldId id="348" r:id="rId15"/>
    <p:sldId id="357" r:id="rId16"/>
    <p:sldId id="377" r:id="rId17"/>
    <p:sldId id="368" r:id="rId18"/>
    <p:sldId id="375" r:id="rId19"/>
    <p:sldId id="366" r:id="rId20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6740" autoAdjust="0"/>
    <p:restoredTop sz="96791" autoAdjust="0"/>
  </p:normalViewPr>
  <p:slideViewPr>
    <p:cSldViewPr>
      <p:cViewPr varScale="1">
        <p:scale>
          <a:sx n="128" d="100"/>
          <a:sy n="128" d="100"/>
        </p:scale>
        <p:origin x="2264" y="176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3008" y="40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43017" y="175081"/>
            <a:ext cx="2195858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dirty="0"/>
              <a:t>doc.: IEEE 802.11-21/1548r0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5081"/>
            <a:ext cx="1227837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dirty="0"/>
              <a:t>November 2022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Peter Yee, AKAYLA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58C5458F-715B-412B-99EF-2A948E5672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4403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039" name="Rectangle 7"/>
          <p:cNvSpPr>
            <a:spLocks noChangeArrowheads="1"/>
          </p:cNvSpPr>
          <p:nvPr/>
        </p:nvSpPr>
        <p:spPr bwMode="auto">
          <a:xfrm>
            <a:off x="693738" y="8982075"/>
            <a:ext cx="419987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defTabSz="933450"/>
            <a:r>
              <a:rPr lang="en-US" dirty="0"/>
              <a:t>Report</a:t>
            </a:r>
          </a:p>
        </p:txBody>
      </p:sp>
      <p:sp>
        <p:nvSpPr>
          <p:cNvPr id="4404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911467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996111" y="95706"/>
            <a:ext cx="2285627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dirty="0"/>
              <a:t>doc.: IEEE 802.11-21/1601r00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706"/>
            <a:ext cx="1227837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dirty="0"/>
              <a:t>November 2022</a:t>
            </a:r>
          </a:p>
        </p:txBody>
      </p:sp>
      <p:sp>
        <p:nvSpPr>
          <p:cNvPr id="225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/>
              <a:t>Peter Yee, AKAYLA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10D7EFBA-D1C0-45C5-A488-61E1EC8B794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2536" name="Rectangle 8"/>
          <p:cNvSpPr>
            <a:spLocks noChangeArrowheads="1"/>
          </p:cNvSpPr>
          <p:nvPr/>
        </p:nvSpPr>
        <p:spPr bwMode="auto">
          <a:xfrm>
            <a:off x="723900" y="8985250"/>
            <a:ext cx="419987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dirty="0"/>
              <a:t>Report</a:t>
            </a:r>
          </a:p>
        </p:txBody>
      </p:sp>
      <p:sp>
        <p:nvSpPr>
          <p:cNvPr id="2253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3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5109696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802.11-21/1548r0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1227837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November 2022</a:t>
            </a:r>
          </a:p>
        </p:txBody>
      </p:sp>
      <p:sp>
        <p:nvSpPr>
          <p:cNvPr id="2355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2355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59DFE69E-7B67-423D-89E4-C946A1808069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235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355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164619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802.11-21/1548r0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1227837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November 2022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E783FD9D-D6EB-47B8-935B-6BFFBD965035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911873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802.11-21/1548r0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1227837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November 2022</a:t>
            </a:r>
          </a:p>
        </p:txBody>
      </p:sp>
      <p:sp>
        <p:nvSpPr>
          <p:cNvPr id="4096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4096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93E5D11F-20FA-4889-9D94-08C3D54988E1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409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096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832332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802.11-21/1548r0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1227837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November 2022</a:t>
            </a:r>
          </a:p>
        </p:txBody>
      </p:sp>
      <p:sp>
        <p:nvSpPr>
          <p:cNvPr id="4096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4096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93E5D11F-20FA-4889-9D94-08C3D54988E1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409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096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531808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802.11-21/1548r0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1227837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November 2022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E783FD9D-D6EB-47B8-935B-6BFFBD965035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129625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802.11-21/1548r0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1227837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November 2022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E783FD9D-D6EB-47B8-935B-6BFFBD965035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831132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802.11-21/1548r0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65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sz="1400" dirty="0"/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E783FD9D-D6EB-47B8-935B-6BFFBD965035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290470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doc.: IEEE 802.11-21/1548r0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54050" y="95706"/>
            <a:ext cx="1227837" cy="215444"/>
          </a:xfrm>
        </p:spPr>
        <p:txBody>
          <a:bodyPr/>
          <a:lstStyle/>
          <a:p>
            <a:pPr>
              <a:defRPr/>
            </a:pPr>
            <a:r>
              <a:rPr lang="en-US" dirty="0"/>
              <a:t>November 2022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Peter Yee, AKAYLA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10D7EFBA-D1C0-45C5-A488-61E1EC8B7946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530020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802.11-21/1548r0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65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sz="1400" dirty="0"/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E783FD9D-D6EB-47B8-935B-6BFFBD965035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784601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802.11-21/1548r0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65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sz="1400" dirty="0"/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E783FD9D-D6EB-47B8-935B-6BFFBD965035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205704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802.11-21/1548r0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1227837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November 2022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E783FD9D-D6EB-47B8-935B-6BFFBD965035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23157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802.11-21/1548r0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1227837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November 2022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C2B2D208-67FA-4E74-9755-1AF3509BEB51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245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noFill/>
          <a:ln cap="flat"/>
        </p:spPr>
      </p:sp>
      <p:sp>
        <p:nvSpPr>
          <p:cNvPr id="24583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5250" rIns="95250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15761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802.11-21/1548r0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1227837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November 2022</a:t>
            </a:r>
          </a:p>
        </p:txBody>
      </p:sp>
      <p:sp>
        <p:nvSpPr>
          <p:cNvPr id="419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419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B0A0A058-61AE-463F-87ED-EACDF2E98EFB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419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199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384174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802.11-21/1548r0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1227837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November 2022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E783FD9D-D6EB-47B8-935B-6BFFBD965035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201994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802.11-21/1548r0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1227837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November 2022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E783FD9D-D6EB-47B8-935B-6BFFBD965035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155560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/>
              <a:t>doc.: IEEE 802.11-17/1557r0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1227837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November 2022</a:t>
            </a:r>
          </a:p>
        </p:txBody>
      </p:sp>
      <p:sp>
        <p:nvSpPr>
          <p:cNvPr id="419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419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B0A0A058-61AE-463F-87ED-EACDF2E98EFB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419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199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312562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/>
              <a:t>doc.: IEEE 802.11-17/1557r0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1227837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November 2022</a:t>
            </a:r>
          </a:p>
        </p:txBody>
      </p:sp>
      <p:sp>
        <p:nvSpPr>
          <p:cNvPr id="419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419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B0A0A058-61AE-463F-87ED-EACDF2E98EFB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419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199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997198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802.11-21/1548r0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1227837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November 2022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E783FD9D-D6EB-47B8-935B-6BFFBD965035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73886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802.11-21/1548r0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1227837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November 2022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E783FD9D-D6EB-47B8-935B-6BFFBD965035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27537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November 2022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Peter Yee, AKAYLA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DEE9521-47D1-454E-8BA4-89FDDFA79B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38409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November 2022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Peter Yee, AKAYLA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AE20CCF4-4BCF-4FB2-8854-64DB88A7455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8691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963"/>
            <a:ext cx="189388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 smtClean="0"/>
            </a:lvl1pPr>
          </a:lstStyle>
          <a:p>
            <a:pPr>
              <a:defRPr/>
            </a:pPr>
            <a:r>
              <a:rPr lang="en-US" dirty="0"/>
              <a:t>November 2022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US"/>
              <a:t>Peter Yee, AKAYLA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44E8C55-C5D5-4626-BDCD-24081FE01D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047069" y="332601"/>
            <a:ext cx="3398431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b="1" dirty="0"/>
              <a:t>doc.: IEEE 802.11-22/2008r00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419987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dirty="0"/>
              <a:t>Report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datatracker.ietf.org/wg/roll/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datatracker.ietf.org/group/iotdir/about/" TargetMode="External"/><Relationship Id="rId4" Type="http://schemas.openxmlformats.org/officeDocument/2006/relationships/hyperlink" Target="http://datatracker.ietf.org/wg/core/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datatracker.ietf.org/wg/madinas/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datatracker.ietf.org/doc/draft-ietf-madinas-mac-address-randomization/" TargetMode="External"/><Relationship Id="rId4" Type="http://schemas.openxmlformats.org/officeDocument/2006/relationships/hyperlink" Target="https://datatracker.ietf.org/doc/draft-ietf-madinas-use-cases/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datatracker.ietf.org/wg/emu/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datatracker.ietf.org/doc/draft-ietf-emu-aka-pfs/" TargetMode="External"/><Relationship Id="rId5" Type="http://schemas.openxmlformats.org/officeDocument/2006/relationships/hyperlink" Target="https://datatracker.ietf.org/doc/draft-ietf-emu-tls-eap-types/" TargetMode="External"/><Relationship Id="rId4" Type="http://schemas.openxmlformats.org/officeDocument/2006/relationships/hyperlink" Target="https://datatracker.ietf.org/doc/draft-ietf-emu-bootstrapped-tls/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datatracker.ietf.org/wg/opsawg/" TargetMode="External"/><Relationship Id="rId7" Type="http://schemas.openxmlformats.org/officeDocument/2006/relationships/hyperlink" Target="https://www.ietf.org/topics/netmgmt/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tools.ietf.org/html/rfc6632" TargetMode="External"/><Relationship Id="rId5" Type="http://schemas.openxmlformats.org/officeDocument/2006/relationships/hyperlink" Target="https://datatracker.ietf.org/doc/draft-ietf-opsawg-sbom-access/" TargetMode="External"/><Relationship Id="rId4" Type="http://schemas.openxmlformats.org/officeDocument/2006/relationships/hyperlink" Target="https://datatracker.ietf.org/doc/rfc9291/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datatracker.ietf.org/wg/tls/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datatracker.ietf.org/doc/draft-ietf-tls-rfc8446bis/" TargetMode="Externa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datatracker.ietf.org/wg/detnet/charter/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datatracker.ietf.org/doc/draft-ietf-detnet-pof/" TargetMode="External"/><Relationship Id="rId4" Type="http://schemas.openxmlformats.org/officeDocument/2006/relationships/hyperlink" Target="https://datatracker.ietf.org/doc/draft-ietf-detnet-oam-framework/" TargetMode="Externa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datatracker.ietf.org/wg/raw/charter/" TargetMode="External"/><Relationship Id="rId7" Type="http://schemas.openxmlformats.org/officeDocument/2006/relationships/hyperlink" Target="https://datatracker.ietf.org/doc/draft-ietf-raw-use-cases/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datatracker.ietf.org/doc/draft-ietf-raw-architecture/" TargetMode="External"/><Relationship Id="rId5" Type="http://schemas.openxmlformats.org/officeDocument/2006/relationships/hyperlink" Target="https://www.ietf.org/mailman/listinfo/raw" TargetMode="External"/><Relationship Id="rId4" Type="http://schemas.openxmlformats.org/officeDocument/2006/relationships/hyperlink" Target="mailto:raw@ietf.org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datatracker.ietf.org/group/ipwave/about/" TargetMode="Externa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datatracker.ietf.org/doc/draft-ietf-ipwave-vehicular-networking/" TargetMode="Externa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datatracker.ietf.org/group/anima/about/" TargetMode="Externa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datatracker.ietf.org/doc/draft-ietf-anima-brski-cloud/" TargetMode="External"/><Relationship Id="rId5" Type="http://schemas.openxmlformats.org/officeDocument/2006/relationships/hyperlink" Target="https://datatracker.ietf.org/doc/draft-ietf-anima-brski-ae/" TargetMode="External"/><Relationship Id="rId4" Type="http://schemas.openxmlformats.org/officeDocument/2006/relationships/hyperlink" Target="https://datatracker.ietf.org/doc/draft-ietf-anima-constrained-join-proxy/" TargetMode="Externa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datatracker.ietf.org/doc/rfc7241/" TargetMode="Externa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ieee-sa.centraldesktop.com/802liaisondb/FrontPage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etf.org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ietf.org/edu/tutorials.html" TargetMode="External"/><Relationship Id="rId4" Type="http://schemas.openxmlformats.org/officeDocument/2006/relationships/hyperlink" Target="https://www.ietf.org/edu/process-oriented-tutorials.html#newcomers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ab.org/activities/joint-activities/iab-ieee-coordination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datatracker.ietf.org/wg/ipwave/charter/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s://datatracker.ietf.org/wg/tvr/about/" TargetMode="External"/><Relationship Id="rId3" Type="http://schemas.openxmlformats.org/officeDocument/2006/relationships/hyperlink" Target="https://datatracker.ietf.org/wg/bofs/" TargetMode="External"/><Relationship Id="rId7" Type="http://schemas.openxmlformats.org/officeDocument/2006/relationships/hyperlink" Target="https://datatracker.ietf.org/wg/jwp/about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datatracker.ietf.org/wg/satp/about/" TargetMode="External"/><Relationship Id="rId5" Type="http://schemas.openxmlformats.org/officeDocument/2006/relationships/hyperlink" Target="https://datatracker.ietf.org/wg/mimi/about/" TargetMode="External"/><Relationship Id="rId4" Type="http://schemas.openxmlformats.org/officeDocument/2006/relationships/hyperlink" Target="https://datatracker.ietf.org/wg/can/about/" TargetMode="External"/><Relationship Id="rId9" Type="http://schemas.openxmlformats.org/officeDocument/2006/relationships/hyperlink" Target="https://datatracker.ietf.org/wg/radextra/about/" TargetMode="Externa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https://datatracker.ietf.org/wg/grow/about/" TargetMode="External"/><Relationship Id="rId13" Type="http://schemas.openxmlformats.org/officeDocument/2006/relationships/hyperlink" Target="https://datatracker.ietf.org/doc/charter-ietf-opsawg/" TargetMode="External"/><Relationship Id="rId3" Type="http://schemas.openxmlformats.org/officeDocument/2006/relationships/hyperlink" Target="https://datatracker.ietf.org/group/chartering/" TargetMode="External"/><Relationship Id="rId7" Type="http://schemas.openxmlformats.org/officeDocument/2006/relationships/hyperlink" Target="https://datatracker.ietf.org/doc/charter-ietf-ccamp/" TargetMode="External"/><Relationship Id="rId12" Type="http://schemas.openxmlformats.org/officeDocument/2006/relationships/hyperlink" Target="https://datatracker.ietf.org/wg/opsawg/about/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datatracker.ietf.org/wg/ccamp/about/" TargetMode="External"/><Relationship Id="rId11" Type="http://schemas.openxmlformats.org/officeDocument/2006/relationships/hyperlink" Target="https://datatracker.ietf.org/doc/charter-ietf-jose/" TargetMode="External"/><Relationship Id="rId5" Type="http://schemas.openxmlformats.org/officeDocument/2006/relationships/hyperlink" Target="https://datatracker.ietf.org/doc/charter-ietf-apn/" TargetMode="External"/><Relationship Id="rId10" Type="http://schemas.openxmlformats.org/officeDocument/2006/relationships/hyperlink" Target="https://datatracker.ietf.org/wg/jose/about/" TargetMode="External"/><Relationship Id="rId4" Type="http://schemas.openxmlformats.org/officeDocument/2006/relationships/hyperlink" Target="https://datatracker.ietf.org/wg/apn/about/" TargetMode="External"/><Relationship Id="rId9" Type="http://schemas.openxmlformats.org/officeDocument/2006/relationships/hyperlink" Target="https://datatracker.ietf.org/doc/charter-ietf-grow/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etf.org/blog/yang-catalog-latest-developments-ietf-100-hackathon/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1.ieee802.org/yangsters/" TargetMode="External"/><Relationship Id="rId4" Type="http://schemas.openxmlformats.org/officeDocument/2006/relationships/hyperlink" Target="https://yangcatalog.org/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datatracker.ietf.org/wg/6lo/charter/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datatracker.ietf.org/doc/draft-ietf-6lo-nfc/" TargetMode="External"/><Relationship Id="rId5" Type="http://schemas.openxmlformats.org/officeDocument/2006/relationships/hyperlink" Target="https://datatracker.ietf.org/doc/draft-ietf-6lo-use-cases/" TargetMode="External"/><Relationship Id="rId4" Type="http://schemas.openxmlformats.org/officeDocument/2006/relationships/hyperlink" Target="https://datatracker.ietf.org/doc/draft-ietf-6lo-multicast-registration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November 2022</a:t>
            </a:r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dirty="0"/>
              <a:t>Peter Yee, AKAYLA</a:t>
            </a:r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26125894-C81E-43C9-9E54-526134551D80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2053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/>
              <a:t>IEEE 802.11-IETF Liaison Report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  <a:noFill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2022-11-15</a:t>
            </a:r>
          </a:p>
        </p:txBody>
      </p:sp>
      <p:sp>
        <p:nvSpPr>
          <p:cNvPr id="2056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  <p:graphicFrame>
        <p:nvGraphicFramePr>
          <p:cNvPr id="2055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58870458"/>
              </p:ext>
            </p:extLst>
          </p:nvPr>
        </p:nvGraphicFramePr>
        <p:xfrm>
          <a:off x="842963" y="2435225"/>
          <a:ext cx="7202487" cy="1098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267030" imgH="1266528" progId="Word.Document.8">
                  <p:embed/>
                </p:oleObj>
              </mc:Choice>
              <mc:Fallback>
                <p:oleObj name="Document" r:id="rId3" imgW="8267030" imgH="1266528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42963" y="2435225"/>
                        <a:ext cx="7202487" cy="1098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IoT-related work (cont.)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1800" dirty="0"/>
              <a:t>ROLL: </a:t>
            </a:r>
            <a:r>
              <a:rPr lang="en-GB" sz="18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Working Group website: </a:t>
            </a:r>
            <a:r>
              <a:rPr lang="en-GB" sz="1800" b="0" dirty="0">
                <a:hlinkClick r:id="rId3"/>
              </a:rPr>
              <a:t>http://datatracker.ietf.org/wg/roll/</a:t>
            </a:r>
            <a:r>
              <a:rPr lang="en-GB" sz="1800" dirty="0"/>
              <a:t> </a:t>
            </a:r>
          </a:p>
          <a:p>
            <a:pPr lvl="1"/>
            <a:r>
              <a:rPr lang="en-US" sz="1400" dirty="0"/>
              <a:t>Focus: Routing over Low Power and Lossy Networks</a:t>
            </a:r>
          </a:p>
          <a:p>
            <a:endParaRPr lang="en-GB" sz="1800" dirty="0">
              <a:solidFill>
                <a:srgbClr val="000000"/>
              </a:solidFill>
              <a:ea typeface="Arial Unicode MS" pitchFamily="34" charset="-128"/>
              <a:cs typeface="Arial Unicode MS" pitchFamily="34" charset="-128"/>
            </a:endParaRPr>
          </a:p>
          <a:p>
            <a:r>
              <a:rPr lang="en-GB" sz="18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CORE: (</a:t>
            </a:r>
            <a:r>
              <a:rPr lang="en-US" sz="1800" dirty="0"/>
              <a:t>Constrained </a:t>
            </a:r>
            <a:r>
              <a:rPr lang="en-US" sz="1800" dirty="0" err="1"/>
              <a:t>RESTful</a:t>
            </a:r>
            <a:r>
              <a:rPr lang="en-US" sz="1800" dirty="0"/>
              <a:t> Environments) </a:t>
            </a:r>
            <a:r>
              <a:rPr lang="en-GB" sz="18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Working Group website: </a:t>
            </a:r>
            <a:r>
              <a:rPr lang="en-GB" sz="1800" b="0" dirty="0">
                <a:hlinkClick r:id="rId4"/>
              </a:rPr>
              <a:t>http://datatracker.ietf.org/wg/core/</a:t>
            </a:r>
            <a:r>
              <a:rPr lang="en-GB" sz="1800" b="0" dirty="0"/>
              <a:t> </a:t>
            </a:r>
            <a:endParaRPr lang="en-GB" sz="1800" dirty="0"/>
          </a:p>
          <a:p>
            <a:pPr lvl="1"/>
            <a:r>
              <a:rPr lang="en-US" sz="1400" dirty="0"/>
              <a:t>Focus: framework for resource-oriented applications intended to run on constrained IP networks. </a:t>
            </a:r>
          </a:p>
          <a:p>
            <a:pPr lvl="1"/>
            <a:endParaRPr lang="en-US" sz="1400" dirty="0"/>
          </a:p>
          <a:p>
            <a:r>
              <a:rPr lang="en-US" sz="1800" dirty="0"/>
              <a:t>IoT Directorate:</a:t>
            </a:r>
          </a:p>
          <a:p>
            <a:pPr lvl="1"/>
            <a:r>
              <a:rPr lang="en-US" sz="1400" dirty="0"/>
              <a:t>Reviews IETF drafts that are IoT related</a:t>
            </a:r>
          </a:p>
          <a:p>
            <a:pPr lvl="1"/>
            <a:r>
              <a:rPr lang="en-US" sz="1400" dirty="0"/>
              <a:t>See: </a:t>
            </a:r>
            <a:r>
              <a:rPr lang="en-US" sz="1400" dirty="0">
                <a:hlinkClick r:id="rId5"/>
              </a:rPr>
              <a:t>https://datatracker.ietf.org/group/iotdir/about/</a:t>
            </a:r>
            <a:endParaRPr lang="en-US" sz="1400" dirty="0"/>
          </a:p>
          <a:p>
            <a:pPr marL="0" indent="0">
              <a:buNone/>
            </a:pPr>
            <a:endParaRPr lang="en-US" sz="1400" dirty="0"/>
          </a:p>
          <a:p>
            <a:endParaRPr lang="en-US" sz="1400" dirty="0"/>
          </a:p>
          <a:p>
            <a:pPr marL="0" indent="0">
              <a:lnSpc>
                <a:spcPct val="80000"/>
              </a:lnSpc>
              <a:buNone/>
              <a:defRPr/>
            </a:pPr>
            <a:endParaRPr lang="en-US" sz="1400" dirty="0"/>
          </a:p>
          <a:p>
            <a:pPr marL="457200" lvl="1" indent="0">
              <a:lnSpc>
                <a:spcPct val="80000"/>
              </a:lnSpc>
              <a:buNone/>
              <a:defRPr/>
            </a:pPr>
            <a:endParaRPr lang="en-US" sz="1400" dirty="0"/>
          </a:p>
          <a:p>
            <a:pPr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u="sng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buFontTx/>
              <a:buNone/>
              <a:defRPr/>
            </a:pPr>
            <a:endParaRPr lang="en-US" sz="1400" dirty="0"/>
          </a:p>
        </p:txBody>
      </p:sp>
      <p:sp>
        <p:nvSpPr>
          <p:cNvPr id="5122" name="Date Placeholder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November 2022</a:t>
            </a:r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5C16A05F-3B59-49E8-BD71-0001B80580FB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07688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MADINAS WG</a:t>
            </a:r>
          </a:p>
        </p:txBody>
      </p:sp>
      <p:sp>
        <p:nvSpPr>
          <p:cNvPr id="19462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1800" dirty="0"/>
              <a:t>See </a:t>
            </a:r>
            <a:r>
              <a:rPr lang="en-US" sz="1800" dirty="0">
                <a:hlinkClick r:id="rId3"/>
              </a:rPr>
              <a:t>http://datatracker.ietf.org/wg/madinas/</a:t>
            </a:r>
            <a:r>
              <a:rPr lang="en-US" sz="1800" dirty="0"/>
              <a:t> </a:t>
            </a:r>
          </a:p>
          <a:p>
            <a:pPr>
              <a:lnSpc>
                <a:spcPct val="80000"/>
              </a:lnSpc>
            </a:pPr>
            <a:endParaRPr lang="en-US" sz="1800" dirty="0"/>
          </a:p>
          <a:p>
            <a:r>
              <a:rPr lang="en-US" sz="1800" dirty="0"/>
              <a:t>MAC Address Device Identification for Network and Application Services</a:t>
            </a:r>
          </a:p>
          <a:p>
            <a:pPr lvl="1">
              <a:lnSpc>
                <a:spcPct val="80000"/>
              </a:lnSpc>
            </a:pPr>
            <a:r>
              <a:rPr lang="en-US" sz="1400" dirty="0"/>
              <a:t>This is the IETF’s equivalent of IEEE 802.11bh – how to deal with the implications of the deployment of random and changing MAC addresses. </a:t>
            </a:r>
            <a:endParaRPr lang="en-US" sz="1800" dirty="0"/>
          </a:p>
          <a:p>
            <a:pPr>
              <a:lnSpc>
                <a:spcPct val="80000"/>
              </a:lnSpc>
              <a:spcAft>
                <a:spcPts val="600"/>
              </a:spcAft>
            </a:pPr>
            <a:r>
              <a:rPr lang="en-US" sz="1800" dirty="0"/>
              <a:t>Updates</a:t>
            </a:r>
          </a:p>
          <a:p>
            <a:pPr lvl="1">
              <a:lnSpc>
                <a:spcPct val="80000"/>
              </a:lnSpc>
              <a:spcAft>
                <a:spcPts val="600"/>
              </a:spcAft>
            </a:pPr>
            <a:r>
              <a:rPr lang="en-US" sz="1400" dirty="0"/>
              <a:t>Updated: Randomized and Changing MAC Address Use Cases, see </a:t>
            </a:r>
            <a:r>
              <a:rPr lang="en-US" sz="1400" dirty="0">
                <a:hlinkClick r:id="rId4"/>
              </a:rPr>
              <a:t>https://datatracker.ietf.org/doc/draft-ietf-madinas-use-cases</a:t>
            </a:r>
            <a:r>
              <a:rPr lang="en-US" sz="1400" dirty="0"/>
              <a:t> (October 2022)</a:t>
            </a:r>
          </a:p>
          <a:p>
            <a:pPr lvl="1">
              <a:lnSpc>
                <a:spcPct val="80000"/>
              </a:lnSpc>
              <a:spcAft>
                <a:spcPts val="600"/>
              </a:spcAft>
            </a:pPr>
            <a:r>
              <a:rPr lang="en-US" sz="1400" dirty="0"/>
              <a:t>Updated: MAC address randomization, see </a:t>
            </a:r>
            <a:r>
              <a:rPr lang="en-US" sz="1400" dirty="0">
                <a:hlinkClick r:id="rId5"/>
              </a:rPr>
              <a:t>https://datatracker.ietf.org/doc/draft-ietf-madinas-mac-address-randomization/</a:t>
            </a:r>
            <a:r>
              <a:rPr lang="en-US" sz="1400" dirty="0"/>
              <a:t> (October 2022)</a:t>
            </a:r>
          </a:p>
        </p:txBody>
      </p:sp>
      <p:sp>
        <p:nvSpPr>
          <p:cNvPr id="19458" name="Date Placeholder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November 2022</a:t>
            </a:r>
          </a:p>
        </p:txBody>
      </p:sp>
      <p:sp>
        <p:nvSpPr>
          <p:cNvPr id="1945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1946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BE2D3960-A144-4B75-B89D-4EFD7A4AD3C3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079050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EMU WG</a:t>
            </a:r>
          </a:p>
        </p:txBody>
      </p:sp>
      <p:sp>
        <p:nvSpPr>
          <p:cNvPr id="19462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1800" dirty="0"/>
              <a:t>See </a:t>
            </a:r>
            <a:r>
              <a:rPr lang="en-US" sz="1800" dirty="0">
                <a:hlinkClick r:id="rId3"/>
              </a:rPr>
              <a:t>http://datatracker.ietf.org/wg/emu/</a:t>
            </a:r>
            <a:r>
              <a:rPr lang="en-US" sz="1800" dirty="0"/>
              <a:t> </a:t>
            </a:r>
          </a:p>
          <a:p>
            <a:pPr>
              <a:lnSpc>
                <a:spcPct val="80000"/>
              </a:lnSpc>
            </a:pPr>
            <a:endParaRPr lang="en-US" sz="1800" dirty="0"/>
          </a:p>
          <a:p>
            <a:pPr>
              <a:lnSpc>
                <a:spcPct val="80000"/>
              </a:lnSpc>
            </a:pPr>
            <a:r>
              <a:rPr lang="en-US" sz="1800" dirty="0"/>
              <a:t>EAP Method Updates</a:t>
            </a:r>
          </a:p>
          <a:p>
            <a:pPr lvl="1">
              <a:lnSpc>
                <a:spcPct val="80000"/>
              </a:lnSpc>
            </a:pPr>
            <a:r>
              <a:rPr lang="en-US" sz="1400" dirty="0"/>
              <a:t>This working group has been chartered to provide updates to some commonly used Extensible Authentication Protocol methods including of EAP-TLS, EAP-AKA, EAP-AKA’ (for 5G), EAP-SIM, etc.</a:t>
            </a:r>
          </a:p>
          <a:p>
            <a:pPr lvl="1">
              <a:lnSpc>
                <a:spcPct val="80000"/>
              </a:lnSpc>
            </a:pPr>
            <a:r>
              <a:rPr lang="en-US" sz="1400" dirty="0"/>
              <a:t>The group should document any recently gained new knowledge on vulnerabilities or the possible implications of pervasive surveillance or other new concerns. </a:t>
            </a:r>
          </a:p>
          <a:p>
            <a:pPr lvl="1">
              <a:lnSpc>
                <a:spcPct val="80000"/>
              </a:lnSpc>
            </a:pPr>
            <a:endParaRPr lang="en-US" sz="1800" dirty="0"/>
          </a:p>
          <a:p>
            <a:pPr>
              <a:lnSpc>
                <a:spcPct val="80000"/>
              </a:lnSpc>
              <a:spcAft>
                <a:spcPts val="600"/>
              </a:spcAft>
            </a:pPr>
            <a:r>
              <a:rPr lang="en-US" sz="1800" dirty="0"/>
              <a:t>Updates</a:t>
            </a:r>
            <a:endParaRPr lang="en-US" sz="1600" dirty="0"/>
          </a:p>
          <a:p>
            <a:pPr lvl="1">
              <a:lnSpc>
                <a:spcPct val="80000"/>
              </a:lnSpc>
              <a:spcAft>
                <a:spcPts val="600"/>
              </a:spcAft>
            </a:pPr>
            <a:r>
              <a:rPr lang="en-US" sz="1400" dirty="0"/>
              <a:t>Adopted and updated: Bootstrapped TLS Authentication, see </a:t>
            </a:r>
            <a:r>
              <a:rPr lang="en-US" sz="1400" dirty="0">
                <a:hlinkClick r:id="rId4"/>
              </a:rPr>
              <a:t>https://datatracker.ietf.org/doc/draft-ietf-emu-bootstrapped-tls/</a:t>
            </a:r>
            <a:r>
              <a:rPr lang="en-US" sz="1400" dirty="0"/>
              <a:t> (October 2022)</a:t>
            </a:r>
          </a:p>
          <a:p>
            <a:pPr lvl="1">
              <a:lnSpc>
                <a:spcPct val="80000"/>
              </a:lnSpc>
              <a:spcAft>
                <a:spcPts val="600"/>
              </a:spcAft>
            </a:pPr>
            <a:r>
              <a:rPr lang="en-US" sz="1400" dirty="0"/>
              <a:t>Submitted for publication: TLS-based EAP types and TLS 1.3: </a:t>
            </a:r>
            <a:r>
              <a:rPr lang="en-US" sz="1400" dirty="0">
                <a:hlinkClick r:id="rId5"/>
              </a:rPr>
              <a:t>https://datatracker.ietf.org/doc/draft-ietf-emu-tls-eap-types/</a:t>
            </a:r>
            <a:r>
              <a:rPr lang="en-US" sz="1400" dirty="0"/>
              <a:t> (October 2022)</a:t>
            </a:r>
          </a:p>
          <a:p>
            <a:pPr lvl="1">
              <a:lnSpc>
                <a:spcPct val="80000"/>
              </a:lnSpc>
              <a:spcAft>
                <a:spcPts val="600"/>
              </a:spcAft>
            </a:pPr>
            <a:r>
              <a:rPr lang="en-US" sz="1400" dirty="0"/>
              <a:t>In WGLC: Forward Secrecy for the Extensible Authentication Protocol Method for Authentication and Key Agreement (EAP-AKA' FS), see </a:t>
            </a:r>
            <a:r>
              <a:rPr lang="en-US" sz="1400" dirty="0">
                <a:hlinkClick r:id="rId6"/>
              </a:rPr>
              <a:t>https://datatracker.ietf.org/doc/draft-ietf-emu-aka-pfs/</a:t>
            </a:r>
            <a:r>
              <a:rPr lang="en-US" sz="1400" dirty="0"/>
              <a:t> (October 2022)</a:t>
            </a:r>
          </a:p>
        </p:txBody>
      </p:sp>
      <p:sp>
        <p:nvSpPr>
          <p:cNvPr id="19458" name="Date Placeholder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November 2022</a:t>
            </a:r>
          </a:p>
        </p:txBody>
      </p:sp>
      <p:sp>
        <p:nvSpPr>
          <p:cNvPr id="1945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1946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BE2D3960-A144-4B75-B89D-4EFD7A4AD3C3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60019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Operations Area Working Group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  <a:defRPr/>
            </a:pPr>
            <a:r>
              <a:rPr lang="en-US" sz="2000" dirty="0">
                <a:hlinkClick r:id="rId3"/>
              </a:rPr>
              <a:t>http://datatracker.ietf.org/wg/opsawg/</a:t>
            </a:r>
            <a:endParaRPr lang="en-US" sz="2000" dirty="0"/>
          </a:p>
          <a:p>
            <a:pPr marL="457200" lvl="1" indent="0">
              <a:lnSpc>
                <a:spcPct val="80000"/>
              </a:lnSpc>
              <a:buNone/>
              <a:defRPr/>
            </a:pPr>
            <a:endParaRPr lang="en-US" sz="1400" dirty="0"/>
          </a:p>
          <a:p>
            <a:pPr>
              <a:lnSpc>
                <a:spcPct val="80000"/>
              </a:lnSpc>
              <a:defRPr/>
            </a:pPr>
            <a:r>
              <a:rPr lang="en-US" sz="1800" dirty="0"/>
              <a:t>Updates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400" dirty="0"/>
              <a:t>Published: A Layer 2 VPN Network YANG Model, see </a:t>
            </a:r>
            <a:r>
              <a:rPr lang="en-US" sz="1400" dirty="0">
                <a:hlinkClick r:id="rId4"/>
              </a:rPr>
              <a:t>https://datatracker.ietf.org/doc/rfc9291/</a:t>
            </a:r>
            <a:r>
              <a:rPr lang="en-US" sz="1400" dirty="0"/>
              <a:t> (September 2022)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400" dirty="0"/>
              <a:t>Submitted for publication: Discovering and Retrieving Software Transparency and Vulnerability Information, see </a:t>
            </a:r>
            <a:r>
              <a:rPr lang="en-US" sz="1400" dirty="0">
                <a:hlinkClick r:id="rId5"/>
              </a:rPr>
              <a:t>https://datatracker.ietf.org/doc/draft-ietf-opsawg-sbom-access/</a:t>
            </a:r>
            <a:r>
              <a:rPr lang="en-US" sz="1400" dirty="0"/>
              <a:t> (October 2022)</a:t>
            </a:r>
          </a:p>
          <a:p>
            <a:pPr marL="0" indent="0">
              <a:lnSpc>
                <a:spcPct val="80000"/>
              </a:lnSpc>
              <a:buNone/>
              <a:defRPr/>
            </a:pPr>
            <a:endParaRPr lang="en-US" sz="1800" dirty="0"/>
          </a:p>
          <a:p>
            <a:pPr>
              <a:lnSpc>
                <a:spcPct val="80000"/>
              </a:lnSpc>
              <a:defRPr/>
            </a:pPr>
            <a:r>
              <a:rPr lang="en-US" sz="1800" dirty="0"/>
              <a:t>Background</a:t>
            </a:r>
            <a:endParaRPr lang="en-US" sz="1600" dirty="0"/>
          </a:p>
          <a:p>
            <a:pPr lvl="1">
              <a:lnSpc>
                <a:spcPct val="80000"/>
              </a:lnSpc>
              <a:spcAft>
                <a:spcPts val="600"/>
              </a:spcAft>
              <a:defRPr/>
            </a:pPr>
            <a:r>
              <a:rPr lang="en-US" sz="1400" dirty="0"/>
              <a:t>Of interest: RFC 6632, An Overview of the IETF Network Management Protocols, see </a:t>
            </a:r>
            <a:r>
              <a:rPr lang="en-US" sz="1400" dirty="0">
                <a:hlinkClick r:id="rId6"/>
              </a:rPr>
              <a:t>https://tools.ietf.org/html/rfc6632</a:t>
            </a:r>
            <a:r>
              <a:rPr lang="en-US" sz="1400" dirty="0"/>
              <a:t> </a:t>
            </a:r>
          </a:p>
          <a:p>
            <a:pPr lvl="1">
              <a:lnSpc>
                <a:spcPct val="80000"/>
              </a:lnSpc>
              <a:spcAft>
                <a:spcPts val="600"/>
              </a:spcAft>
              <a:defRPr/>
            </a:pPr>
            <a:r>
              <a:rPr lang="en-US" sz="1400" dirty="0"/>
              <a:t>Automated network management, including YANG data models, see </a:t>
            </a:r>
            <a:r>
              <a:rPr lang="en-US" sz="1400" dirty="0">
                <a:hlinkClick r:id="rId7"/>
              </a:rPr>
              <a:t>https://www.ietf.org/topics/netmgmt/</a:t>
            </a:r>
            <a:r>
              <a:rPr lang="en-US" sz="1400" dirty="0"/>
              <a:t> </a:t>
            </a:r>
          </a:p>
          <a:p>
            <a:pPr lvl="1">
              <a:lnSpc>
                <a:spcPct val="80000"/>
              </a:lnSpc>
              <a:defRPr/>
            </a:pPr>
            <a:endParaRPr lang="en-US" sz="1600" dirty="0"/>
          </a:p>
          <a:p>
            <a:pPr marL="457200" lvl="1" indent="0">
              <a:lnSpc>
                <a:spcPct val="80000"/>
              </a:lnSpc>
              <a:buNone/>
              <a:defRPr/>
            </a:pPr>
            <a:endParaRPr lang="en-US" sz="1800" dirty="0"/>
          </a:p>
          <a:p>
            <a:pPr>
              <a:lnSpc>
                <a:spcPct val="80000"/>
              </a:lnSpc>
              <a:defRPr/>
            </a:pPr>
            <a:endParaRPr lang="en-US" sz="18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>
              <a:lnSpc>
                <a:spcPct val="80000"/>
              </a:lnSpc>
              <a:defRPr/>
            </a:pPr>
            <a:endParaRPr lang="en-US" sz="1000" dirty="0"/>
          </a:p>
          <a:p>
            <a:pPr lvl="1">
              <a:lnSpc>
                <a:spcPct val="80000"/>
              </a:lnSpc>
              <a:defRPr/>
            </a:pPr>
            <a:endParaRPr lang="en-US" sz="1200" dirty="0"/>
          </a:p>
          <a:p>
            <a:pPr lvl="1">
              <a:lnSpc>
                <a:spcPct val="80000"/>
              </a:lnSpc>
              <a:buFontTx/>
              <a:buNone/>
              <a:defRPr/>
            </a:pPr>
            <a:endParaRPr lang="en-US" sz="1400" dirty="0"/>
          </a:p>
        </p:txBody>
      </p:sp>
      <p:sp>
        <p:nvSpPr>
          <p:cNvPr id="5122" name="Date Placeholder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November 2022</a:t>
            </a:r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5C16A05F-3B59-49E8-BD71-0001B80580FB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765622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Transport Layer Security (TLS)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  <a:defRPr/>
            </a:pPr>
            <a:r>
              <a:rPr lang="en-US" sz="2000" dirty="0"/>
              <a:t>Transport Layer Security Working Group website: </a:t>
            </a:r>
            <a:r>
              <a:rPr lang="en-US" sz="2000" dirty="0">
                <a:hlinkClick r:id="rId3"/>
              </a:rPr>
              <a:t>http://datatracker.ietf.org/wg/tls/</a:t>
            </a:r>
            <a:r>
              <a:rPr lang="en-US" sz="2000" dirty="0"/>
              <a:t> </a:t>
            </a:r>
          </a:p>
          <a:p>
            <a:pPr>
              <a:lnSpc>
                <a:spcPct val="80000"/>
              </a:lnSpc>
              <a:defRPr/>
            </a:pPr>
            <a:endParaRPr lang="en-US" sz="1400" dirty="0"/>
          </a:p>
          <a:p>
            <a:pPr>
              <a:lnSpc>
                <a:spcPct val="80000"/>
              </a:lnSpc>
              <a:defRPr/>
            </a:pPr>
            <a:r>
              <a:rPr lang="en-US" sz="1800" dirty="0"/>
              <a:t>Updates</a:t>
            </a:r>
          </a:p>
          <a:p>
            <a:pPr lvl="1">
              <a:lnSpc>
                <a:spcPct val="80000"/>
              </a:lnSpc>
              <a:spcAft>
                <a:spcPts val="600"/>
              </a:spcAft>
              <a:defRPr/>
            </a:pPr>
            <a:r>
              <a:rPr lang="en-US" sz="1400" dirty="0"/>
              <a:t>Updated: The Transport Layer Security (TLS) Protocol Version 1.3, </a:t>
            </a:r>
            <a:r>
              <a:rPr lang="en-US" sz="1400" dirty="0" err="1"/>
              <a:t>seec</a:t>
            </a:r>
            <a:r>
              <a:rPr lang="en-US" sz="1400" dirty="0"/>
              <a:t> </a:t>
            </a:r>
            <a:r>
              <a:rPr lang="en-US" sz="1400" dirty="0">
                <a:hlinkClick r:id="rId4"/>
              </a:rPr>
              <a:t>https://datatracker.ietf.org/doc/draft-ietf-tls-rfc8446bis/</a:t>
            </a:r>
            <a:r>
              <a:rPr lang="en-US" sz="1400" dirty="0"/>
              <a:t> (October 2022)</a:t>
            </a:r>
          </a:p>
        </p:txBody>
      </p:sp>
      <p:sp>
        <p:nvSpPr>
          <p:cNvPr id="5122" name="Date Placeholder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November 2022</a:t>
            </a:r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5C16A05F-3B59-49E8-BD71-0001B80580FB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182982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Deterministic Networking (DETNET)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371600"/>
            <a:ext cx="8610600" cy="5029200"/>
          </a:xfrm>
        </p:spPr>
        <p:txBody>
          <a:bodyPr/>
          <a:lstStyle/>
          <a:p>
            <a:pPr marL="0" indent="0">
              <a:lnSpc>
                <a:spcPct val="80000"/>
              </a:lnSpc>
              <a:buFontTx/>
              <a:buNone/>
              <a:defRPr/>
            </a:pPr>
            <a:endParaRPr lang="en-US" sz="900" dirty="0"/>
          </a:p>
          <a:p>
            <a:pPr lvl="1">
              <a:lnSpc>
                <a:spcPct val="80000"/>
              </a:lnSpc>
              <a:defRPr/>
            </a:pPr>
            <a:endParaRPr lang="en-US" sz="1600" dirty="0"/>
          </a:p>
          <a:p>
            <a:pPr>
              <a:lnSpc>
                <a:spcPct val="80000"/>
              </a:lnSpc>
            </a:pPr>
            <a:r>
              <a:rPr lang="en-US" sz="20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DETNET: </a:t>
            </a:r>
            <a:r>
              <a:rPr lang="en-US" sz="20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  <a:hlinkClick r:id="rId3"/>
              </a:rPr>
              <a:t>https://datatracker.ietf.org/wg/detnet/charter/</a:t>
            </a:r>
            <a:r>
              <a:rPr lang="en-US" sz="20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 </a:t>
            </a:r>
          </a:p>
          <a:p>
            <a:pPr lvl="1"/>
            <a:r>
              <a:rPr lang="en-US" sz="1400" dirty="0"/>
              <a:t>The Deterministic Networking (</a:t>
            </a:r>
            <a:r>
              <a:rPr lang="en-US" sz="1400" dirty="0" err="1"/>
              <a:t>DetNet</a:t>
            </a:r>
            <a:r>
              <a:rPr lang="en-US" sz="1400" dirty="0"/>
              <a:t>) Working Group focuses on deterministic data paths that operate over Layer 2 bridged and Layer 3 routed segments, where such paths can provide bounds on latency, loss, and packet delay variation (jitter), and high reliability. </a:t>
            </a:r>
          </a:p>
          <a:p>
            <a:pPr lvl="1"/>
            <a:r>
              <a:rPr lang="en-US" sz="1400" dirty="0"/>
              <a:t>The IEEE 802.11be activities seem like they may fit in with </a:t>
            </a:r>
            <a:r>
              <a:rPr lang="en-US" sz="1400" dirty="0" err="1"/>
              <a:t>DetNet</a:t>
            </a:r>
            <a:r>
              <a:rPr lang="en-US" sz="1400" dirty="0"/>
              <a:t> and there was a joint IEEE-IETF </a:t>
            </a:r>
            <a:r>
              <a:rPr lang="en-US" sz="1400" dirty="0" err="1"/>
              <a:t>DetNet</a:t>
            </a:r>
            <a:r>
              <a:rPr lang="en-US" sz="1400" dirty="0"/>
              <a:t> discussion in Bangkok (November 2018).</a:t>
            </a:r>
          </a:p>
          <a:p>
            <a:pPr lvl="1"/>
            <a:r>
              <a:rPr lang="en-US" sz="1400" dirty="0"/>
              <a:t>Addresses Layer 3 aspects in support of applications requiring deterministic networking. </a:t>
            </a:r>
          </a:p>
          <a:p>
            <a:pPr lvl="1"/>
            <a:r>
              <a:rPr lang="en-US" sz="1400" dirty="0"/>
              <a:t>The Working Group collaborates with IEEE 802.1 Time Sensitive Networking (TSN), which is responsible for Layer 2 operations, to define a common architecture for both Layer 2 and Layer 3. </a:t>
            </a:r>
          </a:p>
          <a:p>
            <a:pPr lvl="1"/>
            <a:r>
              <a:rPr lang="en-US" sz="1400" dirty="0"/>
              <a:t>Example applications for deterministic networks include professional and home audio/video, multimedia in transportation, engine control systems, and other general industrial and vehicular applications being considered by the IEEE 802.1 TSN Task Group.</a:t>
            </a:r>
          </a:p>
          <a:p>
            <a:r>
              <a:rPr lang="en-US" sz="1800" dirty="0"/>
              <a:t>Updates:</a:t>
            </a:r>
          </a:p>
          <a:p>
            <a:pPr lvl="1"/>
            <a:r>
              <a:rPr lang="en-US" sz="1400" dirty="0"/>
              <a:t>Submitted for publication: Framework of Operations, Administration and Maintenance (OAM) for Deterministic Networking (</a:t>
            </a:r>
            <a:r>
              <a:rPr lang="en-US" sz="1400" dirty="0" err="1"/>
              <a:t>DetNet</a:t>
            </a:r>
            <a:r>
              <a:rPr lang="en-US" sz="1400" dirty="0"/>
              <a:t>), see </a:t>
            </a:r>
            <a:r>
              <a:rPr lang="en-US" sz="1400" dirty="0">
                <a:hlinkClick r:id="rId4"/>
              </a:rPr>
              <a:t>https://datatracker.ietf.org/doc/draft-ietf-detnet-oam-framework/</a:t>
            </a:r>
            <a:r>
              <a:rPr lang="en-US" sz="1400" dirty="0"/>
              <a:t> (October 2022)</a:t>
            </a:r>
          </a:p>
          <a:p>
            <a:pPr lvl="1">
              <a:spcAft>
                <a:spcPts val="600"/>
              </a:spcAft>
            </a:pPr>
            <a:r>
              <a:rPr lang="en-US" sz="1400" dirty="0"/>
              <a:t>Updated: Deterministic Networking (</a:t>
            </a:r>
            <a:r>
              <a:rPr lang="en-US" sz="1400" dirty="0" err="1"/>
              <a:t>DetNet</a:t>
            </a:r>
            <a:r>
              <a:rPr lang="en-US" sz="1400" dirty="0"/>
              <a:t>): Packet Ordering Function, see </a:t>
            </a:r>
            <a:r>
              <a:rPr lang="en-US" sz="1400" dirty="0">
                <a:hlinkClick r:id="rId5"/>
              </a:rPr>
              <a:t>https://datatracker.ietf.org/doc/draft-ietf-detnet-pof/</a:t>
            </a:r>
            <a:r>
              <a:rPr lang="en-US" sz="1400" dirty="0"/>
              <a:t> (November 2022)</a:t>
            </a:r>
            <a:endParaRPr lang="en-US" sz="1400" dirty="0">
              <a:sym typeface="Wingdings" pitchFamily="2" charset="2"/>
            </a:endParaRPr>
          </a:p>
        </p:txBody>
      </p:sp>
      <p:sp>
        <p:nvSpPr>
          <p:cNvPr id="5122" name="Date Placeholder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November 2022</a:t>
            </a:r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5C16A05F-3B59-49E8-BD71-0001B80580FB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086526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Reliable and Available Wireless (RAW)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ln>
            <a:noFill/>
          </a:ln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0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RAW: </a:t>
            </a:r>
            <a:r>
              <a:rPr lang="en-US" sz="20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  <a:hlinkClick r:id="rId3"/>
              </a:rPr>
              <a:t>https://datatracker.ietf.org/wg/raw/charter/</a:t>
            </a:r>
            <a:r>
              <a:rPr lang="en-US" sz="20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 </a:t>
            </a:r>
          </a:p>
          <a:p>
            <a:pPr lvl="1"/>
            <a:r>
              <a:rPr lang="en-US" sz="1400" dirty="0"/>
              <a:t>Reliable and Available Wireless (RAW) provides for high reliability and availability for IP connectivity over a wireless medium. RAW extends the </a:t>
            </a:r>
            <a:r>
              <a:rPr lang="en-US" sz="1400" dirty="0" err="1"/>
              <a:t>DetNet</a:t>
            </a:r>
            <a:r>
              <a:rPr lang="en-US" sz="1400" dirty="0"/>
              <a:t> Working Group concepts to provide for high reliability and availability for an IP network utilizing scheduled wireless segments and other media, e.g., frequency/time-sharing physical media resources with stochastic traffic: …, IEEE 802.11ax/be…</a:t>
            </a:r>
          </a:p>
          <a:p>
            <a:r>
              <a:rPr lang="en-US" sz="2200" b="1" dirty="0"/>
              <a:t>Request:</a:t>
            </a:r>
          </a:p>
          <a:p>
            <a:pPr lvl="1"/>
            <a:r>
              <a:rPr lang="en-US" sz="1400" dirty="0"/>
              <a:t>Interested IEEE 802.11 members are invited to review RAW documents (</a:t>
            </a:r>
            <a:r>
              <a:rPr lang="en-US" sz="1400" i="1" dirty="0"/>
              <a:t>e.g.</a:t>
            </a:r>
            <a:r>
              <a:rPr lang="en-US" sz="1400" dirty="0"/>
              <a:t>, architecture, technologies) and send input to the RAW mailing list: </a:t>
            </a:r>
            <a:r>
              <a:rPr lang="en-US" sz="1400" dirty="0">
                <a:hlinkClick r:id="rId4"/>
              </a:rPr>
              <a:t>raw@ietf.org</a:t>
            </a:r>
            <a:r>
              <a:rPr lang="en-US" sz="1400" dirty="0"/>
              <a:t>; join here: </a:t>
            </a:r>
            <a:r>
              <a:rPr lang="en-US" sz="1400" dirty="0">
                <a:hlinkClick r:id="rId5"/>
              </a:rPr>
              <a:t>https://www.ietf.org/mailman/listinfo/raw</a:t>
            </a:r>
            <a:r>
              <a:rPr lang="en-US" sz="1400" dirty="0"/>
              <a:t> </a:t>
            </a:r>
          </a:p>
          <a:p>
            <a:r>
              <a:rPr lang="en-US" sz="2200" b="1" dirty="0"/>
              <a:t>Updates:</a:t>
            </a:r>
          </a:p>
          <a:p>
            <a:pPr lvl="1">
              <a:lnSpc>
                <a:spcPct val="80000"/>
              </a:lnSpc>
              <a:spcAft>
                <a:spcPts val="600"/>
              </a:spcAft>
            </a:pPr>
            <a:r>
              <a:rPr lang="en-US" sz="1400" dirty="0">
                <a:sym typeface="Wingdings" pitchFamily="2" charset="2"/>
              </a:rPr>
              <a:t>Reliable and Available Wireless Architecture, see </a:t>
            </a:r>
            <a:r>
              <a:rPr lang="en-US" sz="1400" dirty="0">
                <a:sym typeface="Wingdings" pitchFamily="2" charset="2"/>
                <a:hlinkClick r:id="rId6"/>
              </a:rPr>
              <a:t>https://datatracker.ietf.org/doc/draft-ietf-raw-architecture/</a:t>
            </a:r>
            <a:r>
              <a:rPr lang="en-US" sz="1400" dirty="0">
                <a:sym typeface="Wingdings" pitchFamily="2" charset="2"/>
              </a:rPr>
              <a:t> (November 2022)</a:t>
            </a:r>
          </a:p>
          <a:p>
            <a:pPr lvl="1">
              <a:lnSpc>
                <a:spcPct val="80000"/>
              </a:lnSpc>
              <a:spcAft>
                <a:spcPts val="600"/>
              </a:spcAft>
            </a:pPr>
            <a:r>
              <a:rPr lang="en-US" sz="1400" dirty="0">
                <a:sym typeface="Wingdings" pitchFamily="2" charset="2"/>
              </a:rPr>
              <a:t>Submitted for publication: RAW Use-Cases, see </a:t>
            </a:r>
            <a:r>
              <a:rPr lang="en-US" sz="1400" dirty="0">
                <a:sym typeface="Wingdings" pitchFamily="2" charset="2"/>
                <a:hlinkClick r:id="rId7"/>
              </a:rPr>
              <a:t>https://datatracker.ietf.org/doc/draft-ietf-raw-use-cases/</a:t>
            </a:r>
            <a:r>
              <a:rPr lang="en-US" sz="1400" dirty="0">
                <a:sym typeface="Wingdings" pitchFamily="2" charset="2"/>
              </a:rPr>
              <a:t> (October 2022)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November 2022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Peter Yee, AKAYLA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AE20CCF4-4BCF-4FB2-8854-64DB88A74558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14109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IP Wireless Access in Vehicular Environments  (IPWAVE)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FontTx/>
              <a:buNone/>
              <a:defRPr/>
            </a:pPr>
            <a:endParaRPr lang="en-US" sz="900" dirty="0"/>
          </a:p>
          <a:p>
            <a:pPr lvl="1">
              <a:lnSpc>
                <a:spcPct val="80000"/>
              </a:lnSpc>
              <a:defRPr/>
            </a:pPr>
            <a:endParaRPr lang="en-US" sz="1600" dirty="0"/>
          </a:p>
          <a:p>
            <a:pPr>
              <a:lnSpc>
                <a:spcPct val="80000"/>
              </a:lnSpc>
            </a:pPr>
            <a:r>
              <a:rPr lang="en-US" sz="20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IPWAVE: </a:t>
            </a:r>
            <a:r>
              <a:rPr lang="en-US" sz="20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  <a:hlinkClick r:id="rId3"/>
              </a:rPr>
              <a:t>https://datatracker.ietf.org/group/ipwave/about/</a:t>
            </a:r>
            <a:r>
              <a:rPr lang="en-US" sz="20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   </a:t>
            </a:r>
          </a:p>
          <a:p>
            <a:pPr>
              <a:lnSpc>
                <a:spcPct val="80000"/>
              </a:lnSpc>
            </a:pPr>
            <a:endParaRPr lang="en-US" sz="2000" dirty="0">
              <a:solidFill>
                <a:srgbClr val="000000"/>
              </a:solidFill>
              <a:ea typeface="Arial Unicode MS" pitchFamily="34" charset="-128"/>
              <a:cs typeface="Arial Unicode MS" pitchFamily="34" charset="-128"/>
            </a:endParaRPr>
          </a:p>
          <a:p>
            <a:pPr>
              <a:lnSpc>
                <a:spcPct val="80000"/>
              </a:lnSpc>
            </a:pPr>
            <a:r>
              <a:rPr lang="en-US" sz="20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Deliverable is: </a:t>
            </a:r>
            <a:r>
              <a:rPr lang="en-US" sz="2000" dirty="0"/>
              <a:t>document that specifies the mechanisms for</a:t>
            </a:r>
            <a:br>
              <a:rPr lang="en-US" sz="2000" dirty="0"/>
            </a:br>
            <a:r>
              <a:rPr lang="en-US" sz="2000" dirty="0"/>
              <a:t>transmission of IPv6 datagrams over IEEE 802.11-OCB mode</a:t>
            </a:r>
          </a:p>
          <a:p>
            <a:pPr>
              <a:lnSpc>
                <a:spcPct val="80000"/>
              </a:lnSpc>
            </a:pPr>
            <a:endParaRPr lang="en-US" sz="2000" dirty="0"/>
          </a:p>
          <a:p>
            <a:pPr>
              <a:lnSpc>
                <a:spcPct val="80000"/>
              </a:lnSpc>
            </a:pPr>
            <a:r>
              <a:rPr lang="en-US" sz="2000" dirty="0"/>
              <a:t>This work group has declared victory and will be disbanded</a:t>
            </a:r>
          </a:p>
          <a:p>
            <a:pPr>
              <a:lnSpc>
                <a:spcPct val="80000"/>
              </a:lnSpc>
            </a:pPr>
            <a:endParaRPr lang="en-US" sz="2000" dirty="0"/>
          </a:p>
          <a:p>
            <a:r>
              <a:rPr lang="en-US" sz="1800" dirty="0"/>
              <a:t>Updates</a:t>
            </a:r>
          </a:p>
          <a:p>
            <a:pPr lvl="1"/>
            <a:r>
              <a:rPr lang="en-US" sz="1400" dirty="0"/>
              <a:t>Use cases and problem statement document: </a:t>
            </a:r>
            <a:r>
              <a:rPr lang="en-US" sz="1400" dirty="0">
                <a:hlinkClick r:id="rId4"/>
              </a:rPr>
              <a:t>https://datatracker.ietf.org/doc/draft-ietf-ipwave-vehicular-networking/</a:t>
            </a:r>
            <a:r>
              <a:rPr lang="en-US" sz="1400" dirty="0"/>
              <a:t> (October 2022) [In RFC Editor’s queue]</a:t>
            </a:r>
          </a:p>
          <a:p>
            <a:pPr lvl="1"/>
            <a:endParaRPr lang="en-US" sz="1800" dirty="0"/>
          </a:p>
          <a:p>
            <a:pPr lvl="1">
              <a:lnSpc>
                <a:spcPct val="80000"/>
              </a:lnSpc>
              <a:defRPr/>
            </a:pPr>
            <a:endParaRPr lang="en-US" sz="1600" u="sng" dirty="0"/>
          </a:p>
          <a:p>
            <a:pPr lvl="1">
              <a:lnSpc>
                <a:spcPct val="80000"/>
              </a:lnSpc>
              <a:defRPr/>
            </a:pPr>
            <a:endParaRPr lang="en-US" sz="1600" dirty="0"/>
          </a:p>
          <a:p>
            <a:pPr>
              <a:lnSpc>
                <a:spcPct val="80000"/>
              </a:lnSpc>
              <a:defRPr/>
            </a:pPr>
            <a:endParaRPr lang="en-US" sz="18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>
              <a:lnSpc>
                <a:spcPct val="80000"/>
              </a:lnSpc>
              <a:defRPr/>
            </a:pPr>
            <a:endParaRPr lang="en-US" sz="1000" dirty="0"/>
          </a:p>
          <a:p>
            <a:pPr lvl="1">
              <a:lnSpc>
                <a:spcPct val="80000"/>
              </a:lnSpc>
              <a:defRPr/>
            </a:pPr>
            <a:endParaRPr lang="en-US" sz="1200" dirty="0"/>
          </a:p>
          <a:p>
            <a:pPr lvl="1">
              <a:lnSpc>
                <a:spcPct val="80000"/>
              </a:lnSpc>
              <a:buFontTx/>
              <a:buNone/>
              <a:defRPr/>
            </a:pPr>
            <a:endParaRPr lang="en-US" sz="1400" dirty="0"/>
          </a:p>
        </p:txBody>
      </p:sp>
      <p:sp>
        <p:nvSpPr>
          <p:cNvPr id="5122" name="Date Placeholder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November 2022</a:t>
            </a:r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5C16A05F-3B59-49E8-BD71-0001B80580FB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544729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Autonomic Networking Integrated Model and Approach (ANIMA) 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FontTx/>
              <a:buNone/>
              <a:defRPr/>
            </a:pPr>
            <a:endParaRPr lang="en-US" sz="900" dirty="0"/>
          </a:p>
          <a:p>
            <a:pPr lvl="1">
              <a:lnSpc>
                <a:spcPct val="80000"/>
              </a:lnSpc>
              <a:defRPr/>
            </a:pPr>
            <a:endParaRPr lang="en-US" sz="1600" dirty="0"/>
          </a:p>
          <a:p>
            <a:pPr>
              <a:lnSpc>
                <a:spcPct val="80000"/>
              </a:lnSpc>
            </a:pPr>
            <a:r>
              <a:rPr lang="en-US" sz="20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ANIMA: </a:t>
            </a:r>
            <a:r>
              <a:rPr lang="en-US" sz="20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  <a:hlinkClick r:id="rId3"/>
              </a:rPr>
              <a:t>https://datatracker.ietf.org/group/anima/about/</a:t>
            </a:r>
            <a:endParaRPr lang="en-US" sz="2000" dirty="0">
              <a:solidFill>
                <a:srgbClr val="000000"/>
              </a:solidFill>
              <a:ea typeface="Arial Unicode MS" pitchFamily="34" charset="-128"/>
              <a:cs typeface="Arial Unicode MS" pitchFamily="34" charset="-128"/>
            </a:endParaRPr>
          </a:p>
          <a:p>
            <a:pPr>
              <a:lnSpc>
                <a:spcPct val="80000"/>
              </a:lnSpc>
            </a:pPr>
            <a:endParaRPr lang="en-US" sz="2000" dirty="0">
              <a:solidFill>
                <a:srgbClr val="000000"/>
              </a:solidFill>
              <a:ea typeface="Arial Unicode MS" pitchFamily="34" charset="-128"/>
              <a:cs typeface="Arial Unicode MS" pitchFamily="34" charset="-128"/>
            </a:endParaRPr>
          </a:p>
          <a:p>
            <a:pPr lvl="1">
              <a:lnSpc>
                <a:spcPct val="80000"/>
              </a:lnSpc>
            </a:pPr>
            <a:r>
              <a:rPr lang="en-US" sz="1400" b="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ANIMA designs protocols to allow network operations to be carried out without requiring low-level management of individual devices</a:t>
            </a:r>
            <a:endParaRPr lang="en-US" sz="1400" b="0" dirty="0"/>
          </a:p>
          <a:p>
            <a:r>
              <a:rPr lang="en-US" sz="1800" dirty="0"/>
              <a:t>Updates:</a:t>
            </a:r>
          </a:p>
          <a:p>
            <a:pPr lvl="1">
              <a:lnSpc>
                <a:spcPct val="80000"/>
              </a:lnSpc>
              <a:spcAft>
                <a:spcPts val="600"/>
              </a:spcAft>
              <a:defRPr/>
            </a:pPr>
            <a:r>
              <a:rPr lang="en-US" sz="1400" dirty="0"/>
              <a:t>Constrained Join Proxy for Bootstrapping Protocols, see </a:t>
            </a:r>
            <a:r>
              <a:rPr lang="en-US" sz="1400" dirty="0">
                <a:hlinkClick r:id="rId4"/>
              </a:rPr>
              <a:t>https://datatracker.ietf.org/doc/draft-ietf-anima-constrained-join-proxy/</a:t>
            </a:r>
            <a:r>
              <a:rPr lang="en-US" sz="1400" dirty="0"/>
              <a:t> (October 2022)</a:t>
            </a:r>
          </a:p>
          <a:p>
            <a:pPr lvl="1">
              <a:lnSpc>
                <a:spcPct val="80000"/>
              </a:lnSpc>
              <a:spcAft>
                <a:spcPts val="600"/>
              </a:spcAft>
              <a:defRPr/>
            </a:pPr>
            <a:r>
              <a:rPr lang="en-US" sz="1400" dirty="0"/>
              <a:t>BRSKI-AE: Alternative Enrollment Protocols in BRSKI, see </a:t>
            </a:r>
            <a:r>
              <a:rPr lang="en-US" sz="1400" dirty="0">
                <a:hlinkClick r:id="rId5"/>
              </a:rPr>
              <a:t>https://datatracker.ietf.org/doc/draft-ietf-anima-brski-ae/</a:t>
            </a:r>
            <a:r>
              <a:rPr lang="en-US" sz="1400" dirty="0"/>
              <a:t> (October 2022)</a:t>
            </a:r>
          </a:p>
          <a:p>
            <a:pPr lvl="1">
              <a:lnSpc>
                <a:spcPct val="80000"/>
              </a:lnSpc>
              <a:spcAft>
                <a:spcPts val="600"/>
              </a:spcAft>
              <a:defRPr/>
            </a:pPr>
            <a:r>
              <a:rPr lang="en-US" sz="1400" dirty="0"/>
              <a:t>BRSKI Cloud Registrar, see </a:t>
            </a:r>
            <a:r>
              <a:rPr lang="en-US" sz="1400" dirty="0">
                <a:hlinkClick r:id="rId6"/>
              </a:rPr>
              <a:t>https://datatracker.ietf.org/doc/draft-ietf-anima-brski-cloud/</a:t>
            </a:r>
            <a:r>
              <a:rPr lang="en-US" sz="1400" dirty="0"/>
              <a:t> (November 2022)</a:t>
            </a:r>
          </a:p>
          <a:p>
            <a:pPr lvl="1">
              <a:lnSpc>
                <a:spcPct val="80000"/>
              </a:lnSpc>
              <a:spcAft>
                <a:spcPts val="600"/>
              </a:spcAft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600" dirty="0"/>
          </a:p>
          <a:p>
            <a:pPr>
              <a:lnSpc>
                <a:spcPct val="80000"/>
              </a:lnSpc>
              <a:defRPr/>
            </a:pPr>
            <a:endParaRPr lang="en-US" sz="18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>
              <a:lnSpc>
                <a:spcPct val="80000"/>
              </a:lnSpc>
              <a:defRPr/>
            </a:pPr>
            <a:endParaRPr lang="en-US" sz="1000" dirty="0"/>
          </a:p>
          <a:p>
            <a:pPr lvl="1">
              <a:lnSpc>
                <a:spcPct val="80000"/>
              </a:lnSpc>
              <a:defRPr/>
            </a:pPr>
            <a:endParaRPr lang="en-US" sz="1200" dirty="0"/>
          </a:p>
          <a:p>
            <a:pPr lvl="1">
              <a:lnSpc>
                <a:spcPct val="80000"/>
              </a:lnSpc>
              <a:buFontTx/>
              <a:buNone/>
              <a:defRPr/>
            </a:pPr>
            <a:endParaRPr lang="en-US" sz="1400" dirty="0"/>
          </a:p>
        </p:txBody>
      </p:sp>
      <p:sp>
        <p:nvSpPr>
          <p:cNvPr id="5122" name="Date Placeholder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November 2022</a:t>
            </a:r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5C16A05F-3B59-49E8-BD71-0001B80580FB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08564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FontTx/>
              <a:buNone/>
              <a:defRPr/>
            </a:pPr>
            <a:endParaRPr lang="en-US" sz="900" dirty="0"/>
          </a:p>
          <a:p>
            <a:pPr marL="457200" lvl="1" indent="0">
              <a:lnSpc>
                <a:spcPct val="80000"/>
              </a:lnSpc>
              <a:buNone/>
              <a:defRPr/>
            </a:pPr>
            <a:endParaRPr lang="en-US" sz="1200" dirty="0"/>
          </a:p>
          <a:p>
            <a:pPr>
              <a:lnSpc>
                <a:spcPct val="80000"/>
              </a:lnSpc>
              <a:defRPr/>
            </a:pPr>
            <a:r>
              <a:rPr lang="en-US" sz="2000" dirty="0"/>
              <a:t>RFC 7241, “The IEEE 802/IETF Relationship” (RFC 4441 update)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dirty="0">
                <a:hlinkClick r:id="rId3"/>
              </a:rPr>
              <a:t>https://datatracker.ietf.org/doc/rfc7241/</a:t>
            </a:r>
            <a:r>
              <a:rPr lang="en-US" sz="1600" dirty="0"/>
              <a:t> </a:t>
            </a:r>
          </a:p>
          <a:p>
            <a:pPr>
              <a:lnSpc>
                <a:spcPct val="80000"/>
              </a:lnSpc>
              <a:spcBef>
                <a:spcPts val="1200"/>
              </a:spcBef>
              <a:defRPr/>
            </a:pPr>
            <a:r>
              <a:rPr lang="en-US" sz="2000" dirty="0"/>
              <a:t>IEEE 802 Liaisons list is available 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u="sng" dirty="0">
                <a:hlinkClick r:id="rId4"/>
              </a:rPr>
              <a:t>http://ieee-sa.centraldesktop.com/802liaisondb/FrontPage</a:t>
            </a:r>
            <a:endParaRPr lang="en-US" sz="1600" u="sng" dirty="0"/>
          </a:p>
          <a:p>
            <a:pPr lvl="1">
              <a:lnSpc>
                <a:spcPct val="80000"/>
              </a:lnSpc>
              <a:defRPr/>
            </a:pPr>
            <a:endParaRPr lang="en-US" sz="1600" u="sng" dirty="0"/>
          </a:p>
          <a:p>
            <a:pPr marL="0" indent="0">
              <a:lnSpc>
                <a:spcPct val="80000"/>
              </a:lnSpc>
              <a:buNone/>
              <a:defRPr/>
            </a:pPr>
            <a:endParaRPr lang="en-US" sz="2200" dirty="0"/>
          </a:p>
        </p:txBody>
      </p:sp>
      <p:sp>
        <p:nvSpPr>
          <p:cNvPr id="5122" name="Date Placeholder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November 2022</a:t>
            </a:r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5C16A05F-3B59-49E8-BD71-0001B80580FB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11118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/>
              <a:t>Abstract</a:t>
            </a:r>
          </a:p>
        </p:txBody>
      </p:sp>
      <p:sp>
        <p:nvSpPr>
          <p:cNvPr id="3078" name="Rectangle 3"/>
          <p:cNvSpPr>
            <a:spLocks noGrp="1" noChangeArrowheads="1"/>
          </p:cNvSpPr>
          <p:nvPr>
            <p:ph idx="1"/>
          </p:nvPr>
        </p:nvSpPr>
        <p:spPr>
          <a:noFill/>
        </p:spPr>
        <p:txBody>
          <a:bodyPr/>
          <a:lstStyle/>
          <a:p>
            <a:pPr>
              <a:buFontTx/>
              <a:buNone/>
            </a:pPr>
            <a:r>
              <a:rPr lang="en-US" dirty="0"/>
              <a:t>	This presentation contains the IEEE 802.11 – IETF liaison report for November 2022.</a:t>
            </a:r>
          </a:p>
        </p:txBody>
      </p:sp>
      <p:sp>
        <p:nvSpPr>
          <p:cNvPr id="3074" name="Date Placeholder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November 2022</a:t>
            </a:r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81F113F3-1D5D-4BCE-8B40-EA9857490F2F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5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/>
              <a:t>IETF Meetings</a:t>
            </a:r>
          </a:p>
        </p:txBody>
      </p:sp>
      <p:sp>
        <p:nvSpPr>
          <p:cNvPr id="20486" name="Rectangle 3"/>
          <p:cNvSpPr>
            <a:spLocks noGrp="1" noChangeArrowheads="1"/>
          </p:cNvSpPr>
          <p:nvPr>
            <p:ph idx="1"/>
          </p:nvPr>
        </p:nvSpPr>
        <p:spPr>
          <a:noFill/>
        </p:spPr>
        <p:txBody>
          <a:bodyPr/>
          <a:lstStyle/>
          <a:p>
            <a:r>
              <a:rPr lang="en-US" dirty="0"/>
              <a:t>Upcoming Meetings:</a:t>
            </a:r>
          </a:p>
          <a:p>
            <a:pPr lvl="1"/>
            <a:r>
              <a:rPr lang="en-US" dirty="0"/>
              <a:t>March 25-31, 2023 – Yokohama, JP</a:t>
            </a:r>
          </a:p>
          <a:p>
            <a:pPr lvl="1"/>
            <a:r>
              <a:rPr lang="en-US" dirty="0"/>
              <a:t>July 22-28, 2023 – San Francisco, CA</a:t>
            </a:r>
          </a:p>
          <a:p>
            <a:r>
              <a:rPr lang="en-US" dirty="0">
                <a:hlinkClick r:id="rId3"/>
              </a:rPr>
              <a:t>http://www.ietf.org</a:t>
            </a:r>
            <a:endParaRPr lang="en-US" dirty="0"/>
          </a:p>
          <a:p>
            <a:pPr lvl="1"/>
            <a:r>
              <a:rPr lang="en-US" dirty="0"/>
              <a:t>Newcomer training: </a:t>
            </a:r>
            <a:r>
              <a:rPr lang="en-US" u="sng" dirty="0">
                <a:hlinkClick r:id="rId4"/>
              </a:rPr>
              <a:t>https://www.ietf.org/edu/process-oriented-tutorials.html#newcomers</a:t>
            </a:r>
            <a:r>
              <a:rPr lang="en-US" dirty="0"/>
              <a:t> </a:t>
            </a:r>
          </a:p>
          <a:p>
            <a:pPr lvl="1"/>
            <a:r>
              <a:rPr lang="en-US" sz="1800" dirty="0"/>
              <a:t>April 2016: Wireless Tutorial (Donald Eastlake), 802.11 &amp; 802.15 tutorials (Dorothy Stanley, Charlie Perkins), see 11-16/500, September 2016: Pat Thaler &amp; Juan Carlos – 802.1E (Privacy Considerations) and 802.c (Local MAC address usage) </a:t>
            </a:r>
            <a:r>
              <a:rPr lang="en-US" dirty="0">
                <a:hlinkClick r:id="rId5"/>
              </a:rPr>
              <a:t>https://www.ietf.org/edu/tutorials.html</a:t>
            </a:r>
            <a:r>
              <a:rPr lang="en-US" dirty="0"/>
              <a:t> </a:t>
            </a:r>
          </a:p>
        </p:txBody>
      </p:sp>
      <p:sp>
        <p:nvSpPr>
          <p:cNvPr id="20482" name="Date Placeholder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November 2022</a:t>
            </a:r>
          </a:p>
        </p:txBody>
      </p:sp>
      <p:sp>
        <p:nvSpPr>
          <p:cNvPr id="2048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2048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E66F8ADD-C4EE-4089-AC69-0373AC6D7C56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IETF- IEEE 802 Liaison Activity  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FontTx/>
              <a:buNone/>
              <a:defRPr/>
            </a:pPr>
            <a:endParaRPr lang="en-US" sz="900" dirty="0"/>
          </a:p>
          <a:p>
            <a:pPr>
              <a:lnSpc>
                <a:spcPct val="80000"/>
              </a:lnSpc>
              <a:defRPr/>
            </a:pPr>
            <a:r>
              <a:rPr lang="en-US" sz="2000" dirty="0"/>
              <a:t>Joint meetings, agenda and presentations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dirty="0">
                <a:hlinkClick r:id="rId3"/>
              </a:rPr>
              <a:t>http://www.iab.org/activities/joint-activities/iab-ieee-coordination/</a:t>
            </a:r>
            <a:endParaRPr lang="en-US" sz="1600" dirty="0"/>
          </a:p>
          <a:p>
            <a:pPr lvl="1">
              <a:lnSpc>
                <a:spcPct val="80000"/>
              </a:lnSpc>
              <a:defRPr/>
            </a:pPr>
            <a:r>
              <a:rPr lang="en-US" sz="1600" dirty="0"/>
              <a:t>Coordination topics include: Capability Discovery, Data Center Bridging, use of Local Address in virtualization and IoT, MAC address randomization, DETNET/TSN/RAW, YANG models, pervasive monitoring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dirty="0"/>
              <a:t>IETF-IEEE 802 coordination teleconferences: October 19, 2022</a:t>
            </a:r>
          </a:p>
          <a:p>
            <a:pPr lvl="1">
              <a:lnSpc>
                <a:spcPct val="80000"/>
              </a:lnSpc>
              <a:defRPr/>
            </a:pPr>
            <a:endParaRPr lang="en-US" sz="1000" dirty="0"/>
          </a:p>
          <a:p>
            <a:pPr>
              <a:lnSpc>
                <a:spcPct val="80000"/>
              </a:lnSpc>
              <a:defRPr/>
            </a:pPr>
            <a:r>
              <a:rPr lang="en-US" sz="2000" dirty="0"/>
              <a:t>802.11-related items </a:t>
            </a:r>
          </a:p>
          <a:p>
            <a:pPr lvl="1">
              <a:lnSpc>
                <a:spcPct val="80000"/>
              </a:lnSpc>
              <a:defRPr/>
            </a:pPr>
            <a:r>
              <a:rPr lang="en-GB" sz="1600" dirty="0"/>
              <a:t>Tracked: Intelligent Transportation Systems (ITS) - IETF IP Wireless Access in Vehicular Environments  </a:t>
            </a:r>
            <a:r>
              <a:rPr lang="en-GB" sz="1600" dirty="0">
                <a:hlinkClick r:id="rId4"/>
              </a:rPr>
              <a:t>ipwave</a:t>
            </a:r>
            <a:endParaRPr lang="en-GB" sz="1600" dirty="0"/>
          </a:p>
        </p:txBody>
      </p:sp>
      <p:sp>
        <p:nvSpPr>
          <p:cNvPr id="5122" name="Date Placeholder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November 2022</a:t>
            </a:r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5C16A05F-3B59-49E8-BD71-0001B80580FB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92657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IETF protocol use with 802.11 technology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FontTx/>
              <a:buNone/>
              <a:defRPr/>
            </a:pPr>
            <a:endParaRPr lang="en-US" sz="900" dirty="0"/>
          </a:p>
          <a:p>
            <a:pPr>
              <a:lnSpc>
                <a:spcPct val="80000"/>
              </a:lnSpc>
              <a:defRPr/>
            </a:pPr>
            <a:endParaRPr lang="en-US" b="0" dirty="0">
              <a:solidFill>
                <a:srgbClr val="000000"/>
              </a:solidFill>
              <a:ea typeface="Arial Unicode MS" pitchFamily="34" charset="-128"/>
              <a:cs typeface="Arial Unicode MS" pitchFamily="34" charset="-128"/>
            </a:endParaRPr>
          </a:p>
          <a:p>
            <a:pPr>
              <a:lnSpc>
                <a:spcPct val="80000"/>
              </a:lnSpc>
              <a:defRPr/>
            </a:pPr>
            <a:r>
              <a:rPr lang="en-US" b="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RFC 9317 – </a:t>
            </a:r>
            <a:r>
              <a:rPr lang="en-US" b="0" dirty="0"/>
              <a:t>Operational Considerations for Streaming Media </a:t>
            </a:r>
          </a:p>
          <a:p>
            <a:pPr>
              <a:lnSpc>
                <a:spcPct val="80000"/>
              </a:lnSpc>
              <a:defRPr/>
            </a:pPr>
            <a:r>
              <a:rPr lang="en-US" b="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RFC 9318 – IAB Workshop Report: Measuring Network Quality for End-Users</a:t>
            </a:r>
          </a:p>
          <a:p>
            <a:pPr>
              <a:lnSpc>
                <a:spcPct val="80000"/>
              </a:lnSpc>
              <a:defRPr/>
            </a:pPr>
            <a:endParaRPr lang="en-US" b="0" dirty="0">
              <a:solidFill>
                <a:srgbClr val="000000"/>
              </a:solidFill>
              <a:ea typeface="Arial Unicode MS" pitchFamily="34" charset="-128"/>
              <a:cs typeface="Arial Unicode MS" pitchFamily="34" charset="-128"/>
            </a:endParaRPr>
          </a:p>
          <a:p>
            <a:pPr marL="0" indent="0">
              <a:lnSpc>
                <a:spcPct val="80000"/>
              </a:lnSpc>
              <a:buNone/>
              <a:defRPr/>
            </a:pPr>
            <a:r>
              <a:rPr lang="en-US" b="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(Both RFCs are Informational and their IEEE 802.11 references are inconsequential.)</a:t>
            </a:r>
          </a:p>
        </p:txBody>
      </p:sp>
      <p:sp>
        <p:nvSpPr>
          <p:cNvPr id="5122" name="Date Placeholder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November 2022</a:t>
            </a:r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5C16A05F-3B59-49E8-BD71-0001B80580FB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26320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5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/>
              <a:t>BOFs at IETF 115 November 5-11, 2022</a:t>
            </a:r>
          </a:p>
        </p:txBody>
      </p:sp>
      <p:sp>
        <p:nvSpPr>
          <p:cNvPr id="20486" name="Rectangle 3"/>
          <p:cNvSpPr>
            <a:spLocks noGrp="1" noChangeArrowheads="1"/>
          </p:cNvSpPr>
          <p:nvPr>
            <p:ph idx="1"/>
          </p:nvPr>
        </p:nvSpPr>
        <p:spPr>
          <a:xfrm>
            <a:off x="685799" y="1600200"/>
            <a:ext cx="7772400" cy="4114800"/>
          </a:xfrm>
          <a:noFill/>
        </p:spPr>
        <p:txBody>
          <a:bodyPr/>
          <a:lstStyle/>
          <a:p>
            <a:endParaRPr lang="en-US" sz="2000" dirty="0"/>
          </a:p>
          <a:p>
            <a:r>
              <a:rPr lang="en-US" sz="2000" dirty="0"/>
              <a:t>See </a:t>
            </a:r>
            <a:r>
              <a:rPr lang="en-US" sz="2000" dirty="0">
                <a:hlinkClick r:id="rId3"/>
              </a:rPr>
              <a:t>https://datatracker.ietf.org/wg/bofs/</a:t>
            </a:r>
            <a:r>
              <a:rPr lang="en-US" sz="2000" dirty="0"/>
              <a:t> </a:t>
            </a:r>
          </a:p>
        </p:txBody>
      </p:sp>
      <p:sp>
        <p:nvSpPr>
          <p:cNvPr id="20482" name="Date Placeholder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November 2022</a:t>
            </a:r>
          </a:p>
        </p:txBody>
      </p:sp>
      <p:sp>
        <p:nvSpPr>
          <p:cNvPr id="2048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2048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E66F8ADD-C4EE-4089-AC69-0373AC6D7C56}" type="slidenum">
              <a:rPr lang="en-US" smtClean="0"/>
              <a:pPr/>
              <a:t>6</a:t>
            </a:fld>
            <a:endParaRPr lang="en-US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00668317"/>
              </p:ext>
            </p:extLst>
          </p:nvPr>
        </p:nvGraphicFramePr>
        <p:xfrm>
          <a:off x="1083220" y="2574504"/>
          <a:ext cx="6977557" cy="3140496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152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5355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2341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dirty="0">
                          <a:hlinkClick r:id="rId4"/>
                        </a:rPr>
                        <a:t>c</a:t>
                      </a:r>
                      <a:r>
                        <a:rPr lang="en-US" dirty="0">
                          <a:hlinkClick r:id="rId4"/>
                        </a:rPr>
                        <a:t>an</a:t>
                      </a:r>
                      <a:endParaRPr lang="en-US" sz="1800" b="0" dirty="0"/>
                    </a:p>
                  </a:txBody>
                  <a:tcPr marL="70945" marR="70945" marT="35472" marB="35472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/>
                        <a:t>Computing-Aware Networking</a:t>
                      </a:r>
                    </a:p>
                  </a:txBody>
                  <a:tcPr marL="70945" marR="70945" marT="35472" marB="35472" anchor="ctr"/>
                </a:tc>
                <a:extLst>
                  <a:ext uri="{0D108BD9-81ED-4DB2-BD59-A6C34878D82A}">
                    <a16:rowId xmlns:a16="http://schemas.microsoft.com/office/drawing/2014/main" val="1030121715"/>
                  </a:ext>
                </a:extLst>
              </a:tr>
              <a:tr h="52341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dirty="0">
                          <a:hlinkClick r:id="rId5"/>
                        </a:rPr>
                        <a:t>mimi</a:t>
                      </a:r>
                      <a:endParaRPr lang="en-US" sz="1800" b="0" dirty="0"/>
                    </a:p>
                  </a:txBody>
                  <a:tcPr marL="70945" marR="70945" marT="35472" marB="35472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More Instant Messaging Interoperability</a:t>
                      </a:r>
                      <a:endParaRPr lang="en-US" b="0" dirty="0"/>
                    </a:p>
                  </a:txBody>
                  <a:tcPr marL="70945" marR="70945" marT="35472" marB="35472" anchor="ctr"/>
                </a:tc>
                <a:extLst>
                  <a:ext uri="{0D108BD9-81ED-4DB2-BD59-A6C34878D82A}">
                    <a16:rowId xmlns:a16="http://schemas.microsoft.com/office/drawing/2014/main" val="3791249963"/>
                  </a:ext>
                </a:extLst>
              </a:tr>
              <a:tr h="52341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dirty="0">
                          <a:hlinkClick r:id="rId6"/>
                        </a:rPr>
                        <a:t>satp</a:t>
                      </a:r>
                      <a:endParaRPr lang="en-US" sz="1800" b="0" dirty="0"/>
                    </a:p>
                  </a:txBody>
                  <a:tcPr marL="70945" marR="70945" marT="35472" marB="35472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Secure Asset Transfer Protocol</a:t>
                      </a:r>
                      <a:endParaRPr lang="en-US" b="0" dirty="0"/>
                    </a:p>
                  </a:txBody>
                  <a:tcPr marL="70945" marR="70945" marT="35472" marB="35472" anchor="ctr"/>
                </a:tc>
                <a:extLst>
                  <a:ext uri="{0D108BD9-81ED-4DB2-BD59-A6C34878D82A}">
                    <a16:rowId xmlns:a16="http://schemas.microsoft.com/office/drawing/2014/main" val="384902645"/>
                  </a:ext>
                </a:extLst>
              </a:tr>
              <a:tr h="52341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dirty="0">
                          <a:hlinkClick r:id="rId7"/>
                        </a:rPr>
                        <a:t>jwp</a:t>
                      </a:r>
                      <a:endParaRPr lang="en-US" sz="1800" b="0" dirty="0"/>
                    </a:p>
                  </a:txBody>
                  <a:tcPr marL="70945" marR="70945" marT="35472" marB="35472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JSON Web Proofs</a:t>
                      </a:r>
                      <a:endParaRPr lang="en-US" b="0" dirty="0"/>
                    </a:p>
                  </a:txBody>
                  <a:tcPr marL="70945" marR="70945" marT="35472" marB="35472" anchor="ctr"/>
                </a:tc>
                <a:extLst>
                  <a:ext uri="{0D108BD9-81ED-4DB2-BD59-A6C34878D82A}">
                    <a16:rowId xmlns:a16="http://schemas.microsoft.com/office/drawing/2014/main" val="802456287"/>
                  </a:ext>
                </a:extLst>
              </a:tr>
              <a:tr h="52341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dirty="0" err="1">
                          <a:hlinkClick r:id="rId8"/>
                        </a:rPr>
                        <a:t>t</a:t>
                      </a:r>
                      <a:r>
                        <a:rPr lang="en-US" dirty="0" err="1">
                          <a:hlinkClick r:id="rId8"/>
                        </a:rPr>
                        <a:t>vr</a:t>
                      </a:r>
                      <a:endParaRPr lang="en-US" sz="1800" b="0" dirty="0"/>
                    </a:p>
                  </a:txBody>
                  <a:tcPr marL="70945" marR="70945" marT="35472" marB="35472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/>
                        <a:t>Time Variant Routing</a:t>
                      </a:r>
                    </a:p>
                  </a:txBody>
                  <a:tcPr marL="70945" marR="70945" marT="35472" marB="35472" anchor="ctr"/>
                </a:tc>
                <a:extLst>
                  <a:ext uri="{0D108BD9-81ED-4DB2-BD59-A6C34878D82A}">
                    <a16:rowId xmlns:a16="http://schemas.microsoft.com/office/drawing/2014/main" val="2550796925"/>
                  </a:ext>
                </a:extLst>
              </a:tr>
              <a:tr h="52341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dirty="0">
                          <a:hlinkClick r:id="rId9"/>
                        </a:rPr>
                        <a:t>radextra</a:t>
                      </a:r>
                      <a:endParaRPr lang="en-US" sz="1800" b="0" dirty="0"/>
                    </a:p>
                  </a:txBody>
                  <a:tcPr marL="70945" marR="70945" marT="35472" marB="35472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RADIUS Extensions Reanimated</a:t>
                      </a:r>
                      <a:endParaRPr lang="en-US" b="0" dirty="0"/>
                    </a:p>
                  </a:txBody>
                  <a:tcPr marL="70945" marR="70945" marT="35472" marB="35472" anchor="ctr"/>
                </a:tc>
                <a:extLst>
                  <a:ext uri="{0D108BD9-81ED-4DB2-BD59-A6C34878D82A}">
                    <a16:rowId xmlns:a16="http://schemas.microsoft.com/office/drawing/2014/main" val="154292025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82711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5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/>
              <a:t>IETF groups being (re-)chartered</a:t>
            </a:r>
          </a:p>
        </p:txBody>
      </p:sp>
      <p:sp>
        <p:nvSpPr>
          <p:cNvPr id="20486" name="Rectangle 3"/>
          <p:cNvSpPr>
            <a:spLocks noGrp="1" noChangeArrowheads="1"/>
          </p:cNvSpPr>
          <p:nvPr>
            <p:ph idx="1"/>
          </p:nvPr>
        </p:nvSpPr>
        <p:spPr>
          <a:noFill/>
        </p:spPr>
        <p:txBody>
          <a:bodyPr/>
          <a:lstStyle/>
          <a:p>
            <a:endParaRPr lang="en-US" sz="2000" dirty="0"/>
          </a:p>
          <a:p>
            <a:r>
              <a:rPr lang="en-US" sz="2000" dirty="0"/>
              <a:t>See </a:t>
            </a:r>
            <a:r>
              <a:rPr lang="en-US" sz="2000" dirty="0">
                <a:hlinkClick r:id="rId3"/>
              </a:rPr>
              <a:t>https://datatracker.ietf.org/group/chartering/</a:t>
            </a:r>
            <a:r>
              <a:rPr lang="en-US" sz="2000" dirty="0"/>
              <a:t> </a:t>
            </a:r>
          </a:p>
        </p:txBody>
      </p:sp>
      <p:sp>
        <p:nvSpPr>
          <p:cNvPr id="20482" name="Date Placeholder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November 2022</a:t>
            </a:r>
          </a:p>
        </p:txBody>
      </p:sp>
      <p:sp>
        <p:nvSpPr>
          <p:cNvPr id="2048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2048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E66F8ADD-C4EE-4089-AC69-0373AC6D7C56}" type="slidenum">
              <a:rPr lang="en-US" smtClean="0"/>
              <a:pPr/>
              <a:t>7</a:t>
            </a:fld>
            <a:endParaRPr lang="en-US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4119215"/>
              </p:ext>
            </p:extLst>
          </p:nvPr>
        </p:nvGraphicFramePr>
        <p:xfrm>
          <a:off x="1066800" y="2875632"/>
          <a:ext cx="6977558" cy="2483070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85541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1221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96614">
                <a:tc>
                  <a:txBody>
                    <a:bodyPr/>
                    <a:lstStyle/>
                    <a:p>
                      <a:r>
                        <a:rPr lang="en-US" dirty="0" err="1">
                          <a:hlinkClick r:id="rId4"/>
                        </a:rPr>
                        <a:t>a</a:t>
                      </a:r>
                      <a:r>
                        <a:rPr lang="en-US" dirty="0" err="1">
                          <a:hlinkClick r:id="rId4"/>
                        </a:rPr>
                        <a:t>pn</a:t>
                      </a:r>
                      <a:endParaRPr lang="en-US" sz="1800" b="0" dirty="0"/>
                    </a:p>
                  </a:txBody>
                  <a:tcPr marL="70945" marR="70945" marT="35472" marB="35472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hlinkClick r:id="rId5"/>
                        </a:rPr>
                        <a:t>Application-aware Networking</a:t>
                      </a:r>
                      <a:endParaRPr lang="en-US" sz="1800" b="0" dirty="0"/>
                    </a:p>
                  </a:txBody>
                  <a:tcPr marL="70945" marR="70945" marT="35472" marB="35472" anchor="ctr"/>
                </a:tc>
                <a:extLst>
                  <a:ext uri="{0D108BD9-81ED-4DB2-BD59-A6C34878D82A}">
                    <a16:rowId xmlns:a16="http://schemas.microsoft.com/office/drawing/2014/main" val="979008963"/>
                  </a:ext>
                </a:extLst>
              </a:tr>
              <a:tr h="496614">
                <a:tc>
                  <a:txBody>
                    <a:bodyPr/>
                    <a:lstStyle/>
                    <a:p>
                      <a:r>
                        <a:rPr lang="en-US" dirty="0">
                          <a:hlinkClick r:id="rId6"/>
                        </a:rPr>
                        <a:t>ccamp</a:t>
                      </a:r>
                      <a:endParaRPr lang="en-US" sz="1800" b="0" dirty="0"/>
                    </a:p>
                  </a:txBody>
                  <a:tcPr marL="70945" marR="70945" marT="35472" marB="35472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hlinkClick r:id="rId7"/>
                        </a:rPr>
                        <a:t>Common Control and Measurement Plane</a:t>
                      </a:r>
                      <a:endParaRPr lang="en-US" sz="1800" b="0" dirty="0"/>
                    </a:p>
                  </a:txBody>
                  <a:tcPr marL="70945" marR="70945" marT="35472" marB="35472" anchor="ctr"/>
                </a:tc>
                <a:extLst>
                  <a:ext uri="{0D108BD9-81ED-4DB2-BD59-A6C34878D82A}">
                    <a16:rowId xmlns:a16="http://schemas.microsoft.com/office/drawing/2014/main" val="2340127076"/>
                  </a:ext>
                </a:extLst>
              </a:tr>
              <a:tr h="496614">
                <a:tc>
                  <a:txBody>
                    <a:bodyPr/>
                    <a:lstStyle/>
                    <a:p>
                      <a:r>
                        <a:rPr lang="en-US" sz="1800" b="0" dirty="0">
                          <a:hlinkClick r:id="rId8"/>
                        </a:rPr>
                        <a:t>grow</a:t>
                      </a:r>
                      <a:endParaRPr lang="en-US" sz="1800" b="0" dirty="0"/>
                    </a:p>
                  </a:txBody>
                  <a:tcPr marL="70945" marR="70945" marT="35472" marB="35472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>
                          <a:hlinkClick r:id="rId9"/>
                        </a:rPr>
                        <a:t>Global Routing Operations</a:t>
                      </a:r>
                      <a:endParaRPr lang="en-US" sz="1800" b="0" dirty="0"/>
                    </a:p>
                  </a:txBody>
                  <a:tcPr marL="70945" marR="70945" marT="35472" marB="35472" anchor="ctr"/>
                </a:tc>
                <a:extLst>
                  <a:ext uri="{0D108BD9-81ED-4DB2-BD59-A6C34878D82A}">
                    <a16:rowId xmlns:a16="http://schemas.microsoft.com/office/drawing/2014/main" val="2714674166"/>
                  </a:ext>
                </a:extLst>
              </a:tr>
              <a:tr h="49661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dirty="0">
                          <a:hlinkClick r:id="rId10"/>
                        </a:rPr>
                        <a:t>jose</a:t>
                      </a:r>
                      <a:endParaRPr lang="en-US" sz="1800" b="0" dirty="0"/>
                    </a:p>
                  </a:txBody>
                  <a:tcPr marL="70945" marR="70945" marT="35472" marB="35472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hlinkClick r:id="rId11"/>
                        </a:rPr>
                        <a:t>Javascript Object Signing and Encryption</a:t>
                      </a:r>
                      <a:endParaRPr lang="en-US" b="0" dirty="0"/>
                    </a:p>
                  </a:txBody>
                  <a:tcPr marL="70945" marR="70945" marT="35472" marB="35472" anchor="ctr"/>
                </a:tc>
                <a:extLst>
                  <a:ext uri="{0D108BD9-81ED-4DB2-BD59-A6C34878D82A}">
                    <a16:rowId xmlns:a16="http://schemas.microsoft.com/office/drawing/2014/main" val="2090769944"/>
                  </a:ext>
                </a:extLst>
              </a:tr>
              <a:tr h="49661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dirty="0">
                          <a:hlinkClick r:id="rId12"/>
                        </a:rPr>
                        <a:t>opsawg</a:t>
                      </a:r>
                      <a:endParaRPr lang="en-US" sz="1800" b="0" dirty="0"/>
                    </a:p>
                  </a:txBody>
                  <a:tcPr marL="70945" marR="70945" marT="35472" marB="35472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hlinkClick r:id="rId13"/>
                        </a:rPr>
                        <a:t>Operations and Management Area Working Group</a:t>
                      </a:r>
                      <a:endParaRPr lang="en-US" b="0" dirty="0"/>
                    </a:p>
                  </a:txBody>
                  <a:tcPr marL="70945" marR="70945" marT="35472" marB="35472" anchor="ctr"/>
                </a:tc>
                <a:extLst>
                  <a:ext uri="{0D108BD9-81ED-4DB2-BD59-A6C34878D82A}">
                    <a16:rowId xmlns:a16="http://schemas.microsoft.com/office/drawing/2014/main" val="9274536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049989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YANG Model Catalog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752600"/>
            <a:ext cx="8077200" cy="4648200"/>
          </a:xfrm>
        </p:spPr>
        <p:txBody>
          <a:bodyPr/>
          <a:lstStyle/>
          <a:p>
            <a:pPr marL="0" indent="0">
              <a:lnSpc>
                <a:spcPct val="80000"/>
              </a:lnSpc>
              <a:buFontTx/>
              <a:buNone/>
              <a:defRPr/>
            </a:pPr>
            <a:endParaRPr lang="en-US" sz="900" dirty="0"/>
          </a:p>
          <a:p>
            <a:pPr>
              <a:lnSpc>
                <a:spcPct val="80000"/>
              </a:lnSpc>
            </a:pPr>
            <a:r>
              <a:rPr lang="en-US" dirty="0"/>
              <a:t>YANG catalog development</a:t>
            </a:r>
          </a:p>
          <a:p>
            <a:pPr lvl="1">
              <a:lnSpc>
                <a:spcPct val="80000"/>
              </a:lnSpc>
            </a:pPr>
            <a:r>
              <a:rPr lang="en-US" dirty="0"/>
              <a:t>A YANG model catalog and registry that allows users to find models relevant to their use cases from the large and growing number of YANG modules being published.</a:t>
            </a:r>
          </a:p>
          <a:p>
            <a:pPr lvl="1">
              <a:lnSpc>
                <a:spcPct val="80000"/>
              </a:lnSpc>
            </a:pPr>
            <a:r>
              <a:rPr lang="en-US" dirty="0"/>
              <a:t>YANG Catalog was developed through a collaboration between the IETF and the Broadband Forum, and contains many data models, including from other Standards Development Organizations (SDOs) such as the IEEE, as well as some vendor-specific data models. Interest and participation from other SDOs, equipment vendors, open source projects and network operators is encouraged.</a:t>
            </a:r>
          </a:p>
          <a:p>
            <a:pPr>
              <a:lnSpc>
                <a:spcPct val="80000"/>
              </a:lnSpc>
            </a:pPr>
            <a:r>
              <a:rPr lang="en-US" dirty="0"/>
              <a:t>See </a:t>
            </a:r>
            <a:r>
              <a:rPr lang="en-US" dirty="0">
                <a:hlinkClick r:id="rId3"/>
              </a:rPr>
              <a:t>https://www.ietf.org/blog/yang-catalog-latest-developments-ietf-100-hackathon/</a:t>
            </a:r>
            <a:endParaRPr lang="en-US" dirty="0"/>
          </a:p>
          <a:p>
            <a:pPr>
              <a:lnSpc>
                <a:spcPct val="80000"/>
              </a:lnSpc>
            </a:pPr>
            <a:endParaRPr lang="en-US" dirty="0"/>
          </a:p>
          <a:p>
            <a:pPr>
              <a:lnSpc>
                <a:spcPct val="80000"/>
              </a:lnSpc>
            </a:pPr>
            <a:r>
              <a:rPr lang="en-US" dirty="0"/>
              <a:t>See </a:t>
            </a:r>
            <a:r>
              <a:rPr lang="en-US" dirty="0">
                <a:hlinkClick r:id="rId4"/>
              </a:rPr>
              <a:t>https://yangcatalog.org/</a:t>
            </a:r>
            <a:r>
              <a:rPr lang="en-US" dirty="0"/>
              <a:t> and </a:t>
            </a:r>
            <a:r>
              <a:rPr lang="en-US" dirty="0">
                <a:hlinkClick r:id="rId5"/>
              </a:rPr>
              <a:t>https://1.ieee802.org/yangsters/</a:t>
            </a:r>
            <a:r>
              <a:rPr lang="en-US" dirty="0"/>
              <a:t> </a:t>
            </a:r>
          </a:p>
          <a:p>
            <a:pPr>
              <a:lnSpc>
                <a:spcPct val="80000"/>
              </a:lnSpc>
            </a:pPr>
            <a:endParaRPr lang="en-US" dirty="0"/>
          </a:p>
          <a:p>
            <a:pPr marL="0" indent="0">
              <a:buNone/>
            </a:pPr>
            <a:endParaRPr lang="en-US" sz="1800" dirty="0"/>
          </a:p>
          <a:p>
            <a:pPr marL="0" indent="0">
              <a:lnSpc>
                <a:spcPct val="80000"/>
              </a:lnSpc>
              <a:buNone/>
              <a:defRPr/>
            </a:pPr>
            <a:endParaRPr lang="en-US" sz="1800" dirty="0"/>
          </a:p>
          <a:p>
            <a:pPr>
              <a:lnSpc>
                <a:spcPct val="80000"/>
              </a:lnSpc>
              <a:defRPr/>
            </a:pPr>
            <a:endParaRPr lang="en-US" sz="1800" dirty="0"/>
          </a:p>
          <a:p>
            <a:pPr lvl="1">
              <a:lnSpc>
                <a:spcPct val="80000"/>
              </a:lnSpc>
              <a:defRPr/>
            </a:pPr>
            <a:endParaRPr lang="en-US" sz="1600" u="sng" dirty="0"/>
          </a:p>
          <a:p>
            <a:pPr lvl="1">
              <a:lnSpc>
                <a:spcPct val="80000"/>
              </a:lnSpc>
              <a:defRPr/>
            </a:pPr>
            <a:endParaRPr lang="en-US" sz="1600" dirty="0"/>
          </a:p>
          <a:p>
            <a:pPr>
              <a:lnSpc>
                <a:spcPct val="80000"/>
              </a:lnSpc>
              <a:defRPr/>
            </a:pPr>
            <a:endParaRPr lang="en-US" sz="18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>
              <a:lnSpc>
                <a:spcPct val="80000"/>
              </a:lnSpc>
              <a:defRPr/>
            </a:pPr>
            <a:endParaRPr lang="en-US" sz="1000" dirty="0"/>
          </a:p>
          <a:p>
            <a:pPr lvl="1">
              <a:lnSpc>
                <a:spcPct val="80000"/>
              </a:lnSpc>
              <a:defRPr/>
            </a:pPr>
            <a:endParaRPr lang="en-US" sz="1200" dirty="0"/>
          </a:p>
          <a:p>
            <a:pPr lvl="1">
              <a:lnSpc>
                <a:spcPct val="80000"/>
              </a:lnSpc>
              <a:buFontTx/>
              <a:buNone/>
              <a:defRPr/>
            </a:pPr>
            <a:endParaRPr lang="en-US" sz="1400" dirty="0"/>
          </a:p>
        </p:txBody>
      </p:sp>
      <p:sp>
        <p:nvSpPr>
          <p:cNvPr id="5122" name="Date Placeholder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November 2022</a:t>
            </a:r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5C16A05F-3B59-49E8-BD71-0001B80580FB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1215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IoT-related work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GB" sz="18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6LO</a:t>
            </a:r>
          </a:p>
          <a:p>
            <a:pPr lvl="1">
              <a:lnSpc>
                <a:spcPct val="80000"/>
              </a:lnSpc>
            </a:pPr>
            <a:r>
              <a:rPr lang="en-GB" sz="14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Working Group website: </a:t>
            </a:r>
            <a:r>
              <a:rPr lang="en-GB" sz="1400" dirty="0">
                <a:hlinkClick r:id="rId3"/>
              </a:rPr>
              <a:t>http://datatracker.ietf.org/wg/6lo/charter/</a:t>
            </a:r>
            <a:r>
              <a:rPr lang="en-GB" sz="1400" dirty="0"/>
              <a:t> </a:t>
            </a:r>
          </a:p>
          <a:p>
            <a:pPr lvl="1">
              <a:lnSpc>
                <a:spcPct val="80000"/>
              </a:lnSpc>
            </a:pPr>
            <a:r>
              <a:rPr lang="en-US" sz="1400" dirty="0"/>
              <a:t>Focus: IPv6 over Networks of Resource-constrained Nodes</a:t>
            </a:r>
          </a:p>
          <a:p>
            <a:pPr marL="457200" lvl="1" indent="0">
              <a:lnSpc>
                <a:spcPct val="80000"/>
              </a:lnSpc>
              <a:buNone/>
            </a:pPr>
            <a:endParaRPr lang="en-US" sz="1400" dirty="0"/>
          </a:p>
          <a:p>
            <a:pPr>
              <a:lnSpc>
                <a:spcPct val="80000"/>
              </a:lnSpc>
            </a:pPr>
            <a:r>
              <a:rPr lang="en-US" sz="1800" dirty="0"/>
              <a:t>Updates</a:t>
            </a:r>
          </a:p>
          <a:p>
            <a:pPr lvl="1">
              <a:lnSpc>
                <a:spcPct val="80000"/>
              </a:lnSpc>
              <a:spcAft>
                <a:spcPts val="600"/>
              </a:spcAft>
            </a:pPr>
            <a:r>
              <a:rPr lang="en-US" sz="1400" dirty="0"/>
              <a:t>Updated: IPv6 Neighbor Discovery Multicast Address Listener Registration: </a:t>
            </a:r>
            <a:r>
              <a:rPr lang="en-US" sz="1400" dirty="0">
                <a:hlinkClick r:id="rId4"/>
              </a:rPr>
              <a:t>https://datatracker.ietf.org/doc/draft-ietf-6lo-multicast-registration/</a:t>
            </a:r>
            <a:r>
              <a:rPr lang="en-US" sz="1400" dirty="0"/>
              <a:t> (October 2022)</a:t>
            </a:r>
          </a:p>
          <a:p>
            <a:pPr lvl="1">
              <a:lnSpc>
                <a:spcPct val="80000"/>
              </a:lnSpc>
              <a:spcAft>
                <a:spcPts val="600"/>
              </a:spcAft>
            </a:pPr>
            <a:r>
              <a:rPr lang="en-US" sz="1400" dirty="0"/>
              <a:t>Submitted for publication: IPv6 over Constrained Node Networks (6lo) Applicability &amp; Use cases: </a:t>
            </a:r>
            <a:r>
              <a:rPr lang="en-US" sz="1400" dirty="0">
                <a:hlinkClick r:id="rId5"/>
              </a:rPr>
              <a:t>https://datatracker.ietf.org/doc/draft-ietf-6lo-use-cases/</a:t>
            </a:r>
            <a:r>
              <a:rPr lang="en-US" sz="1400" dirty="0"/>
              <a:t> (October 2022)</a:t>
            </a:r>
          </a:p>
          <a:p>
            <a:pPr lvl="1">
              <a:lnSpc>
                <a:spcPct val="80000"/>
              </a:lnSpc>
              <a:spcAft>
                <a:spcPts val="600"/>
              </a:spcAft>
            </a:pPr>
            <a:r>
              <a:rPr lang="en-US" sz="1400" dirty="0"/>
              <a:t>Submitted for Publication: Transmission of IPv6 Packets over Near Field Communication: </a:t>
            </a:r>
            <a:r>
              <a:rPr lang="en-US" sz="1400" dirty="0">
                <a:hlinkClick r:id="rId6"/>
              </a:rPr>
              <a:t>https://datatracker.ietf.org/doc/draft-ietf-6lo-nfc/</a:t>
            </a:r>
            <a:r>
              <a:rPr lang="en-US" sz="1400" dirty="0"/>
              <a:t> (October 2022)</a:t>
            </a:r>
          </a:p>
        </p:txBody>
      </p:sp>
      <p:sp>
        <p:nvSpPr>
          <p:cNvPr id="5122" name="Date Placeholder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November 2022</a:t>
            </a:r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5C16A05F-3B59-49E8-BD71-0001B80580FB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1923897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Settings\dstanley\My Documents\2005Jan\802-11-Submission.pot</Template>
  <TotalTime>141652</TotalTime>
  <Words>2191</Words>
  <Application>Microsoft Macintosh PowerPoint</Application>
  <PresentationFormat>On-screen Show (4:3)</PresentationFormat>
  <Paragraphs>340</Paragraphs>
  <Slides>19</Slides>
  <Notes>19</Notes>
  <HiddenSlides>0</HiddenSlides>
  <MMClips>0</MMClips>
  <ScaleCrop>false</ScaleCrop>
  <HeadingPairs>
    <vt:vector size="8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2" baseType="lpstr">
      <vt:lpstr>Times New Roman</vt:lpstr>
      <vt:lpstr>802-11-Submission</vt:lpstr>
      <vt:lpstr>Document</vt:lpstr>
      <vt:lpstr>IEEE 802.11-IETF Liaison Report</vt:lpstr>
      <vt:lpstr>Abstract</vt:lpstr>
      <vt:lpstr>IETF Meetings</vt:lpstr>
      <vt:lpstr>IETF- IEEE 802 Liaison Activity  </vt:lpstr>
      <vt:lpstr>IETF protocol use with 802.11 technology</vt:lpstr>
      <vt:lpstr>BOFs at IETF 115 November 5-11, 2022</vt:lpstr>
      <vt:lpstr>IETF groups being (re-)chartered</vt:lpstr>
      <vt:lpstr>YANG Model Catalog</vt:lpstr>
      <vt:lpstr>IoT-related work</vt:lpstr>
      <vt:lpstr>IoT-related work (cont.)</vt:lpstr>
      <vt:lpstr>MADINAS WG</vt:lpstr>
      <vt:lpstr>EMU WG</vt:lpstr>
      <vt:lpstr>Operations Area Working Group</vt:lpstr>
      <vt:lpstr>Transport Layer Security (TLS)</vt:lpstr>
      <vt:lpstr>Deterministic Networking (DETNET)</vt:lpstr>
      <vt:lpstr>Reliable and Available Wireless (RAW) </vt:lpstr>
      <vt:lpstr>IP Wireless Access in Vehicular Environments  (IPWAVE)</vt:lpstr>
      <vt:lpstr>Autonomic Networking Integrated Model and Approach (ANIMA) </vt:lpstr>
      <vt:lpstr>References</vt:lpstr>
    </vt:vector>
  </TitlesOfParts>
  <Manager/>
  <Company>AKAYLA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IETF Liaison Report</dc:title>
  <dc:subject/>
  <dc:creator>Peter Yee</dc:creator>
  <cp:keywords/>
  <dc:description/>
  <cp:lastModifiedBy>Peter Yee</cp:lastModifiedBy>
  <cp:revision>967</cp:revision>
  <cp:lastPrinted>1998-02-10T13:28:06Z</cp:lastPrinted>
  <dcterms:created xsi:type="dcterms:W3CDTF">2005-01-04T21:26:55Z</dcterms:created>
  <dcterms:modified xsi:type="dcterms:W3CDTF">2022-11-15T14:56:07Z</dcterms:modified>
  <cp:category/>
</cp:coreProperties>
</file>