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2147309363" r:id="rId6"/>
    <p:sldId id="2147309364" r:id="rId7"/>
    <p:sldId id="2147309367" r:id="rId8"/>
    <p:sldId id="2147309366" r:id="rId9"/>
    <p:sldId id="2147309368" r:id="rId10"/>
    <p:sldId id="2147309369" r:id="rId11"/>
    <p:sldId id="821" r:id="rId12"/>
    <p:sldId id="2147309365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988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802.11-22/1969r0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605592"/>
            <a:ext cx="10363200" cy="1066800"/>
          </a:xfrm>
          <a:noFill/>
        </p:spPr>
        <p:txBody>
          <a:bodyPr/>
          <a:lstStyle/>
          <a:p>
            <a:r>
              <a:rPr lang="en-GB" altLang="en-US" dirty="0"/>
              <a:t>UHR Operation in Lightly Licensed Spectrum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91544" y="185326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2022-11-##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16029"/>
              </p:ext>
            </p:extLst>
          </p:nvPr>
        </p:nvGraphicFramePr>
        <p:xfrm>
          <a:off x="858838" y="2576513"/>
          <a:ext cx="10471150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24939" imgH="3333646" progId="Word.Document.8">
                  <p:embed/>
                </p:oleObj>
              </mc:Choice>
              <mc:Fallback>
                <p:oleObj name="Document" r:id="rId3" imgW="9024939" imgH="333364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2576513"/>
                        <a:ext cx="10471150" cy="385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80256" y="1853261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C6CC-B7C6-89C4-62A1-F4AFE202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CD52-6999-9A01-7B11-9175AACF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Potential Benefits</a:t>
            </a:r>
          </a:p>
          <a:p>
            <a:r>
              <a:rPr lang="en-US" dirty="0"/>
              <a:t>Considerations</a:t>
            </a:r>
          </a:p>
          <a:p>
            <a:r>
              <a:rPr lang="en-US" dirty="0"/>
              <a:t>Preliminary Design Principles</a:t>
            </a:r>
          </a:p>
          <a:p>
            <a:r>
              <a:rPr lang="en-US" dirty="0"/>
              <a:t>Implications for UHR effort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CE6E-B1C4-43EB-F997-D68FFE8D93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89482-1231-66A5-4E87-2270890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E499AC3-35F2-B68C-465D-59DF803A2F8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361082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C6CC-B7C6-89C4-62A1-F4AFE202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766" y="405458"/>
            <a:ext cx="103632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CD52-6999-9A01-7B11-9175AACF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8" y="1196752"/>
            <a:ext cx="10505958" cy="4330824"/>
          </a:xfrm>
        </p:spPr>
        <p:txBody>
          <a:bodyPr/>
          <a:lstStyle/>
          <a:p>
            <a:r>
              <a:rPr lang="en-US" dirty="0"/>
              <a:t>In multiple geographies, governments are considering making spectrum available for Lightly Licensed Operation e.g. for Private Networking</a:t>
            </a:r>
          </a:p>
          <a:p>
            <a:r>
              <a:rPr lang="en-US" dirty="0"/>
              <a:t>Some preliminary examples:</a:t>
            </a:r>
          </a:p>
          <a:p>
            <a:pPr lvl="1"/>
            <a:r>
              <a:rPr lang="en-US" sz="2400" dirty="0"/>
              <a:t>Germany: 3700 - 3800 MHz for industrial applications</a:t>
            </a:r>
          </a:p>
          <a:p>
            <a:pPr lvl="1"/>
            <a:r>
              <a:rPr lang="en-US" sz="2400" dirty="0"/>
              <a:t>Europe: 3800 - 4200 MHz per a new draft mandate</a:t>
            </a:r>
          </a:p>
          <a:p>
            <a:pPr lvl="1"/>
            <a:r>
              <a:rPr lang="en-US" sz="2400" dirty="0"/>
              <a:t>US: 3550 – 3700 MHz for  CBRS</a:t>
            </a:r>
          </a:p>
          <a:p>
            <a:pPr lvl="1"/>
            <a:r>
              <a:rPr lang="en-US" sz="2400" dirty="0"/>
              <a:t>Japan: 4.6 – 4.9 GHz (targeting 5G PN)</a:t>
            </a:r>
          </a:p>
          <a:p>
            <a:r>
              <a:rPr lang="en-US" dirty="0"/>
              <a:t>Often the originally pursued use is by 5G cellular technologies, however adoptions is relatively slow and regulations are typically ‘technology neutral’*; i.e. 802.11 technologies could be deployed, assuming regulatory parameters are met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89482-1231-66A5-4E87-2270890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1D0E391-79C7-B88B-C357-9927F4AF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5B98A-BE2B-6EAB-E32D-A5BE4071A7EB}"/>
              </a:ext>
            </a:extLst>
          </p:cNvPr>
          <p:cNvSpPr txBox="1"/>
          <p:nvPr/>
        </p:nvSpPr>
        <p:spPr>
          <a:xfrm>
            <a:off x="950792" y="5829315"/>
            <a:ext cx="10927422" cy="861774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indent="0">
              <a:buNone/>
            </a:pPr>
            <a:r>
              <a:rPr lang="en-US" i="1" dirty="0"/>
              <a:t>* </a:t>
            </a:r>
            <a:r>
              <a:rPr lang="en-US" sz="1400" i="1" dirty="0"/>
              <a:t>e.g. the draft EU mandate on 3.8 – 4.2  for terrestrial wireless broadband systems calls for: </a:t>
            </a:r>
            <a:br>
              <a:rPr lang="en-US" sz="1400" i="1" dirty="0"/>
            </a:br>
            <a:r>
              <a:rPr lang="en-US" sz="1400" i="1" dirty="0"/>
              <a:t>“……</a:t>
            </a:r>
            <a:r>
              <a:rPr lang="en-GB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support the principles of service and technological neutrality, non-discrimination and proportionality insofar as technically possible”. 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i="1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6D8AAA-8A9E-945F-29EC-2060379297B7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40735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D1C55-B8B0-0560-A2FA-D759C4289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214" y="609600"/>
            <a:ext cx="10363200" cy="1066800"/>
          </a:xfrm>
        </p:spPr>
        <p:txBody>
          <a:bodyPr/>
          <a:lstStyle/>
          <a:p>
            <a:r>
              <a:rPr lang="en-US" dirty="0"/>
              <a:t>Potential benefits of 802.11 technologies for lightly licensed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9B44-FBBE-6B52-1FA3-4094CF921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296" y="1920541"/>
            <a:ext cx="10705009" cy="4848999"/>
          </a:xfrm>
        </p:spPr>
        <p:txBody>
          <a:bodyPr/>
          <a:lstStyle/>
          <a:p>
            <a:r>
              <a:rPr lang="en-US" sz="2000" dirty="0"/>
              <a:t>Ease of integration into existing WLAN network infrastructure</a:t>
            </a:r>
          </a:p>
          <a:p>
            <a:pPr lvl="1"/>
            <a:r>
              <a:rPr lang="en-US" dirty="0"/>
              <a:t>Existing back-end infrastructures</a:t>
            </a:r>
          </a:p>
          <a:p>
            <a:pPr lvl="1"/>
            <a:r>
              <a:rPr lang="en-US" dirty="0"/>
              <a:t>Networking expertise present</a:t>
            </a:r>
          </a:p>
          <a:p>
            <a:pPr lvl="1"/>
            <a:r>
              <a:rPr lang="en-US" dirty="0"/>
              <a:t>Ease of integration into existing multi-radio AP designs, </a:t>
            </a:r>
            <a:br>
              <a:rPr lang="en-US" dirty="0"/>
            </a:br>
            <a:r>
              <a:rPr lang="en-US" dirty="0"/>
              <a:t>where appropriate for use case (e.g. robotics manufacturing environment)</a:t>
            </a:r>
          </a:p>
          <a:p>
            <a:r>
              <a:rPr lang="en-US" sz="2000" dirty="0"/>
              <a:t>No ‘rogue’ Wi-Fi devices impacting network performance </a:t>
            </a:r>
          </a:p>
          <a:p>
            <a:r>
              <a:rPr lang="en-US" sz="2000" dirty="0"/>
              <a:t>No foreign OBSS’s</a:t>
            </a:r>
          </a:p>
          <a:p>
            <a:r>
              <a:rPr lang="en-US" sz="2000" dirty="0"/>
              <a:t>Benefits resulting from the ability to run fully scheduled and infrastructure controlled modes</a:t>
            </a:r>
          </a:p>
          <a:p>
            <a:r>
              <a:rPr lang="en-US" sz="2000" dirty="0"/>
              <a:t>Potential ability to leverage 6GHz AFC system infrastructure for licensing management</a:t>
            </a:r>
          </a:p>
          <a:p>
            <a:r>
              <a:rPr lang="en-US" sz="2000" dirty="0"/>
              <a:t>May provide a pathway for regulators to gradually make spectrum available to unlicensed operation in a more controlled manner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1CAAE-F31F-FF8A-6282-93B213471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83420-CCD7-80E6-381A-19F9E2E5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3E012F-8F4D-6BAE-308C-37294EEC3E46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50492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F931-E1BF-9B21-F7A3-68F86D701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Considerations on Viability for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C8296-8F4C-3533-F1F8-D007E3EFF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16313"/>
            <a:ext cx="10363200" cy="4114800"/>
          </a:xfrm>
        </p:spPr>
        <p:txBody>
          <a:bodyPr/>
          <a:lstStyle/>
          <a:p>
            <a:pPr marL="0" marR="0" lvl="0" indent="0">
              <a:buNone/>
            </a:pPr>
            <a:r>
              <a:rPr lang="en-US" dirty="0"/>
              <a:t>For this opportunity to be viable there are a number of factors to consider:</a:t>
            </a:r>
            <a:br>
              <a:rPr lang="en-US" dirty="0"/>
            </a:br>
            <a:endParaRPr lang="en-US" dirty="0"/>
          </a:p>
          <a:p>
            <a:r>
              <a:rPr lang="en-US" dirty="0"/>
              <a:t>Minimum amount of spectrum availability</a:t>
            </a:r>
          </a:p>
          <a:p>
            <a:pPr lvl="1"/>
            <a:r>
              <a:rPr lang="en-US" dirty="0"/>
              <a:t>100 MHz minimum?</a:t>
            </a:r>
          </a:p>
          <a:p>
            <a:r>
              <a:rPr lang="en-US" dirty="0"/>
              <a:t>Frequency band alignment amongst geographies making lightly licensed spectrum available</a:t>
            </a:r>
          </a:p>
          <a:p>
            <a:pPr lvl="1"/>
            <a:r>
              <a:rPr lang="en-US" dirty="0"/>
              <a:t>Need for ability to cover multiple geographies with a single RF Receiver design</a:t>
            </a:r>
          </a:p>
          <a:p>
            <a:r>
              <a:rPr lang="en-US" dirty="0"/>
              <a:t>OOB emissions requirements, channel spectrum masks and output power limits that are economically feasible for 802.11 technology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9771C-3A7A-CA85-2858-630070E81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C472E-90BD-BA72-51A7-CC790D01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CC2FA7-B4FD-0174-6E7F-C7EFBD112E93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396420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769E8-B80B-254D-0980-767A595D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3032A-7033-2DBB-46AA-E0EEBB90E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dirty="0"/>
              <a:t>Current ‘Lightly licensed’ regimes currently typically target licensing to enterprises, research institutes and government entities for specific geographic locations</a:t>
            </a:r>
          </a:p>
          <a:p>
            <a:r>
              <a:rPr lang="en-US" dirty="0"/>
              <a:t>Some potential usages enabled:</a:t>
            </a:r>
          </a:p>
          <a:p>
            <a:pPr lvl="1"/>
            <a:r>
              <a:rPr lang="en-US" dirty="0"/>
              <a:t>Deterministic and ultra low latency applications with relatively low payload/throughput requirements such as robotics and manufacturing control</a:t>
            </a:r>
          </a:p>
          <a:p>
            <a:pPr lvl="1"/>
            <a:r>
              <a:rPr lang="en-US" dirty="0"/>
              <a:t>Support for large numbers of low power IOT devices, e.g. ESL in retail</a:t>
            </a:r>
          </a:p>
          <a:p>
            <a:pPr lvl="1"/>
            <a:r>
              <a:rPr lang="en-US" dirty="0"/>
              <a:t>Effective load balancing and seamless hand off between AP’s enabled by strict infrastructure control</a:t>
            </a:r>
          </a:p>
          <a:p>
            <a:pPr lvl="1"/>
            <a:r>
              <a:rPr lang="en-US" dirty="0"/>
              <a:t>Open to further security enhancements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C587E-ABA1-47A5-AE68-D4B5A410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E06D2-8D94-7C3D-D497-6F8F5B9F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EF4ABC-3E3D-4681-A398-ADA36E4A37E2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62246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F384-8136-9A04-2A50-B7BB1E04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75381"/>
            <a:ext cx="10363200" cy="1066800"/>
          </a:xfrm>
        </p:spPr>
        <p:txBody>
          <a:bodyPr/>
          <a:lstStyle/>
          <a:p>
            <a:r>
              <a:rPr lang="en-US" dirty="0"/>
              <a:t>Why part of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8930D-36A6-EF17-6B04-CB9ADA0E4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35" y="1538635"/>
            <a:ext cx="10363200" cy="4114800"/>
          </a:xfrm>
        </p:spPr>
        <p:txBody>
          <a:bodyPr/>
          <a:lstStyle/>
          <a:p>
            <a:r>
              <a:rPr lang="en-US" dirty="0"/>
              <a:t>The timing is right now that Regulators worldwide are making spectrum available for ‘Lightly Licensed operation’ typically on a ‘Technology Neutral’ basis</a:t>
            </a:r>
          </a:p>
          <a:p>
            <a:r>
              <a:rPr lang="en-US" dirty="0"/>
              <a:t>Embracing ‘Greenfield’ Lightly Licensed spectrum has a strong potential to achieve further benefits regarding the following four UHR targets:</a:t>
            </a:r>
          </a:p>
          <a:p>
            <a:pPr lvl="1"/>
            <a:r>
              <a:rPr lang="en-US" dirty="0"/>
              <a:t>I</a:t>
            </a:r>
            <a:r>
              <a:rPr lang="en-US" sz="2000" dirty="0"/>
              <a:t>mprove reliability of WLAN connectivity</a:t>
            </a:r>
          </a:p>
          <a:p>
            <a:pPr lvl="1"/>
            <a:r>
              <a:rPr lang="en-US" sz="2000" dirty="0"/>
              <a:t>Pr</a:t>
            </a:r>
            <a:r>
              <a:rPr lang="en-US" dirty="0"/>
              <a:t>edictable</a:t>
            </a:r>
            <a:r>
              <a:rPr lang="en-US" sz="2000" dirty="0"/>
              <a:t> latency</a:t>
            </a:r>
          </a:p>
          <a:p>
            <a:pPr lvl="1"/>
            <a:r>
              <a:rPr lang="en-US" dirty="0"/>
              <a:t>I</a:t>
            </a:r>
            <a:r>
              <a:rPr lang="en-US" sz="2000" dirty="0"/>
              <a:t>ncrease manageability</a:t>
            </a:r>
          </a:p>
          <a:p>
            <a:pPr lvl="1"/>
            <a:r>
              <a:rPr lang="en-US" dirty="0"/>
              <a:t>R</a:t>
            </a:r>
            <a:r>
              <a:rPr lang="en-US" sz="2000" dirty="0"/>
              <a:t>educe device level power consumption</a:t>
            </a:r>
          </a:p>
          <a:p>
            <a:r>
              <a:rPr lang="en-US" dirty="0"/>
              <a:t>Including lightly licensed spectrum operation increases the potential for 802.11 UHR to match or exceed competitive benchmark KPI’s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FD50-C66C-73AA-EEBE-31769988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22F8E-4FF9-F3D9-F530-7BC97432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A6430E-E51B-EF59-D175-98B8E409AC28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925910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756805-E21F-4DD6-B9E3-2D72B2B37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628799"/>
            <a:ext cx="10363200" cy="4846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Reuse baseline Wi-Fi as much as possible</a:t>
            </a:r>
          </a:p>
          <a:p>
            <a:pPr lvl="1"/>
            <a:r>
              <a:rPr lang="en-US" dirty="0"/>
              <a:t>Operate in fully scheduled trigger-based mode using baseline scheduling techniques with added rules (say, MU EDCA=0)</a:t>
            </a:r>
          </a:p>
          <a:p>
            <a:pPr lvl="2"/>
            <a:r>
              <a:rPr lang="en-US" dirty="0"/>
              <a:t>Allows predictable latency</a:t>
            </a:r>
          </a:p>
          <a:p>
            <a:pPr lvl="1"/>
            <a:r>
              <a:rPr lang="en-US" dirty="0"/>
              <a:t>Minimize the management frames in this band, by taking advantage of 11be MLO operation</a:t>
            </a:r>
          </a:p>
          <a:p>
            <a:pPr lvl="2"/>
            <a:r>
              <a:rPr lang="en-US" dirty="0"/>
              <a:t>Conduct discovery, authentication, and other management procedures on other bands</a:t>
            </a:r>
          </a:p>
          <a:p>
            <a:pPr lvl="2"/>
            <a:r>
              <a:rPr lang="en-US" dirty="0"/>
              <a:t>Helps to fully utilize the spectrum for delivering the payload</a:t>
            </a:r>
          </a:p>
          <a:p>
            <a:pPr lvl="1"/>
            <a:r>
              <a:rPr lang="en-US" dirty="0"/>
              <a:t>Also include the definition of a ‘fully stand-alone mode’</a:t>
            </a:r>
          </a:p>
          <a:p>
            <a:pPr lvl="2"/>
            <a:r>
              <a:rPr lang="en-US" dirty="0"/>
              <a:t>E.g. for vendors or network owners who prefer to only operate on the lightly licensed frequencies</a:t>
            </a:r>
          </a:p>
          <a:p>
            <a:pPr lvl="1"/>
            <a:r>
              <a:rPr lang="en-US" dirty="0"/>
              <a:t>Should be able to use baseline QoS framework, with some extensions</a:t>
            </a:r>
          </a:p>
          <a:p>
            <a:pPr lvl="2"/>
            <a:r>
              <a:rPr lang="en-US" dirty="0"/>
              <a:t>Example, QoS for </a:t>
            </a:r>
            <a:r>
              <a:rPr lang="en-US" dirty="0" err="1"/>
              <a:t>IIoT</a:t>
            </a:r>
            <a:r>
              <a:rPr lang="en-US" dirty="0"/>
              <a:t> requirements</a:t>
            </a:r>
          </a:p>
          <a:p>
            <a:endParaRPr lang="en-US" dirty="0"/>
          </a:p>
          <a:p>
            <a:r>
              <a:rPr lang="en-US" dirty="0"/>
              <a:t>Other changes TBD</a:t>
            </a:r>
          </a:p>
          <a:p>
            <a:pPr lvl="1"/>
            <a:r>
              <a:rPr lang="en-US" dirty="0"/>
              <a:t>For example, PHY changes TBD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C0BF4B-A2BF-4EF5-8954-B0C30AEEE4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D24DA8E-5D20-4927-AB36-17A54926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 - Preliminary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34171E5-0C82-8554-42A3-FA733CCF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F8379-B7EF-1E4D-A897-449DF1CCB0D2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378101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91EC0-BC8D-671E-FB3E-3A73A4F9B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the UHR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789C2-CE2F-AB03-937B-2A4F2E1C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Leave open the possibility in the PAR to cover ‘lightly licensed’ spectrum frequencies</a:t>
            </a:r>
          </a:p>
          <a:p>
            <a:r>
              <a:rPr lang="en-US" dirty="0"/>
              <a:t>PAR not to exclude fully scheduled MAC mode and consider technology for inclusion in UHR standard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D78CE-9E40-7A50-42DA-255EBE1C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91E7E-EBD9-8786-616E-F3AD1B2A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ACAA01-AA4A-A62E-2ED0-82249C47DAB3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265064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28149</TotalTime>
  <Words>807</Words>
  <Application>Microsoft Office PowerPoint</Application>
  <PresentationFormat>Widescreen</PresentationFormat>
  <Paragraphs>98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802-11-Submission</vt:lpstr>
      <vt:lpstr>Document</vt:lpstr>
      <vt:lpstr>UHR Operation in Lightly Licensed Spectrum</vt:lpstr>
      <vt:lpstr>Topics</vt:lpstr>
      <vt:lpstr>Introduction</vt:lpstr>
      <vt:lpstr>Potential benefits of 802.11 technologies for lightly licensed spectrum</vt:lpstr>
      <vt:lpstr>Key Considerations on Viability for 802.11</vt:lpstr>
      <vt:lpstr>Applications Considerations</vt:lpstr>
      <vt:lpstr>Why part of UHR</vt:lpstr>
      <vt:lpstr>Design Principles - Preliminary</vt:lpstr>
      <vt:lpstr>Implications for the UHR efforts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864</cp:revision>
  <cp:lastPrinted>1998-02-10T13:28:06Z</cp:lastPrinted>
  <dcterms:created xsi:type="dcterms:W3CDTF">2004-12-02T14:01:45Z</dcterms:created>
  <dcterms:modified xsi:type="dcterms:W3CDTF">2022-11-15T15:23:06Z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