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677" r:id="rId3"/>
    <p:sldId id="563" r:id="rId4"/>
    <p:sldId id="619" r:id="rId5"/>
    <p:sldId id="560" r:id="rId6"/>
    <p:sldId id="676" r:id="rId7"/>
    <p:sldId id="678" r:id="rId8"/>
    <p:sldId id="679" r:id="rId9"/>
    <p:sldId id="649" r:id="rId10"/>
    <p:sldId id="646" r:id="rId11"/>
    <p:sldId id="672" r:id="rId12"/>
    <p:sldId id="658" r:id="rId13"/>
    <p:sldId id="648" r:id="rId14"/>
    <p:sldId id="671" r:id="rId15"/>
    <p:sldId id="660" r:id="rId16"/>
    <p:sldId id="675" r:id="rId17"/>
    <p:sldId id="653" r:id="rId18"/>
    <p:sldId id="682" r:id="rId19"/>
    <p:sldId id="663" r:id="rId20"/>
    <p:sldId id="640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91F8AB-D3A1-6B4B-8EDC-6D12FE45A165}">
          <p14:sldIdLst>
            <p14:sldId id="256"/>
          </p14:sldIdLst>
        </p14:section>
        <p14:section name="Officer &amp; Liason confirmation" id="{FA877CD4-BEE2-544F-AE2B-62E309F6615C}">
          <p14:sldIdLst>
            <p14:sldId id="677"/>
            <p14:sldId id="563"/>
            <p14:sldId id="619"/>
            <p14:sldId id="560"/>
          </p14:sldIdLst>
        </p14:section>
        <p14:section name="Group Formation Extension  (TG SG TIG)" id="{7D617F00-82FA-8043-8239-523C508833F6}">
          <p14:sldIdLst>
            <p14:sldId id="676"/>
            <p14:sldId id="678"/>
            <p14:sldId id="679"/>
            <p14:sldId id="649"/>
            <p14:sldId id="646"/>
          </p14:sldIdLst>
        </p14:section>
        <p14:section name="Letter Ballots (WG and SA)" id="{4876AFC0-CF9E-934F-9849-75D32C75268D}">
          <p14:sldIdLst>
            <p14:sldId id="672"/>
            <p14:sldId id="658"/>
            <p14:sldId id="648"/>
            <p14:sldId id="671"/>
            <p14:sldId id="660"/>
            <p14:sldId id="675"/>
          </p14:sldIdLst>
        </p14:section>
        <p14:section name="Telco and Ad-Hocs" id="{1CE55F00-56DF-8D48-B6CB-EC6ABC93E6CD}">
          <p14:sldIdLst>
            <p14:sldId id="653"/>
            <p14:sldId id="682"/>
          </p14:sldIdLst>
        </p14:section>
        <p14:section name="Liaise or publish draft" id="{B819BC5C-1032-F64F-B214-E3643EAC725D}">
          <p14:sldIdLst>
            <p14:sldId id="663"/>
            <p14:sldId id="6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 autoAdjust="0"/>
    <p:restoredTop sz="96563" autoAdjust="0"/>
  </p:normalViewPr>
  <p:slideViewPr>
    <p:cSldViewPr>
      <p:cViewPr varScale="1">
        <p:scale>
          <a:sx n="83" d="100"/>
          <a:sy n="83" d="100"/>
        </p:scale>
        <p:origin x="82" y="17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802.11-22/1967r0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802.11-22/1967r0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802.11-22/1967r0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802.11-22/1967r0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9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802.11-22/1967r0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WG Motion Templates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2022-11-12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P802.11&lt;task group&gt;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document 11-yy-xxxx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11-yy-xxxx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&lt;group&gt; SG/Second: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[&lt;group&gt; SG: Moved: &lt;name&gt;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&lt;name&gt;</a:t>
            </a:r>
            <a:r>
              <a:rPr lang="en-GB" sz="2000" b="1" dirty="0"/>
              <a:t>, </a:t>
            </a:r>
            <a:r>
              <a:rPr lang="en-US" sz="2000" dirty="0"/>
              <a:t>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TG&lt;task group&gt;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11-yy-xxxx [and others], instruct the editor to prepare &lt;group&gt; &lt;draft&gt;,  </a:t>
            </a:r>
          </a:p>
          <a:p>
            <a:r>
              <a:rPr lang="en-US" sz="2000" dirty="0"/>
              <a:t>and approve a 30 day Working Group Technical Letter Ballot asking the question “Should &lt;group&gt; &lt;draft&gt;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on behalf of </a:t>
            </a:r>
            <a:r>
              <a:rPr lang="en-US" sz="2000" dirty="0" smtClean="0"/>
              <a:t>TG&lt;group</a:t>
            </a:r>
            <a:r>
              <a:rPr lang="en-US" sz="2000" dirty="0"/>
              <a:t>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[TG&lt;task group&gt;: Moved: &lt;name&gt;, 2nd: &lt;name&gt;, Result: x/x/x]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BE8D4CE-570F-AC6C-53D7-7ACADA45E980}"/>
              </a:ext>
            </a:extLst>
          </p:cNvPr>
          <p:cNvSpPr txBox="1"/>
          <p:nvPr/>
        </p:nvSpPr>
        <p:spPr>
          <a:xfrm rot="19879941">
            <a:off x="6792353" y="3254096"/>
            <a:ext cx="4532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Note: Initial WG LB requires two additional motions:</a:t>
            </a:r>
          </a:p>
          <a:p>
            <a:pPr marL="457200" indent="-457200">
              <a:buAutoNum type="arabicParenR"/>
            </a:pPr>
            <a:r>
              <a:rPr lang="en-US" sz="2000" dirty="0">
                <a:solidFill>
                  <a:srgbClr val="FF0000"/>
                </a:solidFill>
              </a:rPr>
              <a:t>CSD Re-affirmation</a:t>
            </a:r>
          </a:p>
          <a:p>
            <a:pPr marL="457200" indent="-457200">
              <a:buAutoNum type="arabicParenR"/>
            </a:pPr>
            <a:r>
              <a:rPr lang="en-US" sz="2000" dirty="0" smtClean="0">
                <a:solidFill>
                  <a:srgbClr val="FF0000"/>
                </a:solidFill>
              </a:rPr>
              <a:t>Coexistence </a:t>
            </a:r>
            <a:r>
              <a:rPr lang="en-US" sz="2000" dirty="0">
                <a:solidFill>
                  <a:srgbClr val="FF0000"/>
                </a:solidFill>
              </a:rPr>
              <a:t>Document re-affirmation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TG</a:t>
            </a:r>
            <a:r>
              <a:rPr lang="en-US" sz="3200" dirty="0"/>
              <a:t>&lt;group&gt; </a:t>
            </a:r>
            <a:r>
              <a:rPr lang="en-GB" dirty="0" smtClean="0"/>
              <a:t>PAR/CSD/CAD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Re-affirm the P802.11</a:t>
            </a:r>
            <a:r>
              <a:rPr lang="en-US" sz="2000" dirty="0"/>
              <a:t>&lt;group&gt; </a:t>
            </a:r>
            <a:r>
              <a:rPr lang="en-US" sz="2000" dirty="0" smtClean="0">
                <a:solidFill>
                  <a:schemeClr val="tx1"/>
                </a:solidFill>
              </a:rPr>
              <a:t>PAR/CSD/CAD in </a:t>
            </a:r>
            <a:r>
              <a:rPr lang="en-US" sz="2000" dirty="0">
                <a:solidFill>
                  <a:schemeClr val="tx1"/>
                </a:solidFill>
              </a:rPr>
              <a:t>11-yy-xxxx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TG&lt;group&gt; CAD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P802.11&lt;group&gt; Coexistence Assessment Document in 11-yy-xxxx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4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TG&lt;</a:t>
            </a:r>
            <a:r>
              <a:rPr lang="en-US" sz="3200" dirty="0"/>
              <a:t>task group</a:t>
            </a:r>
            <a:r>
              <a:rPr lang="en-US" dirty="0"/>
              <a:t>&gt;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&lt;ballot&gt; on &lt;group&gt; &lt;draft&gt; as contained in document &lt;resolution document 11-yy-xxxx&gt;,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&lt;draft&gt;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15 day Working Group Recirculation Ballot asking the question “Should &lt;group&gt; &lt;draft&gt;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TG&lt;</a:t>
            </a:r>
            <a:r>
              <a:rPr lang="en-US" sz="3200" dirty="0"/>
              <a:t>group</a:t>
            </a:r>
            <a:r>
              <a:rPr lang="en-GB" dirty="0"/>
              <a:t>&gt; (Un)Conditional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11-yy-xxxx as the report to the IEEE 802 Executive Committee (EC) on the requirements for (un)conditional approval to forward </a:t>
            </a:r>
            <a:r>
              <a:rPr lang="en-US" sz="2000" dirty="0" smtClean="0">
                <a:solidFill>
                  <a:schemeClr val="tx1"/>
                </a:solidFill>
              </a:rPr>
              <a:t>P802.11 &lt;group&gt; &lt;draft&gt; to </a:t>
            </a:r>
            <a:r>
              <a:rPr lang="en-US" sz="2000" dirty="0">
                <a:solidFill>
                  <a:schemeClr val="tx1"/>
                </a:solidFill>
              </a:rPr>
              <a:t>SA Ballot,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(un)conditionally approve forwarding </a:t>
            </a:r>
            <a:r>
              <a:rPr lang="en-US" sz="2000" dirty="0" smtClean="0">
                <a:solidFill>
                  <a:schemeClr val="tx1"/>
                </a:solidFill>
              </a:rPr>
              <a:t>P802.11 &lt;group&gt; &lt;draft&gt; to </a:t>
            </a:r>
            <a:r>
              <a:rPr lang="en-US" sz="2000" dirty="0">
                <a:solidFill>
                  <a:schemeClr val="tx1"/>
                </a:solidFill>
              </a:rPr>
              <a:t>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66F70CF-49BE-B0BC-6103-0DD6BF685563}"/>
              </a:ext>
            </a:extLst>
          </p:cNvPr>
          <p:cNvSpPr txBox="1"/>
          <p:nvPr/>
        </p:nvSpPr>
        <p:spPr>
          <a:xfrm rot="19879941">
            <a:off x="7000578" y="3673041"/>
            <a:ext cx="4532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Note: Initial WG LB requires two additional motions:</a:t>
            </a:r>
          </a:p>
          <a:p>
            <a:pPr marL="457200" indent="-457200">
              <a:buAutoNum type="arabicParenR"/>
            </a:pPr>
            <a:r>
              <a:rPr lang="en-US" sz="2000" dirty="0">
                <a:solidFill>
                  <a:srgbClr val="FF0000"/>
                </a:solidFill>
              </a:rPr>
              <a:t>CSD Re-affirmation</a:t>
            </a:r>
          </a:p>
          <a:p>
            <a:pPr marL="457200" indent="-457200">
              <a:buAutoNum type="arabicParenR"/>
            </a:pPr>
            <a:r>
              <a:rPr lang="en-US" sz="2000" dirty="0" smtClean="0">
                <a:solidFill>
                  <a:srgbClr val="FF0000"/>
                </a:solidFill>
              </a:rPr>
              <a:t>Coexistence </a:t>
            </a:r>
            <a:r>
              <a:rPr lang="en-US" sz="2000" dirty="0">
                <a:solidFill>
                  <a:srgbClr val="FF0000"/>
                </a:solidFill>
              </a:rPr>
              <a:t>Document re-affirmation</a:t>
            </a:r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TG</a:t>
            </a:r>
            <a:r>
              <a:rPr lang="en-US" sz="3200" dirty="0"/>
              <a:t>&lt;group&gt;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sz="2000" dirty="0"/>
              <a:t>Believing that the PAR contained in the document referenced below meets IEEE-SA guidelines,</a:t>
            </a:r>
          </a:p>
          <a:p>
            <a:r>
              <a:rPr lang="en-US" sz="2000" dirty="0"/>
              <a:t>Request that the PAR contained in 11-yy-xxxx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&lt;group&gt; &lt;date&gt;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 &lt;group&gt; ad-hoc meeting on &lt;date&gt; in &lt;venue&gt;the purposes of &lt;an activity&gt; comment resolutions and consideration of document submissions.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on behalf of 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[&lt;group&gt;: Moved: &lt;name&gt;, 2nd: &lt;name&gt;, Result: x/x/x]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 smtClean="0"/>
              <a:t>Motion x: Teleconference Schedule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</a:t>
            </a: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November</a:t>
            </a:r>
            <a:r>
              <a:rPr lang="en-US" dirty="0" smtClean="0"/>
              <a:t>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xxx,  Seconded: </a:t>
            </a:r>
            <a:r>
              <a:rPr lang="en-US" sz="2000" b="1" dirty="0" err="1">
                <a:solidFill>
                  <a:schemeClr val="tx1"/>
                </a:solidFill>
              </a:rPr>
              <a:t>xxxx</a:t>
            </a:r>
            <a:r>
              <a:rPr lang="en-US" sz="2000" b="1" dirty="0">
                <a:solidFill>
                  <a:schemeClr val="tx1"/>
                </a:solidFill>
              </a:rPr>
              <a:t>,  Result: xxx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50388" y="1295400"/>
          <a:ext cx="10439396" cy="4689244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xmlns="" val="1833576020"/>
                    </a:ext>
                  </a:extLst>
                </a:gridCol>
              </a:tblGrid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6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31, February 7, 14, March 13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79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January 30, February 13, 27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February 6, 20, March 5 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62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42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928212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72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4, 18, March 3, 31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2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6, February 20 (x2), March 5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30 (x2), February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4316005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28,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524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6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Liaise </a:t>
            </a:r>
            <a:r>
              <a:rPr lang="en-GB" sz="3200" dirty="0"/>
              <a:t>IEEE 802.11&lt;group&gt; </a:t>
            </a:r>
            <a:r>
              <a:rPr lang="en-GB" dirty="0"/>
              <a:t>&lt;draft&gt;</a:t>
            </a:r>
            <a:r>
              <a:rPr lang="en-GB" sz="3200" dirty="0"/>
              <a:t> </a:t>
            </a:r>
            <a:r>
              <a:rPr lang="en-GB" dirty="0"/>
              <a:t>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GB" sz="2000" dirty="0"/>
              <a:t>The IEEE 802.11 WG requests that IEEE 802 Executive Committee liaise Draft IEEE 802.11&lt;group&gt; &lt;draft&gt; to ISO/IEC JTC1 SC6 for information under the PSDO agreement.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WG chair/vice-chair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&lt;name&gt; as the IEEE 802.11 Working Group chair/vice-chair.</a:t>
            </a:r>
          </a:p>
          <a:p>
            <a:endParaRPr lang="en-US" sz="2000" dirty="0"/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4510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Approve P802.11&lt;group&gt; &lt;draft&gt;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P802.11&lt;group&gt; &lt;draft&gt;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5257794"/>
            <a:ext cx="10446327" cy="1156237"/>
          </a:xfrm>
        </p:spPr>
        <p:txBody>
          <a:bodyPr/>
          <a:lstStyle/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66675"/>
            <a:ext cx="5257800" cy="533399"/>
          </a:xfrm>
        </p:spPr>
        <p:txBody>
          <a:bodyPr/>
          <a:lstStyle/>
          <a:p>
            <a:r>
              <a:rPr lang="en-US" sz="2800" dirty="0"/>
              <a:t>Motion x: Officer Confirmation</a:t>
            </a:r>
          </a:p>
        </p:txBody>
      </p:sp>
      <p:graphicFrame>
        <p:nvGraphicFramePr>
          <p:cNvPr id="9" name="Group 148">
            <a:extLst>
              <a:ext uri="{FF2B5EF4-FFF2-40B4-BE49-F238E27FC236}">
                <a16:creationId xmlns="" xmlns:a16="http://schemas.microsoft.com/office/drawing/2014/main" id="{4ADD4B7F-CC0B-229E-15E3-977983290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836282"/>
              </p:ext>
            </p:extLst>
          </p:nvPr>
        </p:nvGraphicFramePr>
        <p:xfrm>
          <a:off x="929216" y="853264"/>
          <a:ext cx="10348384" cy="4147876"/>
        </p:xfrm>
        <a:graphic>
          <a:graphicData uri="http://schemas.openxmlformats.org/drawingml/2006/table">
            <a:tbl>
              <a:tblPr/>
              <a:tblGrid>
                <a:gridCol w="8326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15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873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876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23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72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WG Liaison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3735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US" sz="3200" dirty="0"/>
              <a:t>&lt;</a:t>
            </a:r>
            <a:r>
              <a:rPr lang="en-US" dirty="0"/>
              <a:t>group</a:t>
            </a:r>
            <a:r>
              <a:rPr lang="en-US" sz="3200" dirty="0"/>
              <a:t>&gt;</a:t>
            </a:r>
            <a:r>
              <a:rPr lang="en-US" dirty="0"/>
              <a:t> TIG/SG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&lt;name&gt; as the IEEE 802.11 &lt;group&gt; TIG/SG chair.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TIG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formation of a &lt;group&gt; Topic Interest Group (TIG) to:</a:t>
            </a:r>
          </a:p>
          <a:p>
            <a:pPr marL="457200" indent="-457200">
              <a:buAutoNum type="alphaLcParenBoth"/>
            </a:pPr>
            <a:r>
              <a:rPr lang="en-US" sz="2000" dirty="0"/>
              <a:t>[&lt;consider an objective&gt;]</a:t>
            </a:r>
          </a:p>
          <a:p>
            <a:pPr marL="457200" indent="-457200">
              <a:buAutoNum type="alphaLcParenBoth"/>
            </a:pPr>
            <a:r>
              <a:rPr lang="en-US" sz="2000" dirty="0"/>
              <a:t>[&lt;produce an output/result&gt;]</a:t>
            </a:r>
          </a:p>
          <a:p>
            <a:r>
              <a:rPr lang="en-US" sz="2000" dirty="0"/>
              <a:t>The TIG is to complete a report on this topic at or before the &lt;date&gt; session.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023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&lt;group&gt; Study Group to &lt;description&gt; [as described in doc 11-yy-xxxx] with the intent of creating a PAR and CSD.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extend the 802.11 &lt;group&gt;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b="1" dirty="0"/>
              <a:t>P802.11&lt;task group&gt;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11-yy-xxxx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&lt;group&gt; SG/Second: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[&lt;group&gt; SG: Moved: &lt;name&gt;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&lt;name&gt;</a:t>
            </a:r>
            <a:r>
              <a:rPr lang="en-GB" sz="2000" b="1" dirty="0"/>
              <a:t>, </a:t>
            </a:r>
            <a:r>
              <a:rPr lang="en-US" sz="2000" dirty="0"/>
              <a:t>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121</TotalTime>
  <Words>1975</Words>
  <Application>Microsoft Office PowerPoint</Application>
  <PresentationFormat>Widescreen</PresentationFormat>
  <Paragraphs>417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802.11 WG Motion Templates</vt:lpstr>
      <vt:lpstr>Motion x: WG chair/vice-chair</vt:lpstr>
      <vt:lpstr>Motion x: Officer Confirmation</vt:lpstr>
      <vt:lpstr>Motion x: WG Liaison Officers</vt:lpstr>
      <vt:lpstr>Motion x: &lt;group&gt; TIG/SG Chair</vt:lpstr>
      <vt:lpstr>Motion x: TIG formation</vt:lpstr>
      <vt:lpstr>Motion x: SG formation</vt:lpstr>
      <vt:lpstr>Motion x: SG extension</vt:lpstr>
      <vt:lpstr>Motion x: P802.11&lt;task group&gt; PAR approval</vt:lpstr>
      <vt:lpstr>Motion x: P802.11&lt;task group&gt; CSD approval</vt:lpstr>
      <vt:lpstr>Motion x: TG&lt;task group&gt; initial letter ballot</vt:lpstr>
      <vt:lpstr>Motion x: TG&lt;group&gt; PAR/CSD/CAD Re-affirmation</vt:lpstr>
      <vt:lpstr>Motion x: TG&lt;group&gt; CAD approval</vt:lpstr>
      <vt:lpstr>Motion x: TG&lt;task group&gt; re-circulation letter ballot</vt:lpstr>
      <vt:lpstr>Motion x: TG&lt;group&gt; (Un)Conditional SA Ballot</vt:lpstr>
      <vt:lpstr>Motion x: TG&lt;group&gt; PAR extension</vt:lpstr>
      <vt:lpstr>Motion x: &lt;group&gt; &lt;date&gt; Ad-hoc</vt:lpstr>
      <vt:lpstr>Motion x: Teleconference Schedule</vt:lpstr>
      <vt:lpstr>Motion x: Liaise IEEE 802.11&lt;group&gt; &lt;draft&gt; to SC6</vt:lpstr>
      <vt:lpstr>Motion x: Approve P802.11&lt;group&gt; &lt;draft&gt; for sale</vt:lpstr>
    </vt:vector>
  </TitlesOfParts>
  <Company>Huawei Technologies Co.,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11-22-0872r0</cp:keywords>
  <cp:lastModifiedBy>Stephen McCann</cp:lastModifiedBy>
  <cp:revision>1136</cp:revision>
  <cp:lastPrinted>1601-01-01T00:00:00Z</cp:lastPrinted>
  <dcterms:created xsi:type="dcterms:W3CDTF">2018-05-10T16:45:22Z</dcterms:created>
  <dcterms:modified xsi:type="dcterms:W3CDTF">2022-11-12T04:29:44Z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1668215978</vt:lpwstr>
  </property>
</Properties>
</file>