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383" r:id="rId3"/>
    <p:sldId id="555" r:id="rId4"/>
    <p:sldId id="565" r:id="rId5"/>
    <p:sldId id="564" r:id="rId6"/>
    <p:sldId id="559" r:id="rId7"/>
    <p:sldId id="561" r:id="rId8"/>
    <p:sldId id="560" r:id="rId9"/>
    <p:sldId id="562" r:id="rId10"/>
    <p:sldId id="389" r:id="rId11"/>
    <p:sldId id="546" r:id="rId12"/>
    <p:sldId id="548" r:id="rId13"/>
    <p:sldId id="499" r:id="rId14"/>
    <p:sldId id="500" r:id="rId15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/>
  <p:cmAuthor id="2" name="Hanxiao (Tony, CT Lab)" initials="H(CL" lastIdx="3" clrIdx="1"/>
  <p:cmAuthor id="3" name="weijie" initials="weiji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75" autoAdjust="0"/>
  </p:normalViewPr>
  <p:slideViewPr>
    <p:cSldViewPr>
      <p:cViewPr varScale="1">
        <p:scale>
          <a:sx n="68" d="100"/>
          <a:sy n="68" d="100"/>
        </p:scale>
        <p:origin x="126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 dirty="0"/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 dirty="0"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 dirty="0"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97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18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790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549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120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765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6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/>
              <a:t>Yinan Qi (OPPO)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610068" y="6475413"/>
            <a:ext cx="64" cy="184666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472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err="1"/>
              <a:t>Zhisong</a:t>
            </a:r>
            <a:r>
              <a:rPr lang="en-GB" dirty="0"/>
              <a:t> </a:t>
            </a:r>
            <a:r>
              <a:rPr lang="en-GB" dirty="0" err="1"/>
              <a:t>Zuo</a:t>
            </a:r>
            <a:r>
              <a:rPr lang="en-GB" dirty="0"/>
              <a:t>(OPPO)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dirty="0"/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991600" cy="870323"/>
          </a:xfrm>
          <a:noFill/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Summary and recommendation for AMP IoT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723900" y="1600200"/>
            <a:ext cx="7772400" cy="4495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>Date:</a:t>
            </a:r>
            <a:r>
              <a:rPr lang="en-US" sz="1800" b="0" dirty="0"/>
              <a:t> 2022-11-11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0" y="2162576"/>
            <a:ext cx="1368339" cy="250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Weijie Xu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385134"/>
              </p:ext>
            </p:extLst>
          </p:nvPr>
        </p:nvGraphicFramePr>
        <p:xfrm>
          <a:off x="952500" y="2701138"/>
          <a:ext cx="7658100" cy="8263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1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4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Yinan Qi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OPPO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v-qiyinan@oppo.com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err="1"/>
                        <a:t>Weijie</a:t>
                      </a:r>
                      <a:r>
                        <a:rPr lang="en-US" altLang="zh-CN" sz="1200" dirty="0"/>
                        <a:t> Xu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xuweijie@oppo.com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7418231F-1399-42AA-8C68-122438488FA5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267D32A-FFA2-45AC-BF4C-9CEBFF7D490D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9980" y="685801"/>
            <a:ext cx="8631620" cy="457200"/>
          </a:xfrm>
        </p:spPr>
        <p:txBody>
          <a:bodyPr/>
          <a:lstStyle/>
          <a:p>
            <a:r>
              <a:rPr lang="en-US" sz="2800" dirty="0"/>
              <a:t>Summary(8): Prototype Presentation 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00970" y="1222377"/>
            <a:ext cx="8342060" cy="50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prototypes are collected to show the potential communication techniques, the applicable ambient powers and the achieved performance.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 using RF power and backscattering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(Figure 2)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 using thermal energy (Figure 3)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using induced current (Figure 4)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Figure 3                                       Figure 4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3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lvl="1" indent="0">
              <a:spcBef>
                <a:spcPts val="0"/>
              </a:spcBef>
              <a:spcAft>
                <a:spcPts val="200"/>
              </a:spcAft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B6600-B815-4D76-8A08-F5EB37667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09CDD-6CF0-49B5-AA7A-05E8F8DA7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F5173D-35EE-4E39-8FA8-CF09E521C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18" y="1927504"/>
            <a:ext cx="3309321" cy="22478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BCEF57-DB1E-4787-9B27-1CC2546FC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402" y="4254762"/>
            <a:ext cx="2558006" cy="1532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C0CBF1-AA6D-4A32-B6E0-E8EFA2B8C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02" y="3387966"/>
            <a:ext cx="2927933" cy="206325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5B9A1DE-5C19-45A4-BDB3-A1414024E03E}"/>
              </a:ext>
            </a:extLst>
          </p:cNvPr>
          <p:cNvSpPr txBox="1"/>
          <p:nvPr/>
        </p:nvSpPr>
        <p:spPr>
          <a:xfrm>
            <a:off x="6400800" y="5867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        Figure 2</a:t>
            </a:r>
            <a:endParaRPr lang="zh-CN" altLang="en-US" sz="18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E19DAEF-334A-4187-92DD-0CC2133EE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795692"/>
            <a:ext cx="2321465" cy="1432046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0581164D-097E-48C2-82C8-61CD72577037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1960r0</a:t>
            </a:r>
            <a:endParaRPr lang="en-SG" sz="1800" dirty="0">
              <a:latin typeface="+mn-lt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A8822F9-D4B2-4983-8483-B4D597240A88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081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287344" y="609600"/>
            <a:ext cx="8416911" cy="4369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Recommendations(1): The target of the study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307F42-4500-42D6-93CE-B63BC2C29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86558"/>
            <a:ext cx="6645275" cy="2332740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E45D723-DD5C-4F76-B5BB-499664193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31044"/>
              </p:ext>
            </p:extLst>
          </p:nvPr>
        </p:nvGraphicFramePr>
        <p:xfrm>
          <a:off x="228600" y="3242993"/>
          <a:ext cx="8534400" cy="3234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91007228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3451049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82432249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841935670"/>
                    </a:ext>
                  </a:extLst>
                </a:gridCol>
              </a:tblGrid>
              <a:tr h="5917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RFID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AMP IoT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WLAN IoT(e.g. 802.11 ah)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597054"/>
                  </a:ext>
                </a:extLst>
              </a:tr>
              <a:tr h="508613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Coverage 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&lt;10 m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10m~30m (RF power);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Up to 200m(other ambient power)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&gt;=1000m 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744855"/>
                  </a:ext>
                </a:extLst>
              </a:tr>
              <a:tr h="239536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Power Source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RF power only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Various ambient power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Battery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361951"/>
                  </a:ext>
                </a:extLst>
              </a:tr>
              <a:tr h="859510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Techniques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RF power harvesting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Backscattering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Backscattering/Active transmitter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WUR receiver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Enhanced power saving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Power management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OFDM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Narrow bandwidth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Relaxed processing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eDRX</a:t>
                      </a:r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(TWT)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PS-Poll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71759"/>
                  </a:ext>
                </a:extLst>
              </a:tr>
              <a:tr h="239536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Power Consumption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1uw~10uw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&lt;1mw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100x mw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901900"/>
                  </a:ext>
                </a:extLst>
              </a:tr>
              <a:tr h="239536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Device Cost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0.02~0.03$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~</a:t>
                      </a:r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0.1$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1$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930643"/>
                  </a:ext>
                </a:extLst>
              </a:tr>
              <a:tr h="394529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Maintenance/operation  cost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Labor cost for operation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Maintenance-free</a:t>
                      </a:r>
                    </a:p>
                    <a:p>
                      <a:r>
                        <a:rPr lang="en-US" altLang="zh-CN" sz="1100" b="1" dirty="0"/>
                        <a:t>Automated operation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Update the battery/Automated operation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82266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EF8566E-C3E0-455E-ABC4-C818E2F51B1C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1960r0</a:t>
            </a:r>
            <a:endParaRPr lang="en-SG" sz="1800" dirty="0">
              <a:latin typeface="+mn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0918929-57A5-4254-BCB7-4CCD74A69D36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0488242-499B-402E-95AA-06A08747F158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D96B707-5D66-427A-9E0F-3607C690B008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0" y="857250"/>
            <a:ext cx="0" cy="0"/>
          </a:xfrm>
          <a:prstGeom prst="rect">
            <a:avLst/>
          </a:prstGeom>
        </p:spPr>
        <p:txBody>
          <a:bodyPr vert="horz" lIns="38404" tIns="19202" rIns="38404" bIns="192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999" dirty="0"/>
          </a:p>
        </p:txBody>
      </p:sp>
      <p:sp>
        <p:nvSpPr>
          <p:cNvPr id="11" name="标题 1"/>
          <p:cNvSpPr txBox="1"/>
          <p:nvPr/>
        </p:nvSpPr>
        <p:spPr>
          <a:xfrm>
            <a:off x="457199" y="685800"/>
            <a:ext cx="8062449" cy="436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Recommendations(2): Study scope for AMP IoT SG</a:t>
            </a:r>
            <a:endParaRPr lang="zh-CN" altLang="en-US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4D4493-AC0A-4F4B-9D92-ACE99B767CE4}"/>
              </a:ext>
            </a:extLst>
          </p:cNvPr>
          <p:cNvSpPr txBox="1"/>
          <p:nvPr/>
        </p:nvSpPr>
        <p:spPr>
          <a:xfrm>
            <a:off x="41986" y="1219200"/>
            <a:ext cx="9060027" cy="553670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To specify an ultra-low power consumption AMP device, e.g. lower than 1mw. </a:t>
            </a:r>
          </a:p>
          <a:p>
            <a:pPr marL="1257300" lvl="2" indent="-342900"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PHY: </a:t>
            </a:r>
            <a:r>
              <a:rPr lang="en-US" altLang="zh-CN" sz="20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WUR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(100x </a:t>
            </a:r>
            <a:r>
              <a:rPr lang="en-US" altLang="zh-CN" sz="20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uw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  + </a:t>
            </a:r>
            <a:r>
              <a:rPr lang="en-US" altLang="zh-CN" sz="20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Simplified UL PHY 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(10x uw~100x </a:t>
            </a:r>
            <a:r>
              <a:rPr lang="en-US" altLang="zh-CN" sz="20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uw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  </a:t>
            </a:r>
          </a:p>
          <a:p>
            <a:pPr marL="1714500" lvl="3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In the DL, WUR(802.11ba) as the starting point. </a:t>
            </a:r>
          </a:p>
          <a:p>
            <a:pPr marL="1714500" lvl="3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In the UL, </a:t>
            </a:r>
            <a:r>
              <a:rPr lang="en-US" altLang="zh-CN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specify</a:t>
            </a:r>
            <a:r>
              <a:rPr lang="zh-CN" altLang="en-US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OOK/FSK 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for the UL PHY.  </a:t>
            </a:r>
          </a:p>
          <a:p>
            <a:pPr marL="2171700" lvl="4" indent="-342900">
              <a:lnSpc>
                <a:spcPct val="170000"/>
              </a:lnSpc>
              <a:buFont typeface="Times New Roman" panose="02020603050405020304" pitchFamily="18" charset="0"/>
              <a:buChar char="-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OOK has already been thoroughly studied in WUR SG</a:t>
            </a:r>
          </a:p>
          <a:p>
            <a:pPr marL="2171700" lvl="4" indent="-342900">
              <a:lnSpc>
                <a:spcPct val="170000"/>
              </a:lnSpc>
              <a:buFont typeface="Times New Roman" panose="02020603050405020304" pitchFamily="18" charset="0"/>
              <a:buChar char="-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Both </a:t>
            </a:r>
            <a:r>
              <a:rPr lang="en-US" altLang="zh-CN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Active OOK/FSK transmitter and backscattered OOK/FSK 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can be supported. </a:t>
            </a:r>
          </a:p>
          <a:p>
            <a:pPr marL="2628900" lvl="5" indent="-342900">
              <a:lnSpc>
                <a:spcPct val="170000"/>
              </a:lnSpc>
              <a:buFont typeface="Times New Roman" panose="02020603050405020304" pitchFamily="18" charset="0"/>
              <a:buChar char="-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The carrier for backscattering shall be specified considering the regulation requirement</a:t>
            </a:r>
          </a:p>
          <a:p>
            <a:pPr marL="1257300" lvl="2" indent="-342900"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MAC: </a:t>
            </a:r>
            <a:r>
              <a:rPr lang="en-US" altLang="zh-CN" sz="20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Simplified MAC 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en-US" altLang="zh-CN" sz="20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Enhanced power saving/ power management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Note2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  <a:p>
            <a:pPr lvl="1">
              <a:lnSpc>
                <a:spcPct val="170000"/>
              </a:lnSpc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Note 1: Energy harvesting is based on implementation and can be transparent to specification. </a:t>
            </a:r>
          </a:p>
          <a:p>
            <a:pPr lvl="1">
              <a:lnSpc>
                <a:spcPct val="170000"/>
              </a:lnSpc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Note 2: Enhanced power saving/ power management mechanism </a:t>
            </a:r>
            <a:r>
              <a:rPr lang="en-US" altLang="zh-CN" sz="14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 be extended to existing </a:t>
            </a:r>
            <a:r>
              <a:rPr lang="en-US" altLang="zh-CN" sz="1400" kern="100" dirty="0" err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WiFi</a:t>
            </a:r>
            <a:r>
              <a:rPr lang="en-US" altLang="zh-CN" sz="14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devices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  <a:p>
            <a:pPr lvl="1">
              <a:lnSpc>
                <a:spcPct val="170000"/>
              </a:lnSpc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Note 3: no too much specification impact to support backscattering</a:t>
            </a:r>
          </a:p>
          <a:p>
            <a:pPr lvl="1">
              <a:lnSpc>
                <a:spcPct val="170000"/>
              </a:lnSpc>
            </a:pPr>
            <a:r>
              <a:rPr lang="en-US" altLang="zh-CN" sz="1400" kern="100" dirty="0">
                <a:ea typeface="宋体" panose="02010600030101010101" pitchFamily="2" charset="-122"/>
              </a:rPr>
              <a:t>Note 4: Support S1G,  and 2.4GHz frequency band can be considered</a:t>
            </a:r>
            <a:endParaRPr lang="en-US" altLang="zh-CN" sz="1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>
              <a:lnSpc>
                <a:spcPct val="170000"/>
              </a:lnSpc>
            </a:pPr>
            <a:endParaRPr lang="en-US" altLang="zh-CN" sz="1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F47983E-CE82-433C-B683-E3C43439C1B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1960r0</a:t>
            </a:r>
            <a:endParaRPr lang="en-SG" sz="1800" dirty="0"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08FA18-7523-499F-A029-A8156506A670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ECB6E21-42D3-4A9C-A766-21A46C853244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C6A6607-6792-4450-87CA-FBDAD3B14C95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6912" y="543806"/>
            <a:ext cx="7772400" cy="1066800"/>
          </a:xfr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altLang="zh-CN" dirty="0"/>
              <a:t>Summary</a:t>
            </a:r>
            <a:endParaRPr lang="en-GB" altLang="zh-CN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912748" y="1752600"/>
            <a:ext cx="7631112" cy="407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solidFill>
                  <a:srgbClr val="2D201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submission summarize the work of AMP IoT, including: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cases and the requirements</a:t>
            </a: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 analysis of the use cases and benefits from AMP IoT </a:t>
            </a: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types</a:t>
            </a: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 techniques and the feasibilities </a:t>
            </a: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presentations</a:t>
            </a: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GB" altLang="zh-CN" sz="1800" b="1" dirty="0">
              <a:solidFill>
                <a:srgbClr val="2D2015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solidFill>
                  <a:srgbClr val="2D201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on the above work, it is recommended to form a study group (SG) to further study AMP IoT and develop the PAR and CSD documents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8C1FF0C-51A3-45F2-826A-BEFE8996A786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1535D29-D5D8-4E09-8992-36115477277A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81A00203-790B-4E46-B30F-DFC5B1B79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Weijie Xu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49A3F36C-10AB-4820-B8B4-4BEAF8FAF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14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6912" y="543806"/>
            <a:ext cx="7772400" cy="1066800"/>
          </a:xfr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dirty="0"/>
              <a:t>Reference</a:t>
            </a:r>
            <a:endParaRPr lang="en-GB" altLang="zh-CN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834736" y="1579433"/>
            <a:ext cx="7631112" cy="407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802.1122/1339r0, Use Cases of smart manufacturing 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802.1122/1341r1, Use Cases of Data Center Infrastructure Management.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802.11-22/0963r0, Use Cases for AMP IoT Devices.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802.11-22/1559, Updated Use Cases for AMP IoT Devices.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802.11-22/0962r0, Potential Techniques to Support AMP IoT Devices in WLAN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802.11-22/970r0, Feasibility of supporting AMP IoT devices in WLAN 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1560r0, Ambient powers and energy storage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1561r0, Further discussion on feasibility of supporting AMP IoT devices in WLAN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1799r0, On energy harvesting and the differentiation with RFID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1800r0, </a:t>
            </a:r>
            <a:r>
              <a:rPr lang="en-GB" altLang="zh-CN" sz="1600" dirty="0"/>
              <a:t>New Use Case for AMP IoT Devices: Smart Grid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1961r0, Prototype presentations for AMP IoT</a:t>
            </a:r>
          </a:p>
          <a:p>
            <a:pPr>
              <a:buFont typeface="+mj-lt"/>
              <a:buAutoNum type="arabicPeriod"/>
            </a:pPr>
            <a:r>
              <a:rPr lang="en-GB" altLang="zh-CN" sz="1600" dirty="0"/>
              <a:t>IEEE 802.11-22/1562r3, Draft Technical Report on support of AMP IoT devices in WLAN</a:t>
            </a:r>
          </a:p>
          <a:p>
            <a:pPr>
              <a:buFont typeface="+mj-lt"/>
              <a:buAutoNum type="arabicPeriod"/>
            </a:pPr>
            <a:endParaRPr lang="en-GB" altLang="zh-CN" sz="1600" dirty="0"/>
          </a:p>
          <a:p>
            <a:pPr>
              <a:buFont typeface="+mj-lt"/>
              <a:buAutoNum type="arabicPeriod"/>
            </a:pPr>
            <a:endParaRPr lang="zh-CN" altLang="zh-CN" sz="1600" dirty="0"/>
          </a:p>
          <a:p>
            <a:pPr marL="457200" indent="-457200">
              <a:buFont typeface="+mj-lt"/>
              <a:buAutoNum type="arabicPeriod"/>
            </a:pPr>
            <a:endPara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Yi</a:t>
            </a:r>
            <a:r>
              <a:rPr lang="en-US" altLang="zh-CN" dirty="0"/>
              <a:t>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5AED617-1508-4CA3-BBA7-B480F0DB1DD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742132A-8352-4C94-BCF2-2243115A4C4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925D0D2C-B6B8-4E5F-80BD-06FBBD2E337A}"/>
              </a:ext>
            </a:extLst>
          </p:cNvPr>
          <p:cNvSpPr txBox="1">
            <a:spLocks/>
          </p:cNvSpPr>
          <p:nvPr/>
        </p:nvSpPr>
        <p:spPr bwMode="auto">
          <a:xfrm flipH="1">
            <a:off x="6553200" y="6627813"/>
            <a:ext cx="2143060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12740E12-FA09-491C-9632-D0D6A6BE5E77}"/>
              </a:ext>
            </a:extLst>
          </p:cNvPr>
          <p:cNvSpPr txBox="1">
            <a:spLocks/>
          </p:cNvSpPr>
          <p:nvPr/>
        </p:nvSpPr>
        <p:spPr bwMode="auto">
          <a:xfrm>
            <a:off x="4497388" y="66278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Outline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96912" y="2133600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the work in AMP TIG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4ADB32-21E9-4C2B-92D7-448EB7C21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470BA-8E63-4B6B-A73E-A950160D7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553FBC0-BEED-4404-B7C8-7F4E44837312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1960r0</a:t>
            </a:r>
            <a:endParaRPr lang="en-SG" sz="1800" dirty="0"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1A892BE-8180-4860-B2D5-43E92F438103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89794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Summary(1): Use Cases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0" y="973048"/>
            <a:ext cx="7620000" cy="402635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1 Smart manufacturing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inventory, asset tracking/positioning, and environment/production line sensing and monitoring 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2 Data </a:t>
            </a:r>
            <a:r>
              <a:rPr lang="en-GB" altLang="zh-CN" sz="1400" b="1" kern="100" dirty="0" err="1">
                <a:ea typeface="宋体" panose="02010600030101010101" pitchFamily="2" charset="-122"/>
                <a:cs typeface="Times New Roman" panose="02020603050405020304" pitchFamily="18" charset="0"/>
              </a:rPr>
              <a:t>Center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environmental monitoring, facility monitoring and asset management 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3 Smart home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asset management, home environment monitoring and home security.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4 Logistics and warehouse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goods tracking and inventory check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5 Smart agriculture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monitoring of soil moisture, soil fertility, temperature, wind speed, plant growth etc., and controlling of the agricultural facilities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6 Indoor positioning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positioning in giant shopping mall, factories, warehouses, etc. 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7 Smart Power Grid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Sensing of sound, heat, pressure, etc., smart meter to achieve awareness of device/equipment status </a:t>
            </a:r>
          </a:p>
          <a:p>
            <a:pPr marL="514350" lvl="2">
              <a:lnSpc>
                <a:spcPct val="170000"/>
              </a:lnSpc>
            </a:pPr>
            <a:endParaRPr lang="en-US" altLang="zh-CN" kern="100" dirty="0"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DE9098-8239-4B53-BA3B-63D39152A3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4778922"/>
            <a:ext cx="2514600" cy="16662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C57F76-B8E5-4EB6-B08D-6259C13DE1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93625"/>
            <a:ext cx="1981200" cy="152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9ED649B-135F-C76C-DC6F-C6B4E5A0DA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36589"/>
            <a:ext cx="2133600" cy="158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104D2D5-0B02-467D-B941-9D9D2FDBF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3256967"/>
            <a:ext cx="1600200" cy="13238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E1952F-A523-47A8-8804-C90F00E804D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467599" y="675264"/>
            <a:ext cx="1600201" cy="12081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ED1C0AF-B9F2-4376-9D87-835FD479D53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467600" y="1905000"/>
            <a:ext cx="1600200" cy="13238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69EA5BB-D26C-4A4A-9BF3-C5D8DCE6E596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7077392" y="4661571"/>
            <a:ext cx="1914208" cy="1732280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A8CF7FFD-7DE7-4BBF-9B48-D2746B7E5C8F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1960r0</a:t>
            </a:r>
            <a:endParaRPr lang="en-SG" sz="1800" dirty="0">
              <a:latin typeface="+mn-lt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4634091-5034-42F7-9E95-89B6350791D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609600" y="533400"/>
            <a:ext cx="7772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Summary(2): Requirements of the Use Cases</a:t>
            </a:r>
            <a:endParaRPr lang="zh-CN" altLang="en-US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180CBB0-09FE-4970-9E77-E83A12A3D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554430"/>
              </p:ext>
            </p:extLst>
          </p:nvPr>
        </p:nvGraphicFramePr>
        <p:xfrm>
          <a:off x="228600" y="1066800"/>
          <a:ext cx="8763000" cy="5321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74181157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1146577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5741007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18115672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4038011146"/>
                    </a:ext>
                  </a:extLst>
                </a:gridCol>
              </a:tblGrid>
              <a:tr h="40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Use case </a:t>
                      </a:r>
                      <a:endParaRPr lang="zh-CN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Coverage 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Peak Data rate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Positioning accuracy</a:t>
                      </a:r>
                      <a:endParaRPr lang="zh-CN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Other requirements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8564516"/>
                  </a:ext>
                </a:extLst>
              </a:tr>
              <a:tr h="40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#1Smart manufacturing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30m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100m outdoor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100kbps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 m Horizontal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7527053"/>
                  </a:ext>
                </a:extLst>
              </a:tr>
              <a:tr h="40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#2 Data center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30m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100moutdoor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100kbps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2382551"/>
                  </a:ext>
                </a:extLst>
              </a:tr>
              <a:tr h="801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#3 Logistics/Warehouse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10-30 m for indoor case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 m Horizontal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Battery-less,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99.5% identification accuracy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Ultra-low cost and ultra-small size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919080"/>
                  </a:ext>
                </a:extLst>
              </a:tr>
              <a:tr h="1001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#4 Smart Home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10m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 m Horizontal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Long service life., e.g., more than 10 years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Low complexity and small size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0638246"/>
                  </a:ext>
                </a:extLst>
              </a:tr>
              <a:tr h="801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#5 Smart Agriculture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30m indoor,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200m outdoor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Battery-less,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Low complexity and small size,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Processing (i.e., reading IDs) hundreds to thousands of devices per second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6950043"/>
                  </a:ext>
                </a:extLst>
              </a:tr>
              <a:tr h="767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#6 Indoor positioning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10-30 meters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 m horizontal accuracy and 1~2 m vertical accuracy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Small size, maintenance-free, battery-free, and ultra-low-cost IoT devices;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Moving speed: 1.5-2 m/s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735088"/>
                  </a:ext>
                </a:extLst>
              </a:tr>
              <a:tr h="29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#7 Smart Grid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10-30 m indoor, up to 200 m outdoor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20kbps for sub-station, 3kbps for high voltage transmission line.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 and battery-less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490860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DFE94820-514D-4687-BBB8-F0CCF6DFBDF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1960r0</a:t>
            </a:r>
            <a:endParaRPr lang="en-SG" sz="1800" dirty="0">
              <a:latin typeface="+mn-lt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E24A6B-70F0-41EF-9E40-74A5A02E5461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86717AE-C1E0-4406-975F-4C385DF52677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8B47A95-7B64-4C34-960C-5097848E577E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609600" y="685800"/>
            <a:ext cx="74676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Summary(3): Gap analysis for the Use Cases</a:t>
            </a:r>
            <a:endParaRPr lang="zh-CN" altLang="en-US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C8B0604-F81B-4499-8493-A7B55D5BF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73283"/>
              </p:ext>
            </p:extLst>
          </p:nvPr>
        </p:nvGraphicFramePr>
        <p:xfrm>
          <a:off x="190500" y="1219200"/>
          <a:ext cx="8763000" cy="5063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1075197348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730953764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605191943"/>
                    </a:ext>
                  </a:extLst>
                </a:gridCol>
              </a:tblGrid>
              <a:tr h="456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Use cases 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Issues for state-of-the-art solutions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Benefits of AMP IoT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8187563"/>
                  </a:ext>
                </a:extLst>
              </a:tr>
              <a:tr h="130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#1 Smart manufacturing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#2 Data center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#3Logistics/Warehouse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Manual scanning of labels of barcode or RFID tags for inventory/attendance check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Massive deployment of readers due to short communication distance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Limited performance on communication distance, system efficiency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Automatic</a:t>
                      </a:r>
                      <a:r>
                        <a:rPr lang="en-GB" sz="105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scanning 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Lower density deployment of APs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Improved performance in terms of communication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distance, sensitivity and system efficiency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 Battery-less and Maintenance free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967861"/>
                  </a:ext>
                </a:extLst>
              </a:tr>
              <a:tr h="130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#4 Smart Home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Need to replace battery for many devices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High cost/ larger size for applications such as finding small items at home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Battery-less and Maintenance free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Small size/low cost to support more applications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Support positioning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 Enable communication between non-AP STA (e.g., smart phone) and AMP IoT devices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689287"/>
                  </a:ext>
                </a:extLst>
              </a:tr>
              <a:tr h="1086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#6 Indoor positioning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High deployment cost for indoor navigation and positioning systems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High maintenance cost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Small size/low deployment cost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Enable positioning by non-AP STA (e.g., smart phone), with 1~3m horizontal positioning accuracy 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Battery-less and Maintenance free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828524"/>
                  </a:ext>
                </a:extLst>
              </a:tr>
              <a:tr h="727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#5 Smart Agriculture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#7 Smart Grid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Power supply </a:t>
                      </a:r>
                      <a:r>
                        <a:rPr lang="en-GB" altLang="zh-CN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with wire cable or battery 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is needed for sensors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High maintenance cost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</a:t>
                      </a:r>
                      <a:r>
                        <a:rPr lang="en-GB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Inaccessible in case of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and hazardous operation conditions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Battery-less so that deployment of AMP IoT devices can be flexible and low deployment cost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Maintenance free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Lower device cost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378967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A9CD042-16BF-4526-8C4F-5883712615C3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1960r0</a:t>
            </a:r>
            <a:endParaRPr lang="en-SG" sz="1800" dirty="0">
              <a:latin typeface="+mn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17E09B0-A6D3-4E01-AFC9-1C09CC0CAC6C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D53B578-F439-4DF5-93F5-057A19D1DA0B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13F73CD-7DDD-47A7-BA8E-A650261381E7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1143000" y="1500188"/>
            <a:ext cx="0" cy="0"/>
          </a:xfrm>
          <a:prstGeom prst="rect">
            <a:avLst/>
          </a:prstGeom>
        </p:spPr>
        <p:txBody>
          <a:bodyPr vert="horz" lIns="28803" tIns="14402" rIns="28803" bIns="144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499" dirty="0"/>
          </a:p>
        </p:txBody>
      </p:sp>
      <p:sp>
        <p:nvSpPr>
          <p:cNvPr id="11" name="标题 1"/>
          <p:cNvSpPr txBox="1"/>
          <p:nvPr/>
        </p:nvSpPr>
        <p:spPr>
          <a:xfrm>
            <a:off x="400492" y="743410"/>
            <a:ext cx="8135238" cy="550365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/>
            <a:r>
              <a:rPr lang="en-US" altLang="zh-CN" sz="1500" b="1" kern="0" dirty="0"/>
              <a:t> </a:t>
            </a:r>
            <a:r>
              <a:rPr lang="en-US" altLang="zh-CN" sz="31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Summary(4): </a:t>
            </a:r>
            <a:r>
              <a:rPr lang="en-GB" altLang="zh-CN" sz="31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Device types </a:t>
            </a:r>
            <a:endParaRPr lang="zh-CN" altLang="en-US" sz="31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7751" y="1293775"/>
            <a:ext cx="8267979" cy="522950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AMP-only IoT device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Ultra-low complexity, ultra-power consumption, very small form factor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solidFill>
                  <a:srgbClr val="00B0F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Battery-less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 (i.e., not using conventional battery) and may not need power storage or has limited power storage only (e.g., a capacitor).</a:t>
            </a:r>
            <a:endParaRPr lang="en-US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AMP-assisted IoT device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Higher power storage capability than AMP-only IoT device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Similar as legacy 802.11 (e.g., 802.11n/11ah) device and can reuse the current PHY design but with enhanced MAC features to well adapt to operation with a specific kind of ambient power. 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Optimized for the power consumption and sustainability to adapt to ambient power usage and achieve </a:t>
            </a:r>
            <a:r>
              <a:rPr lang="en-GB" altLang="zh-CN" sz="1600" kern="100" dirty="0">
                <a:solidFill>
                  <a:srgbClr val="00B0F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maintenance-free </a:t>
            </a:r>
            <a:endParaRPr lang="en-US" altLang="zh-CN" sz="1600" kern="100" dirty="0">
              <a:solidFill>
                <a:srgbClr val="00B0F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072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altLang="zh-CN" sz="750" kern="100" dirty="0">
              <a:ea typeface="宋体" panose="02010600030101010101" pitchFamily="2" charset="-122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7E064C7-EAF1-404B-A26C-D541BCE68CF1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1960r0</a:t>
            </a:r>
            <a:endParaRPr lang="en-SG" sz="1800" dirty="0">
              <a:latin typeface="+mn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F8C42AE-4B21-4EA2-AED8-85CEEDD4AD4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6AE1CDC-522A-4D90-8BE2-CB579AC10B52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B02AAA2-3864-41FB-977D-D2848C8FD18F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1143000" y="1500188"/>
            <a:ext cx="0" cy="0"/>
          </a:xfrm>
          <a:prstGeom prst="rect">
            <a:avLst/>
          </a:prstGeom>
        </p:spPr>
        <p:txBody>
          <a:bodyPr vert="horz" lIns="28803" tIns="14402" rIns="28803" bIns="144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499" dirty="0"/>
          </a:p>
        </p:txBody>
      </p:sp>
      <p:sp>
        <p:nvSpPr>
          <p:cNvPr id="11" name="标题 1"/>
          <p:cNvSpPr txBox="1"/>
          <p:nvPr/>
        </p:nvSpPr>
        <p:spPr>
          <a:xfrm>
            <a:off x="379200" y="609600"/>
            <a:ext cx="8135238" cy="824683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/>
            <a:r>
              <a:rPr lang="en-US" altLang="zh-CN" sz="1500" b="1" kern="0" dirty="0"/>
              <a:t> </a:t>
            </a: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Summary(5) :</a:t>
            </a:r>
            <a:r>
              <a:rPr lang="en-GB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Candidate Techniques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200" y="1219200"/>
            <a:ext cx="8060196" cy="5389168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Candidate Techniques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Narrow bandwidth operation</a:t>
            </a:r>
            <a:endParaRPr lang="en-GB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Simpler waveform/modulation/coding scheme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OOK/FSK, Manchester coding, etc.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Backscattering</a:t>
            </a:r>
            <a:endParaRPr lang="en-GB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Light-weight MAC protocol design and enhanced power saving/management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Coexistence schemes with legacy devices</a:t>
            </a:r>
            <a:endParaRPr lang="en-GB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Potential Techniques combinations: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AMP-only IoT devices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Ultra-low power receiver + Backscattering/Ultra-low power active transmitter + Simplified MAC+ Enhance power saving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AMP-assisted IoT devices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Legacy PHY design with MAC enhancement</a:t>
            </a:r>
          </a:p>
          <a:p>
            <a:pPr marL="514350" lvl="2">
              <a:lnSpc>
                <a:spcPct val="170000"/>
              </a:lnSpc>
            </a:pPr>
            <a:endParaRPr lang="en-GB" altLang="zh-CN" sz="675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lvl="2">
              <a:lnSpc>
                <a:spcPct val="170000"/>
              </a:lnSpc>
            </a:pPr>
            <a:endParaRPr lang="en-US" altLang="zh-CN" sz="675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064A9FB-AD39-484C-BCE0-D493CDB11703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1960r0</a:t>
            </a:r>
            <a:endParaRPr lang="en-SG" sz="1800" dirty="0">
              <a:latin typeface="+mn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210B0C7-1B94-4C8A-B8CE-E765A265A751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2E1352D-05BB-42EE-A705-44569DB92AE9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0D5A830-D470-4A43-A949-63E6164C6E73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1143000" y="1500188"/>
            <a:ext cx="0" cy="0"/>
          </a:xfrm>
          <a:prstGeom prst="rect">
            <a:avLst/>
          </a:prstGeom>
        </p:spPr>
        <p:txBody>
          <a:bodyPr vert="horz" lIns="28803" tIns="14402" rIns="28803" bIns="144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499" dirty="0"/>
          </a:p>
        </p:txBody>
      </p:sp>
      <p:sp>
        <p:nvSpPr>
          <p:cNvPr id="11" name="标题 1"/>
          <p:cNvSpPr txBox="1"/>
          <p:nvPr/>
        </p:nvSpPr>
        <p:spPr>
          <a:xfrm>
            <a:off x="307206" y="701560"/>
            <a:ext cx="8135238" cy="568962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45000" lnSpcReduction="200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/>
            <a:r>
              <a:rPr lang="en-US" altLang="zh-CN" sz="1800" b="1" kern="0" dirty="0"/>
              <a:t> </a:t>
            </a:r>
            <a:r>
              <a:rPr lang="en-US" altLang="zh-CN" sz="6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Summary(6): </a:t>
            </a:r>
            <a:r>
              <a:rPr lang="en-GB" altLang="zh-CN" sz="6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Ambient Power and Energy Storage</a:t>
            </a:r>
            <a:endParaRPr lang="zh-CN" altLang="en-US" sz="6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F17D5F0-A293-38BE-D43B-F671BEECE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50" y="1447801"/>
            <a:ext cx="6413450" cy="312039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8C6C765-7223-8EBF-5DB3-15F3FDC3E2CC}"/>
              </a:ext>
            </a:extLst>
          </p:cNvPr>
          <p:cNvSpPr txBox="1"/>
          <p:nvPr/>
        </p:nvSpPr>
        <p:spPr>
          <a:xfrm>
            <a:off x="304800" y="1564741"/>
            <a:ext cx="2194044" cy="293105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Ambient power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RF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Solar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Thermal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Vibration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altLang="zh-CN" sz="18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2859562-5FBC-4F68-88B4-4ADA3DAE782F}"/>
              </a:ext>
            </a:extLst>
          </p:cNvPr>
          <p:cNvSpPr/>
          <p:nvPr/>
        </p:nvSpPr>
        <p:spPr>
          <a:xfrm>
            <a:off x="304800" y="4463859"/>
            <a:ext cx="8382000" cy="1936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The ambient power lacks of stability and the power density is limited.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Energy storage element is needed for some AMP IoT devices. </a:t>
            </a: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Capacitor and solid-state battery can be considered as the possible energy storage elements.</a:t>
            </a:r>
            <a:endParaRPr lang="en-US" altLang="zh-CN" sz="18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CC4CB7F-F366-4909-B571-5C3A6A2731A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1960r0</a:t>
            </a:r>
            <a:endParaRPr lang="en-SG" sz="1800" dirty="0">
              <a:latin typeface="+mn-lt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B13FC97-A1A5-476A-86CC-AAD8EDCBF338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5DA9AAA-32F0-448C-8538-7FFE71303AE7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6C59CA9-87E8-447F-907E-96711AD25DEA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1143000" y="1500188"/>
            <a:ext cx="0" cy="0"/>
          </a:xfrm>
          <a:prstGeom prst="rect">
            <a:avLst/>
          </a:prstGeom>
        </p:spPr>
        <p:txBody>
          <a:bodyPr vert="horz" lIns="28803" tIns="14402" rIns="28803" bIns="144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499" dirty="0"/>
          </a:p>
        </p:txBody>
      </p:sp>
      <p:sp>
        <p:nvSpPr>
          <p:cNvPr id="11" name="标题 1"/>
          <p:cNvSpPr txBox="1"/>
          <p:nvPr/>
        </p:nvSpPr>
        <p:spPr>
          <a:xfrm>
            <a:off x="251521" y="633714"/>
            <a:ext cx="8135238" cy="493458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2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Summary(7): </a:t>
            </a:r>
            <a:r>
              <a:rPr lang="en-GB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Feasibility of support AMP IoT in WLAN</a:t>
            </a:r>
            <a:endParaRPr lang="zh-CN" altLang="en-US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6656" y="1159256"/>
            <a:ext cx="7884875" cy="507946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Link budget for different AMP IoT device types</a:t>
            </a:r>
          </a:p>
          <a:p>
            <a:pPr marL="742950" lvl="3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Communication distance of up to 180 meters can be achieved in </a:t>
            </a:r>
            <a:r>
              <a:rPr lang="en-US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S1G and up to 50 meters for  2.4GHz</a:t>
            </a:r>
            <a:endParaRPr lang="en-GB" altLang="zh-CN" sz="1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Co-existence with legacy 802.11 systems</a:t>
            </a:r>
          </a:p>
          <a:p>
            <a:pPr marL="742950" lvl="3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 AMP device can well coexist with legacy devices in both S1G and 2.4Ghz</a:t>
            </a: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Carrier generation for backscattering</a:t>
            </a:r>
          </a:p>
          <a:p>
            <a:pPr marL="742950" lvl="3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Wideband carrier signal spanning the whole channel bandwidth, e.g., the signal spanning across the 20MHz channel bandwidth at 2.4GHz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altLang="zh-CN" sz="15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072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altLang="zh-CN" sz="75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lvl="2">
              <a:lnSpc>
                <a:spcPct val="170000"/>
              </a:lnSpc>
            </a:pPr>
            <a:endParaRPr lang="en-US" altLang="zh-CN" sz="75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3BCB59-35EC-4C75-A0DA-81EB3C83CC38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1960r0</a:t>
            </a:r>
            <a:endParaRPr lang="en-SG" sz="1800" dirty="0">
              <a:latin typeface="+mn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9485ADB-CF7B-491D-A36D-96FCAACAE93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136D12C-9E95-4738-8CF1-394E71BE9054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1FC3AF2-84A0-4128-99B1-6D366BA692FB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590</TotalTime>
  <Words>1835</Words>
  <Application>Microsoft Office PowerPoint</Application>
  <PresentationFormat>全屏显示(4:3)</PresentationFormat>
  <Paragraphs>334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Helvetica Neue Light</vt:lpstr>
      <vt:lpstr>OPPOSans B</vt:lpstr>
      <vt:lpstr>OPPOSans R</vt:lpstr>
      <vt:lpstr>宋体</vt:lpstr>
      <vt:lpstr>Arial</vt:lpstr>
      <vt:lpstr>Calibri</vt:lpstr>
      <vt:lpstr>Helvetica</vt:lpstr>
      <vt:lpstr>Times New Roman</vt:lpstr>
      <vt:lpstr>Wingdings</vt:lpstr>
      <vt:lpstr>ACcord Submission Template</vt:lpstr>
      <vt:lpstr>Summary and recommendation for AMP IoT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Summary(8): Prototype Presentation </vt:lpstr>
      <vt:lpstr>PowerPoint 演示文稿</vt:lpstr>
      <vt:lpstr>PowerPoint 演示文稿</vt:lpstr>
      <vt:lpstr>Summary</vt:lpstr>
      <vt:lpstr>Reference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robert.stacey@intel.com</dc:creator>
  <cp:keywords>CTPClassification=:VisualMarkings=, CTPClassification=CTP_IC:VisualMarkings=, CTPClassification=CTP_IC</cp:keywords>
  <cp:lastModifiedBy>徐伟杰</cp:lastModifiedBy>
  <cp:revision>1678</cp:revision>
  <cp:lastPrinted>1998-02-10T13:28:00Z</cp:lastPrinted>
  <dcterms:created xsi:type="dcterms:W3CDTF">2009-12-02T19:05:00Z</dcterms:created>
  <dcterms:modified xsi:type="dcterms:W3CDTF">2022-11-11T12:25:20Z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(3)dYjZlIMPNS1j1dqB6YP+lC/h/B/2pNPp3QOMNi78JruWsJCWfvOX7qOfqVmWapw5nAmNox2d
CepUHOcpyRPGxOrCF4f6Vm+bQd0a6PmeqnduPJBgJlDghSxD1avTFZ63x0RG46RNanxgx9xE
F6b37psHyh5fuVUFporEZMqQXqHBEypactmiYjvUeMxRaF03XE7S31+KHEROZafgT1HavpUh
nCZB99KB4/WSNUWkv0</vt:lpwstr>
  </property>
  <property fmtid="{D5CDD505-2E9C-101B-9397-08002B2CF9AE}" pid="10" name="_2015_ms_pID_7253431">
    <vt:lpwstr>0SXraQUmKnChBZ8aCVQGJMK6QJb2T9gmWfYivL7LSAq+XNuG8X7Xnk
ZVdgv1R/107n0QMg2bwSVk0XjgjCmTESK20xX3TJA65etUbDDk6Z9gBOACmis1hcjMZatQXm
Xng7Mb/2nLdPeqQsInuUJp7DZbD6Ozsn0e3xI0jgh97KDr5s7e/CgLe2gOTO+Gz7rGwQ7tvf
I1PSBBdCPI4H0IJPnwUWjQPraoJGijURx6me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1561287843</vt:lpwstr>
  </property>
  <property fmtid="{D5CDD505-2E9C-101B-9397-08002B2CF9AE}" pid="15" name="_2015_ms_pID_7253432">
    <vt:lpwstr>srCqHiAMW9tZQpMu87my+bQ=</vt:lpwstr>
  </property>
  <property fmtid="{D5CDD505-2E9C-101B-9397-08002B2CF9AE}" pid="16" name="KSOProductBuildVer">
    <vt:lpwstr>2052-10.1.0.6395</vt:lpwstr>
  </property>
</Properties>
</file>