
<file path=[Content_Types].xml><?xml version="1.0" encoding="utf-8"?>
<Types xmlns="http://schemas.openxmlformats.org/package/2006/content-types">
  <Default Extension="emf" ContentType="image/x-emf"/>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2"/>
    <p:sldId id="260" r:id="rId3"/>
    <p:sldId id="361" r:id="rId4"/>
    <p:sldId id="363" r:id="rId5"/>
    <p:sldId id="369" r:id="rId6"/>
    <p:sldId id="366" r:id="rId7"/>
    <p:sldId id="370" r:id="rId8"/>
    <p:sldId id="365" r:id="rId9"/>
    <p:sldId id="362" r:id="rId10"/>
    <p:sldId id="368" r:id="rId11"/>
    <p:sldId id="372" r:id="rId12"/>
    <p:sldId id="371" r:id="rId13"/>
  </p:sldIdLst>
  <p:sldSz cx="9144000" cy="6858000" type="screen4x3"/>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5">
          <p15:clr>
            <a:srgbClr val="A4A3A4"/>
          </p15:clr>
        </p15:guide>
        <p15:guide id="2" pos="286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 Dallas M." initials="YDM" lastIdx="1" clrIdx="0">
    <p:extLst>
      <p:ext uri="{19B8F6BF-5375-455C-9EA6-DF929625EA0E}">
        <p15:presenceInfo xmlns:p15="http://schemas.microsoft.com/office/powerpoint/2012/main" userId="a3b7b499840c885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7" autoAdjust="0"/>
    <p:restoredTop sz="96366" autoAdjust="0"/>
  </p:normalViewPr>
  <p:slideViewPr>
    <p:cSldViewPr snapToGrid="0">
      <p:cViewPr varScale="1">
        <p:scale>
          <a:sx n="114" d="100"/>
          <a:sy n="114" d="100"/>
        </p:scale>
        <p:origin x="1116" y="108"/>
      </p:cViewPr>
      <p:guideLst>
        <p:guide orient="horz" pos="2145"/>
        <p:guide pos="2864"/>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14A870-B52D-4473-9314-908576515504}" type="datetimeFigureOut">
              <a:rPr lang="zh-CN" altLang="en-US" smtClean="0"/>
              <a:t>2022/11/10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5BE05A-10B7-4F29-BFB4-019C2E5C7A3E}"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EF3062-872A-4238-B808-360B24AB5EBB}" type="datetimeFigureOut">
              <a:rPr lang="zh-CN" altLang="en-US" smtClean="0"/>
              <a:t>2022/11/10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5418A-43FA-471F-8DA8-F294F9A4F067}"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C5418A-43FA-471F-8DA8-F294F9A4F067}"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Tx/>
              <a:buNone/>
            </a:pPr>
            <a:endParaRPr lang="en-US" altLang="zh-CN" dirty="0"/>
          </a:p>
        </p:txBody>
      </p:sp>
      <p:sp>
        <p:nvSpPr>
          <p:cNvPr id="4" name="灯片编号占位符 3"/>
          <p:cNvSpPr>
            <a:spLocks noGrp="1"/>
          </p:cNvSpPr>
          <p:nvPr>
            <p:ph type="sldNum" sz="quarter" idx="10"/>
          </p:nvPr>
        </p:nvSpPr>
        <p:spPr/>
        <p:txBody>
          <a:bodyPr/>
          <a:lstStyle/>
          <a:p>
            <a:fld id="{A9C5418A-43FA-471F-8DA8-F294F9A4F067}" type="slidenum">
              <a:rPr lang="zh-CN" altLang="en-US" smtClean="0"/>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US" dirty="0"/>
          </a:p>
        </p:txBody>
      </p:sp>
      <p:sp>
        <p:nvSpPr>
          <p:cNvPr id="4" name="标题 3"/>
          <p:cNvSpPr>
            <a:spLocks noGrp="1"/>
          </p:cNvSpPr>
          <p:nvPr>
            <p:ph type="title"/>
          </p:nvPr>
        </p:nvSpPr>
        <p:spPr/>
        <p:txBody>
          <a:bodyPr/>
          <a:lstStyle/>
          <a:p>
            <a:r>
              <a:rPr lang="zh-CN" altLang="en-US" dirty="0"/>
              <a:t>单击此处编辑母版标题样式</a:t>
            </a:r>
          </a:p>
        </p:txBody>
      </p:sp>
      <p:sp>
        <p:nvSpPr>
          <p:cNvPr id="8" name="日期占位符 7"/>
          <p:cNvSpPr>
            <a:spLocks noGrp="1"/>
          </p:cNvSpPr>
          <p:nvPr>
            <p:ph type="dt" sz="half" idx="10"/>
          </p:nvPr>
        </p:nvSpPr>
        <p:spPr>
          <a:xfrm>
            <a:off x="696913" y="332601"/>
            <a:ext cx="916918" cy="276999"/>
          </a:xfrm>
        </p:spPr>
        <p:txBody>
          <a:bodyPr/>
          <a:lstStyle/>
          <a:p>
            <a:r>
              <a:rPr lang="en-US" altLang="zh-CN" dirty="0"/>
              <a:t>Nov 2022</a:t>
            </a:r>
            <a:endParaRPr lang="zh-CN" altLang="en-US" dirty="0"/>
          </a:p>
        </p:txBody>
      </p:sp>
      <p:sp>
        <p:nvSpPr>
          <p:cNvPr id="9" name="页脚占位符 8"/>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10" name="灯片编号占位符 9"/>
          <p:cNvSpPr>
            <a:spLocks noGrp="1"/>
          </p:cNvSpPr>
          <p:nvPr>
            <p:ph type="sldNum" sz="quarter" idx="12"/>
          </p:nvPr>
        </p:nvSpPr>
        <p:spPr/>
        <p:txBody>
          <a:bodyPr/>
          <a:lstStyle/>
          <a:p>
            <a:fld id="{D0575E00-F21E-44AB-8288-8B999157452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748836" y="6475413"/>
            <a:ext cx="795089" cy="169277"/>
          </a:xfrm>
        </p:spPr>
        <p:txBody>
          <a:bodyPr/>
          <a:lstStyle>
            <a:lvl1pPr>
              <a:defRPr sz="1100"/>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Footer Placeholder 4"/>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Footer Placeholder 5"/>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8" name="Footer Placeholder 7"/>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9" name="Slide Number Placeholder 8"/>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10"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4" name="Footer Placeholder 3"/>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5" name="Slide Number Placeholder 4"/>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6"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4" name="Slide Number Placeholder 3"/>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5"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ln>
          <a:effectLst/>
        </p:spPr>
        <p:txBody>
          <a:bodyPr vert="horz" wrap="square" lIns="92075" tIns="46038" rIns="92075" bIns="46038" numCol="1" anchor="ctr" anchorCtr="0" compatLnSpc="1"/>
          <a:lstStyle/>
          <a:p>
            <a:pPr lvl="0"/>
            <a:r>
              <a:rPr lang="zh-CN" altLang="en-US"/>
              <a:t>单击此处编辑母版标题样式</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ln>
          <a:effectLst/>
        </p:spPr>
        <p:txBody>
          <a:bodyPr vert="horz" wrap="square" lIns="92075" tIns="46038" rIns="92075" bIns="46038"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028"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
        <p:nvSpPr>
          <p:cNvPr id="1029" name="Rectangle 5"/>
          <p:cNvSpPr>
            <a:spLocks noGrp="1" noChangeArrowheads="1"/>
          </p:cNvSpPr>
          <p:nvPr>
            <p:ph type="ftr" sz="quarter" idx="3"/>
          </p:nvPr>
        </p:nvSpPr>
        <p:spPr bwMode="auto">
          <a:xfrm>
            <a:off x="7748836" y="6475413"/>
            <a:ext cx="795089" cy="169277"/>
          </a:xfrm>
          <a:prstGeom prst="rect">
            <a:avLst/>
          </a:prstGeom>
          <a:noFill/>
          <a:ln w="9525">
            <a:noFill/>
            <a:miter lim="800000"/>
          </a:ln>
          <a:effectLst/>
        </p:spPr>
        <p:txBody>
          <a:bodyPr vert="horz" wrap="none" lIns="0" tIns="0" rIns="0" bIns="0" numCol="1" anchor="t" anchorCtr="0" compatLnSpc="1">
            <a:spAutoFit/>
          </a:bodyPr>
          <a:lstStyle>
            <a:lvl1pPr algn="r">
              <a:defRPr sz="1100"/>
            </a:lvl1pPr>
          </a:lstStyle>
          <a:p>
            <a:r>
              <a:rPr lang="en-US" altLang="zh-CN" dirty="0"/>
              <a:t>XXX, NWPU</a:t>
            </a:r>
            <a:endParaRPr lang="zh-CN"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a:lvl1pPr>
          </a:lstStyle>
          <a:p>
            <a:fld id="{D0575E00-F21E-44AB-8288-8B9991574529}" type="slidenum">
              <a:rPr lang="zh-CN" altLang="en-US" smtClean="0"/>
              <a:t>‹#›</a:t>
            </a:fld>
            <a:endParaRPr lang="zh-CN" alt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defRPr/>
            </a:pPr>
            <a:r>
              <a:rPr lang="en-US" sz="1800" b="1" dirty="0"/>
              <a:t>doc.: IEEE </a:t>
            </a:r>
            <a:r>
              <a:rPr lang="en-US" sz="1800" b="1" kern="1200" dirty="0">
                <a:solidFill>
                  <a:schemeClr val="tx1"/>
                </a:solidFill>
                <a:latin typeface="Times New Roman" panose="02020603050405020304" charset="0"/>
                <a:ea typeface="+mn-ea"/>
                <a:cs typeface="+mn-cs"/>
              </a:rPr>
              <a:t>802.11-22/XXX</a:t>
            </a:r>
            <a:r>
              <a:rPr lang="en-US" altLang="zh-CN" sz="1800" b="1" kern="1200" dirty="0">
                <a:solidFill>
                  <a:schemeClr val="tx1"/>
                </a:solidFill>
                <a:latin typeface="Times New Roman" panose="02020603050405020304" charset="0"/>
                <a:ea typeface="+mn-ea"/>
                <a:cs typeface="+mn-cs"/>
              </a:rPr>
              <a:t>r0</a:t>
            </a:r>
            <a:endParaRPr lang="en-US" sz="1800" b="1" kern="1200" dirty="0">
              <a:solidFill>
                <a:schemeClr val="tx1"/>
              </a:solidFill>
              <a:latin typeface="Times New Roman" panose="02020603050405020304"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655629" cy="169277"/>
          </a:xfrm>
          <a:prstGeom prst="rect">
            <a:avLst/>
          </a:prstGeom>
          <a:noFill/>
          <a:ln w="9525">
            <a:noFill/>
            <a:miter lim="800000"/>
          </a:ln>
          <a:effectLst/>
        </p:spPr>
        <p:txBody>
          <a:bodyPr wrap="none" lIns="0" tIns="0" rIns="0" bIns="0">
            <a:spAutoFit/>
          </a:bodyPr>
          <a:lstStyle/>
          <a:p>
            <a:r>
              <a:rPr lang="en-US" sz="1100"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charset="0"/>
        </a:defRPr>
      </a:lvl2pPr>
      <a:lvl3pPr algn="ctr" rtl="0" eaLnBrk="1" fontAlgn="base" hangingPunct="1">
        <a:spcBef>
          <a:spcPct val="0"/>
        </a:spcBef>
        <a:spcAft>
          <a:spcPct val="0"/>
        </a:spcAft>
        <a:defRPr sz="3200" b="1">
          <a:solidFill>
            <a:schemeClr val="tx2"/>
          </a:solidFill>
          <a:latin typeface="Times New Roman" panose="02020603050405020304" charset="0"/>
        </a:defRPr>
      </a:lvl3pPr>
      <a:lvl4pPr algn="ctr" rtl="0" eaLnBrk="1" fontAlgn="base" hangingPunct="1">
        <a:spcBef>
          <a:spcPct val="0"/>
        </a:spcBef>
        <a:spcAft>
          <a:spcPct val="0"/>
        </a:spcAft>
        <a:defRPr sz="3200" b="1">
          <a:solidFill>
            <a:schemeClr val="tx2"/>
          </a:solidFill>
          <a:latin typeface="Times New Roman" panose="02020603050405020304" charset="0"/>
        </a:defRPr>
      </a:lvl4pPr>
      <a:lvl5pPr algn="ctr" rtl="0" eaLnBrk="1" fontAlgn="base" hangingPunct="1">
        <a:spcBef>
          <a:spcPct val="0"/>
        </a:spcBef>
        <a:spcAft>
          <a:spcPct val="0"/>
        </a:spcAft>
        <a:defRPr sz="3200" b="1">
          <a:solidFill>
            <a:schemeClr val="tx2"/>
          </a:solidFill>
          <a:latin typeface="Times New Roman" panose="02020603050405020304" charset="0"/>
        </a:defRPr>
      </a:lvl5pPr>
      <a:lvl6pPr marL="457200" algn="ctr" rtl="0" eaLnBrk="1" fontAlgn="base" hangingPunct="1">
        <a:spcBef>
          <a:spcPct val="0"/>
        </a:spcBef>
        <a:spcAft>
          <a:spcPct val="0"/>
        </a:spcAft>
        <a:defRPr sz="3200" b="1">
          <a:solidFill>
            <a:schemeClr val="tx2"/>
          </a:solidFill>
          <a:latin typeface="Times New Roman" panose="02020603050405020304" charset="0"/>
        </a:defRPr>
      </a:lvl6pPr>
      <a:lvl7pPr marL="914400" algn="ctr" rtl="0" eaLnBrk="1" fontAlgn="base" hangingPunct="1">
        <a:spcBef>
          <a:spcPct val="0"/>
        </a:spcBef>
        <a:spcAft>
          <a:spcPct val="0"/>
        </a:spcAft>
        <a:defRPr sz="3200" b="1">
          <a:solidFill>
            <a:schemeClr val="tx2"/>
          </a:solidFill>
          <a:latin typeface="Times New Roman" panose="02020603050405020304" charset="0"/>
        </a:defRPr>
      </a:lvl7pPr>
      <a:lvl8pPr marL="1371600" algn="ctr" rtl="0" eaLnBrk="1" fontAlgn="base" hangingPunct="1">
        <a:spcBef>
          <a:spcPct val="0"/>
        </a:spcBef>
        <a:spcAft>
          <a:spcPct val="0"/>
        </a:spcAft>
        <a:defRPr sz="3200" b="1">
          <a:solidFill>
            <a:schemeClr val="tx2"/>
          </a:solidFill>
          <a:latin typeface="Times New Roman" panose="02020603050405020304" charset="0"/>
        </a:defRPr>
      </a:lvl8pPr>
      <a:lvl9pPr marL="1828800" algn="ctr" rtl="0" eaLnBrk="1" fontAlgn="base" hangingPunct="1">
        <a:spcBef>
          <a:spcPct val="0"/>
        </a:spcBef>
        <a:spcAft>
          <a:spcPct val="0"/>
        </a:spcAft>
        <a:defRPr sz="3200" b="1">
          <a:solidFill>
            <a:schemeClr val="tx2"/>
          </a:solidFill>
          <a:latin typeface="Times New Roman" panose="02020603050405020304"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anose="020B0600070205080204" charset="-128"/>
        </a:defRPr>
      </a:lvl2pPr>
      <a:lvl3pPr marL="1085850" indent="-228600" algn="l" rtl="0" eaLnBrk="1" fontAlgn="base" hangingPunct="1">
        <a:spcBef>
          <a:spcPct val="20000"/>
        </a:spcBef>
        <a:spcAft>
          <a:spcPct val="0"/>
        </a:spcAft>
        <a:buChar char="•"/>
        <a:defRPr>
          <a:solidFill>
            <a:schemeClr val="tx1"/>
          </a:solidFill>
          <a:latin typeface="+mn-lt"/>
          <a:ea typeface="MS PGothic" panose="020B0600070205080204" charset="-128"/>
        </a:defRPr>
      </a:lvl3pPr>
      <a:lvl4pPr marL="14287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4pPr>
      <a:lvl5pPr marL="17716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5pPr>
      <a:lvl6pPr marL="22288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6pPr>
      <a:lvl7pPr marL="26860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7pPr>
      <a:lvl8pPr marL="31432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8pPr>
      <a:lvl9pPr marL="36004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Visio_Drawing1.vsd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97408" y="522683"/>
            <a:ext cx="8137017" cy="1470025"/>
          </a:xfrm>
        </p:spPr>
        <p:txBody>
          <a:bodyPr/>
          <a:lstStyle/>
          <a:p>
            <a:r>
              <a:rPr lang="en-US" altLang="zh-CN" dirty="0"/>
              <a:t>On the necessity of separating MAC protocols into data and control planes</a:t>
            </a:r>
            <a:endParaRPr lang="zh-CN" altLang="en-US" dirty="0"/>
          </a:p>
        </p:txBody>
      </p:sp>
      <p:sp>
        <p:nvSpPr>
          <p:cNvPr id="4" name="Rectangle 6"/>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charset="0"/>
              </a:defRPr>
            </a:lvl1pPr>
            <a:lvl2pPr marL="742950" indent="-285750">
              <a:spcBef>
                <a:spcPct val="20000"/>
              </a:spcBef>
              <a:buChar char="–"/>
              <a:defRPr sz="2000">
                <a:solidFill>
                  <a:schemeClr val="tx1"/>
                </a:solidFill>
                <a:latin typeface="Times New Roman" panose="02020603050405020304" charset="0"/>
              </a:defRPr>
            </a:lvl2pPr>
            <a:lvl3pPr marL="1143000" indent="-228600">
              <a:spcBef>
                <a:spcPct val="20000"/>
              </a:spcBef>
              <a:buChar char="•"/>
              <a:defRPr>
                <a:solidFill>
                  <a:schemeClr val="tx1"/>
                </a:solidFill>
                <a:latin typeface="Times New Roman" panose="02020603050405020304" charset="0"/>
              </a:defRPr>
            </a:lvl3pPr>
            <a:lvl4pPr marL="1600200" indent="-228600">
              <a:spcBef>
                <a:spcPct val="20000"/>
              </a:spcBef>
              <a:buChar char="–"/>
              <a:defRPr sz="1600">
                <a:solidFill>
                  <a:schemeClr val="tx1"/>
                </a:solidFill>
                <a:latin typeface="Times New Roman" panose="02020603050405020304" charset="0"/>
              </a:defRPr>
            </a:lvl4pPr>
            <a:lvl5pPr marL="2057400" indent="-228600">
              <a:spcBef>
                <a:spcPct val="20000"/>
              </a:spcBef>
              <a:buChar char="•"/>
              <a:defRPr sz="1600">
                <a:solidFill>
                  <a:schemeClr val="tx1"/>
                </a:solidFill>
                <a:latin typeface="Times New Roman" panose="02020603050405020304"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charset="0"/>
              </a:defRPr>
            </a:lvl9pPr>
          </a:lstStyle>
          <a:p>
            <a:pPr>
              <a:buFontTx/>
              <a:buNone/>
            </a:pPr>
            <a:r>
              <a:rPr lang="en-GB" altLang="en-US" sz="2000" dirty="0"/>
              <a:t>Authors:</a:t>
            </a:r>
            <a:endParaRPr lang="en-GB" altLang="en-US" sz="2000" b="0" dirty="0"/>
          </a:p>
        </p:txBody>
      </p:sp>
      <p:graphicFrame>
        <p:nvGraphicFramePr>
          <p:cNvPr id="5" name="Table 8"/>
          <p:cNvGraphicFramePr>
            <a:graphicFrameLocks noGrp="1"/>
          </p:cNvGraphicFramePr>
          <p:nvPr>
            <p:extLst>
              <p:ext uri="{D42A27DB-BD31-4B8C-83A1-F6EECF244321}">
                <p14:modId xmlns:p14="http://schemas.microsoft.com/office/powerpoint/2010/main" val="2162316337"/>
              </p:ext>
            </p:extLst>
          </p:nvPr>
        </p:nvGraphicFramePr>
        <p:xfrm>
          <a:off x="970216" y="3056544"/>
          <a:ext cx="7391400" cy="124409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100" kern="1200" dirty="0" err="1">
                          <a:solidFill>
                            <a:schemeClr val="dk1"/>
                          </a:solidFill>
                          <a:latin typeface="+mn-lt"/>
                          <a:ea typeface="+mn-ea"/>
                          <a:cs typeface="+mn-cs"/>
                        </a:rPr>
                        <a:t>Zhongjiang</a:t>
                      </a:r>
                      <a:r>
                        <a:rPr lang="en-US" sz="1100" kern="1200" dirty="0">
                          <a:solidFill>
                            <a:schemeClr val="dk1"/>
                          </a:solidFill>
                          <a:latin typeface="+mn-lt"/>
                          <a:ea typeface="+mn-ea"/>
                          <a:cs typeface="+mn-cs"/>
                        </a:rPr>
                        <a:t> Yan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altLang="zh-CN" sz="1100" dirty="0"/>
                        <a:t>Northwestern Polytechnical University</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altLang="zh-CN" sz="1100" dirty="0"/>
                        <a:t>No. 127, West </a:t>
                      </a:r>
                      <a:r>
                        <a:rPr lang="en-US" altLang="zh-CN" sz="1100" dirty="0" err="1"/>
                        <a:t>Youyi</a:t>
                      </a:r>
                      <a:r>
                        <a:rPr lang="en-US" altLang="zh-CN" sz="1100" dirty="0"/>
                        <a:t> Rd., Xian, Shaanxi, China</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zhjyan@nwpu.edu.cn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100" kern="1200" dirty="0">
                          <a:solidFill>
                            <a:schemeClr val="dk1"/>
                          </a:solidFill>
                          <a:latin typeface="+mn-lt"/>
                          <a:ea typeface="+mn-ea"/>
                          <a:cs typeface="+mn-cs"/>
                        </a:rPr>
                        <a:t>Bo Li</a:t>
                      </a:r>
                      <a:endParaRPr lang="zh-CN" altLang="en-US" sz="11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t>libo.npu@nwpu.edu.cn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100" kern="1200" dirty="0">
                          <a:solidFill>
                            <a:schemeClr val="dk1"/>
                          </a:solidFill>
                          <a:latin typeface="+mn-lt"/>
                          <a:ea typeface="+mn-ea"/>
                          <a:cs typeface="+mn-cs"/>
                        </a:rPr>
                        <a:t>Mao Yang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t>yangmao@nwpu.edu.cn</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Rectangle 4"/>
          <p:cNvSpPr txBox="1">
            <a:spLocks noChangeArrowheads="1"/>
          </p:cNvSpPr>
          <p:nvPr/>
        </p:nvSpPr>
        <p:spPr bwMode="auto">
          <a:xfrm>
            <a:off x="696913" y="2029194"/>
            <a:ext cx="7772400" cy="381000"/>
          </a:xfrm>
          <a:prstGeom prst="rect">
            <a:avLst/>
          </a:prstGeom>
          <a:noFill/>
          <a:ln w="9525">
            <a:noFill/>
            <a:miter lim="800000"/>
          </a:ln>
          <a:effectLst/>
        </p:spPr>
        <p:txBody>
          <a:bodyPr vert="horz" wrap="square" lIns="92075" tIns="46038" rIns="92075" bIns="46038" numCol="1" anchor="t" anchorCtr="0" compatLnSpc="1"/>
          <a:lstStyle>
            <a:lvl1pPr marL="0" indent="0" algn="ctr" rtl="0" eaLnBrk="1" fontAlgn="base" hangingPunct="1">
              <a:spcBef>
                <a:spcPct val="20000"/>
              </a:spcBef>
              <a:spcAft>
                <a:spcPct val="0"/>
              </a:spcAft>
              <a:buNone/>
              <a:defRPr sz="1800" b="1">
                <a:solidFill>
                  <a:schemeClr val="tx1"/>
                </a:solidFill>
                <a:latin typeface="+mn-lt"/>
                <a:ea typeface="+mn-ea"/>
                <a:cs typeface="+mn-cs"/>
              </a:defRPr>
            </a:lvl1pPr>
            <a:lvl2pPr marL="342900" indent="0" algn="ctr" rtl="0" eaLnBrk="1" fontAlgn="base" hangingPunct="1">
              <a:spcBef>
                <a:spcPct val="20000"/>
              </a:spcBef>
              <a:spcAft>
                <a:spcPct val="0"/>
              </a:spcAft>
              <a:buNone/>
              <a:defRPr sz="1500">
                <a:solidFill>
                  <a:schemeClr val="tx1"/>
                </a:solidFill>
                <a:latin typeface="+mn-lt"/>
                <a:ea typeface="MS PGothic" panose="020B0600070205080204" charset="-128"/>
              </a:defRPr>
            </a:lvl2pPr>
            <a:lvl3pPr marL="685800" indent="0" algn="ctr" rtl="0" eaLnBrk="1" fontAlgn="base" hangingPunct="1">
              <a:spcBef>
                <a:spcPct val="20000"/>
              </a:spcBef>
              <a:spcAft>
                <a:spcPct val="0"/>
              </a:spcAft>
              <a:buNone/>
              <a:defRPr>
                <a:solidFill>
                  <a:schemeClr val="tx1"/>
                </a:solidFill>
                <a:latin typeface="+mn-lt"/>
                <a:ea typeface="MS PGothic" panose="020B0600070205080204" charset="-128"/>
              </a:defRPr>
            </a:lvl3pPr>
            <a:lvl4pPr marL="1028700" indent="0" algn="ctr" rtl="0" eaLnBrk="1" fontAlgn="base" hangingPunct="1">
              <a:spcBef>
                <a:spcPct val="20000"/>
              </a:spcBef>
              <a:spcAft>
                <a:spcPct val="0"/>
              </a:spcAft>
              <a:buNone/>
              <a:defRPr sz="1200">
                <a:solidFill>
                  <a:schemeClr val="tx1"/>
                </a:solidFill>
                <a:latin typeface="+mn-lt"/>
                <a:ea typeface="MS PGothic" panose="020B0600070205080204" charset="-128"/>
              </a:defRPr>
            </a:lvl4pPr>
            <a:lvl5pPr marL="1371600" indent="0" algn="ctr" rtl="0" eaLnBrk="1" fontAlgn="base" hangingPunct="1">
              <a:spcBef>
                <a:spcPct val="20000"/>
              </a:spcBef>
              <a:spcAft>
                <a:spcPct val="0"/>
              </a:spcAft>
              <a:buNone/>
              <a:defRPr sz="1200">
                <a:solidFill>
                  <a:schemeClr val="tx1"/>
                </a:solidFill>
                <a:latin typeface="+mn-lt"/>
                <a:ea typeface="MS PGothic" panose="020B0600070205080204" charset="-128"/>
              </a:defRPr>
            </a:lvl5pPr>
            <a:lvl6pPr marL="1714500" indent="0" algn="ctr" rtl="0" eaLnBrk="1" fontAlgn="base" hangingPunct="1">
              <a:spcBef>
                <a:spcPct val="20000"/>
              </a:spcBef>
              <a:spcAft>
                <a:spcPct val="0"/>
              </a:spcAft>
              <a:buNone/>
              <a:defRPr sz="1200">
                <a:solidFill>
                  <a:schemeClr val="tx1"/>
                </a:solidFill>
                <a:latin typeface="+mn-lt"/>
                <a:ea typeface="MS PGothic" panose="020B0600070205080204" charset="-128"/>
              </a:defRPr>
            </a:lvl6pPr>
            <a:lvl7pPr marL="2057400" indent="0" algn="ctr" rtl="0" eaLnBrk="1" fontAlgn="base" hangingPunct="1">
              <a:spcBef>
                <a:spcPct val="20000"/>
              </a:spcBef>
              <a:spcAft>
                <a:spcPct val="0"/>
              </a:spcAft>
              <a:buNone/>
              <a:defRPr sz="1200">
                <a:solidFill>
                  <a:schemeClr val="tx1"/>
                </a:solidFill>
                <a:latin typeface="+mn-lt"/>
                <a:ea typeface="MS PGothic" panose="020B0600070205080204" charset="-128"/>
              </a:defRPr>
            </a:lvl7pPr>
            <a:lvl8pPr marL="2400300" indent="0" algn="ctr" rtl="0" eaLnBrk="1" fontAlgn="base" hangingPunct="1">
              <a:spcBef>
                <a:spcPct val="20000"/>
              </a:spcBef>
              <a:spcAft>
                <a:spcPct val="0"/>
              </a:spcAft>
              <a:buNone/>
              <a:defRPr sz="1200">
                <a:solidFill>
                  <a:schemeClr val="tx1"/>
                </a:solidFill>
                <a:latin typeface="+mn-lt"/>
                <a:ea typeface="MS PGothic" panose="020B0600070205080204" charset="-128"/>
              </a:defRPr>
            </a:lvl8pPr>
            <a:lvl9pPr marL="2743200" indent="0" algn="ctr" rtl="0" eaLnBrk="1" fontAlgn="base" hangingPunct="1">
              <a:spcBef>
                <a:spcPct val="20000"/>
              </a:spcBef>
              <a:spcAft>
                <a:spcPct val="0"/>
              </a:spcAft>
              <a:buNone/>
              <a:defRPr sz="1200">
                <a:solidFill>
                  <a:schemeClr val="tx1"/>
                </a:solidFill>
                <a:latin typeface="+mn-lt"/>
                <a:ea typeface="MS PGothic" panose="020B0600070205080204" charset="-128"/>
              </a:defRPr>
            </a:lvl9pPr>
          </a:lstStyle>
          <a:p>
            <a:r>
              <a:rPr lang="en-GB" altLang="en-US" sz="2000" kern="0" dirty="0"/>
              <a:t>Date:</a:t>
            </a:r>
            <a:r>
              <a:rPr lang="en-GB" altLang="en-US" sz="2000" b="0" kern="0" dirty="0"/>
              <a:t> 2022-11-10</a:t>
            </a:r>
          </a:p>
        </p:txBody>
      </p:sp>
      <p:sp>
        <p:nvSpPr>
          <p:cNvPr id="7" name="日期占位符 6"/>
          <p:cNvSpPr>
            <a:spLocks noGrp="1"/>
          </p:cNvSpPr>
          <p:nvPr>
            <p:ph type="dt" sz="half" idx="10"/>
          </p:nvPr>
        </p:nvSpPr>
        <p:spPr>
          <a:xfrm>
            <a:off x="696913" y="332601"/>
            <a:ext cx="916918" cy="276999"/>
          </a:xfrm>
        </p:spPr>
        <p:txBody>
          <a:bodyPr/>
          <a:lstStyle/>
          <a:p>
            <a:r>
              <a:rPr lang="en-US" altLang="zh-CN" dirty="0"/>
              <a:t>Nov 2022</a:t>
            </a:r>
            <a:endParaRPr lang="zh-CN" altLang="en-US" dirty="0"/>
          </a:p>
        </p:txBody>
      </p:sp>
      <p:sp>
        <p:nvSpPr>
          <p:cNvPr id="8" name="页脚占位符 7"/>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9" name="文本框 8">
            <a:extLst>
              <a:ext uri="{FF2B5EF4-FFF2-40B4-BE49-F238E27FC236}">
                <a16:creationId xmlns:a16="http://schemas.microsoft.com/office/drawing/2014/main" id="{8ACC5BB3-55DB-656A-5872-4BD4C7B457B3}"/>
              </a:ext>
            </a:extLst>
          </p:cNvPr>
          <p:cNvSpPr txBox="1"/>
          <p:nvPr/>
        </p:nvSpPr>
        <p:spPr>
          <a:xfrm>
            <a:off x="4864988"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10" name="灯片编号占位符 9">
            <a:extLst>
              <a:ext uri="{FF2B5EF4-FFF2-40B4-BE49-F238E27FC236}">
                <a16:creationId xmlns:a16="http://schemas.microsoft.com/office/drawing/2014/main" id="{B3659D4B-86F6-B68A-F65B-168EFF3B8048}"/>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1</a:t>
            </a:fld>
            <a:endParaRPr lang="zh-CN" alt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79607A-E985-B4D8-FBE8-A7E9B7BF707B}"/>
              </a:ext>
            </a:extLst>
          </p:cNvPr>
          <p:cNvSpPr>
            <a:spLocks noGrp="1"/>
          </p:cNvSpPr>
          <p:nvPr>
            <p:ph type="title"/>
          </p:nvPr>
        </p:nvSpPr>
        <p:spPr/>
        <p:txBody>
          <a:bodyPr/>
          <a:lstStyle/>
          <a:p>
            <a:r>
              <a:rPr lang="en-US" altLang="zh-CN" dirty="0"/>
              <a:t>Conclusions</a:t>
            </a:r>
            <a:endParaRPr lang="zh-CN" altLang="en-US" dirty="0"/>
          </a:p>
        </p:txBody>
      </p:sp>
      <p:graphicFrame>
        <p:nvGraphicFramePr>
          <p:cNvPr id="6" name="表格 6">
            <a:extLst>
              <a:ext uri="{FF2B5EF4-FFF2-40B4-BE49-F238E27FC236}">
                <a16:creationId xmlns:a16="http://schemas.microsoft.com/office/drawing/2014/main" id="{F1A17965-B9D8-A1E8-8AA7-817FA95C9B16}"/>
              </a:ext>
            </a:extLst>
          </p:cNvPr>
          <p:cNvGraphicFramePr>
            <a:graphicFrameLocks noGrp="1"/>
          </p:cNvGraphicFramePr>
          <p:nvPr>
            <p:ph idx="1"/>
            <p:extLst>
              <p:ext uri="{D42A27DB-BD31-4B8C-83A1-F6EECF244321}">
                <p14:modId xmlns:p14="http://schemas.microsoft.com/office/powerpoint/2010/main" val="2083069353"/>
              </p:ext>
            </p:extLst>
          </p:nvPr>
        </p:nvGraphicFramePr>
        <p:xfrm>
          <a:off x="705678" y="1707792"/>
          <a:ext cx="7752522" cy="4499268"/>
        </p:xfrm>
        <a:graphic>
          <a:graphicData uri="http://schemas.openxmlformats.org/drawingml/2006/table">
            <a:tbl>
              <a:tblPr firstRow="1" bandRow="1">
                <a:tableStyleId>{5C22544A-7EE6-4342-B048-85BDC9FD1C3A}</a:tableStyleId>
              </a:tblPr>
              <a:tblGrid>
                <a:gridCol w="723701">
                  <a:extLst>
                    <a:ext uri="{9D8B030D-6E8A-4147-A177-3AD203B41FA5}">
                      <a16:colId xmlns:a16="http://schemas.microsoft.com/office/drawing/2014/main" val="2611516091"/>
                    </a:ext>
                  </a:extLst>
                </a:gridCol>
                <a:gridCol w="3142621">
                  <a:extLst>
                    <a:ext uri="{9D8B030D-6E8A-4147-A177-3AD203B41FA5}">
                      <a16:colId xmlns:a16="http://schemas.microsoft.com/office/drawing/2014/main" val="3883072740"/>
                    </a:ext>
                  </a:extLst>
                </a:gridCol>
                <a:gridCol w="3886200">
                  <a:extLst>
                    <a:ext uri="{9D8B030D-6E8A-4147-A177-3AD203B41FA5}">
                      <a16:colId xmlns:a16="http://schemas.microsoft.com/office/drawing/2014/main" val="3604917304"/>
                    </a:ext>
                  </a:extLst>
                </a:gridCol>
              </a:tblGrid>
              <a:tr h="372408">
                <a:tc>
                  <a:txBody>
                    <a:bodyPr/>
                    <a:lstStyle/>
                    <a:p>
                      <a:pPr algn="ctr"/>
                      <a:r>
                        <a:rPr lang="en-US" altLang="zh-CN" dirty="0"/>
                        <a:t>No.</a:t>
                      </a:r>
                      <a:endParaRPr lang="zh-CN" altLang="en-US" dirty="0"/>
                    </a:p>
                  </a:txBody>
                  <a:tcPr anchor="ctr"/>
                </a:tc>
                <a:tc>
                  <a:txBody>
                    <a:bodyPr/>
                    <a:lstStyle/>
                    <a:p>
                      <a:pPr algn="ctr"/>
                      <a:r>
                        <a:rPr lang="en-US" altLang="zh-CN" dirty="0"/>
                        <a:t>Problems</a:t>
                      </a:r>
                      <a:endParaRPr lang="zh-CN" altLang="en-US" dirty="0"/>
                    </a:p>
                  </a:txBody>
                  <a:tcPr anchor="ctr"/>
                </a:tc>
                <a:tc>
                  <a:txBody>
                    <a:bodyPr/>
                    <a:lstStyle/>
                    <a:p>
                      <a:pPr algn="ctr"/>
                      <a:r>
                        <a:rPr lang="en-US" altLang="zh-CN" dirty="0"/>
                        <a:t>Reasons</a:t>
                      </a:r>
                      <a:endParaRPr lang="zh-CN" altLang="en-US" dirty="0"/>
                    </a:p>
                  </a:txBody>
                  <a:tcPr anchor="ctr"/>
                </a:tc>
                <a:extLst>
                  <a:ext uri="{0D108BD9-81ED-4DB2-BD59-A6C34878D82A}">
                    <a16:rowId xmlns:a16="http://schemas.microsoft.com/office/drawing/2014/main" val="1578559358"/>
                  </a:ext>
                </a:extLst>
              </a:tr>
              <a:tr h="642786">
                <a:tc>
                  <a:txBody>
                    <a:bodyPr/>
                    <a:lstStyle/>
                    <a:p>
                      <a:pPr marL="0" indent="0" algn="ctr">
                        <a:buFont typeface="+mj-lt"/>
                        <a:buNone/>
                      </a:pPr>
                      <a:r>
                        <a:rPr lang="en-US" altLang="zh-CN" dirty="0"/>
                        <a:t>1 </a:t>
                      </a:r>
                      <a:endParaRPr lang="zh-CN" altLang="en-US" dirty="0"/>
                    </a:p>
                  </a:txBody>
                  <a:tcPr anchor="ctr"/>
                </a:tc>
                <a:tc>
                  <a:txBody>
                    <a:bodyPr/>
                    <a:lstStyle/>
                    <a:p>
                      <a:r>
                        <a:rPr lang="en-US" altLang="zh-CN" dirty="0"/>
                        <a:t>Collisions of intra CPs and between CP and DP</a:t>
                      </a:r>
                      <a:endParaRPr lang="zh-CN" altLang="en-US" dirty="0"/>
                    </a:p>
                  </a:txBody>
                  <a:tcPr anchor="ctr"/>
                </a:tc>
                <a:tc>
                  <a:txBody>
                    <a:bodyPr/>
                    <a:lstStyle/>
                    <a:p>
                      <a:pPr marL="285750" indent="-285750">
                        <a:buFont typeface="Arial" panose="020B0604020202020204" pitchFamily="34" charset="0"/>
                        <a:buChar char="•"/>
                      </a:pPr>
                      <a:r>
                        <a:rPr lang="en-US" altLang="zh-CN" dirty="0"/>
                        <a:t>Hidden terminals</a:t>
                      </a:r>
                    </a:p>
                    <a:p>
                      <a:pPr marL="285750" indent="-285750">
                        <a:buFont typeface="Arial" panose="020B0604020202020204" pitchFamily="34" charset="0"/>
                        <a:buChar char="•"/>
                      </a:pPr>
                      <a:r>
                        <a:rPr lang="en-US" altLang="zh-CN" dirty="0"/>
                        <a:t>loss of NAV</a:t>
                      </a:r>
                      <a:endParaRPr lang="zh-CN" altLang="en-US" dirty="0"/>
                    </a:p>
                  </a:txBody>
                  <a:tcPr anchor="ctr"/>
                </a:tc>
                <a:extLst>
                  <a:ext uri="{0D108BD9-81ED-4DB2-BD59-A6C34878D82A}">
                    <a16:rowId xmlns:a16="http://schemas.microsoft.com/office/drawing/2014/main" val="142692447"/>
                  </a:ext>
                </a:extLst>
              </a:tr>
              <a:tr h="642786">
                <a:tc>
                  <a:txBody>
                    <a:bodyPr/>
                    <a:lstStyle/>
                    <a:p>
                      <a:pPr marL="0" indent="0" algn="ctr">
                        <a:buFont typeface="+mj-lt"/>
                        <a:buNone/>
                      </a:pPr>
                      <a:r>
                        <a:rPr lang="en-US" altLang="zh-CN" dirty="0"/>
                        <a:t>2 </a:t>
                      </a:r>
                      <a:endParaRPr lang="zh-CN" altLang="en-US" dirty="0"/>
                    </a:p>
                  </a:txBody>
                  <a:tcPr anchor="ctr"/>
                </a:tc>
                <a:tc>
                  <a:txBody>
                    <a:bodyPr/>
                    <a:lstStyle/>
                    <a:p>
                      <a:r>
                        <a:rPr lang="en-US" altLang="zh-CN" dirty="0"/>
                        <a:t>Blockings of intra DPs and between CP and DP</a:t>
                      </a:r>
                      <a:endParaRPr lang="zh-CN" altLang="en-US" dirty="0"/>
                    </a:p>
                  </a:txBody>
                  <a:tcPr anchor="ctr"/>
                </a:tc>
                <a:tc rowSpan="2">
                  <a:txBody>
                    <a:bodyPr/>
                    <a:lstStyle/>
                    <a:p>
                      <a:pPr marL="285750" indent="-285750">
                        <a:buFont typeface="Arial" panose="020B0604020202020204" pitchFamily="34" charset="0"/>
                        <a:buChar char="•"/>
                      </a:pPr>
                      <a:r>
                        <a:rPr lang="en-US" altLang="zh-CN" dirty="0"/>
                        <a:t>Low rate CP and long time DP exist on the same channel or link.</a:t>
                      </a:r>
                      <a:endParaRPr lang="zh-CN" altLang="en-US" dirty="0"/>
                    </a:p>
                  </a:txBody>
                  <a:tcPr anchor="ctr"/>
                </a:tc>
                <a:extLst>
                  <a:ext uri="{0D108BD9-81ED-4DB2-BD59-A6C34878D82A}">
                    <a16:rowId xmlns:a16="http://schemas.microsoft.com/office/drawing/2014/main" val="113303994"/>
                  </a:ext>
                </a:extLst>
              </a:tr>
              <a:tr h="372408">
                <a:tc>
                  <a:txBody>
                    <a:bodyPr/>
                    <a:lstStyle/>
                    <a:p>
                      <a:pPr marL="0" indent="0" algn="ctr">
                        <a:buFont typeface="+mj-lt"/>
                        <a:buNone/>
                      </a:pPr>
                      <a:r>
                        <a:rPr lang="en-US" altLang="zh-CN" dirty="0"/>
                        <a:t>3</a:t>
                      </a:r>
                      <a:endParaRPr lang="zh-CN" altLang="en-US" dirty="0"/>
                    </a:p>
                  </a:txBody>
                  <a:tcPr anchor="ctr"/>
                </a:tc>
                <a:tc>
                  <a:txBody>
                    <a:bodyPr/>
                    <a:lstStyle/>
                    <a:p>
                      <a:r>
                        <a:rPr lang="en-US" altLang="zh-CN" dirty="0"/>
                        <a:t>Bottleneck of primary channel</a:t>
                      </a:r>
                      <a:endParaRPr lang="zh-CN" altLang="en-US" dirty="0"/>
                    </a:p>
                  </a:txBody>
                  <a:tcPr anchor="ctr"/>
                </a:tc>
                <a:tc vMerge="1">
                  <a:txBody>
                    <a:bodyPr/>
                    <a:lstStyle/>
                    <a:p>
                      <a:endParaRPr lang="zh-CN" altLang="en-US" dirty="0"/>
                    </a:p>
                  </a:txBody>
                  <a:tcPr/>
                </a:tc>
                <a:extLst>
                  <a:ext uri="{0D108BD9-81ED-4DB2-BD59-A6C34878D82A}">
                    <a16:rowId xmlns:a16="http://schemas.microsoft.com/office/drawing/2014/main" val="999101779"/>
                  </a:ext>
                </a:extLst>
              </a:tr>
              <a:tr h="372408">
                <a:tc>
                  <a:txBody>
                    <a:bodyPr/>
                    <a:lstStyle/>
                    <a:p>
                      <a:pPr marL="0" indent="0" algn="ctr">
                        <a:buFont typeface="+mj-lt"/>
                        <a:buNone/>
                      </a:pPr>
                      <a:r>
                        <a:rPr lang="en-US" altLang="zh-CN" dirty="0"/>
                        <a:t>4</a:t>
                      </a:r>
                      <a:endParaRPr lang="zh-CN" altLang="en-US" dirty="0"/>
                    </a:p>
                  </a:txBody>
                  <a:tcPr anchor="ctr"/>
                </a:tc>
                <a:tc>
                  <a:txBody>
                    <a:bodyPr/>
                    <a:lstStyle/>
                    <a:p>
                      <a:r>
                        <a:rPr lang="en-US" altLang="zh-CN" dirty="0"/>
                        <a:t>Low usage of secondary channels</a:t>
                      </a:r>
                      <a:endParaRPr lang="zh-CN" altLang="en-US" dirty="0"/>
                    </a:p>
                  </a:txBody>
                  <a:tcPr anchor="ctr"/>
                </a:tc>
                <a:tc>
                  <a:txBody>
                    <a:bodyPr/>
                    <a:lstStyle/>
                    <a:p>
                      <a:pPr marL="285750" indent="-285750">
                        <a:buFont typeface="Arial" panose="020B0604020202020204" pitchFamily="34" charset="0"/>
                        <a:buChar char="•"/>
                      </a:pPr>
                      <a:r>
                        <a:rPr lang="en-US" altLang="zh-CN" dirty="0"/>
                        <a:t>Bottleneck of primary channel</a:t>
                      </a:r>
                    </a:p>
                    <a:p>
                      <a:pPr marL="285750" indent="-285750">
                        <a:buFont typeface="Arial" panose="020B0604020202020204" pitchFamily="34" charset="0"/>
                        <a:buChar char="•"/>
                      </a:pPr>
                      <a:r>
                        <a:rPr lang="en-US" altLang="zh-CN" dirty="0"/>
                        <a:t>Channel binding capabilities/rules</a:t>
                      </a:r>
                    </a:p>
                    <a:p>
                      <a:pPr marL="285750" indent="-285750">
                        <a:buFont typeface="Arial" panose="020B0604020202020204" pitchFamily="34" charset="0"/>
                        <a:buChar char="•"/>
                      </a:pPr>
                      <a:r>
                        <a:rPr lang="en-US" altLang="zh-CN" dirty="0"/>
                        <a:t>Independent secondary channels’ states</a:t>
                      </a:r>
                      <a:endParaRPr lang="zh-CN" altLang="en-US" dirty="0"/>
                    </a:p>
                  </a:txBody>
                  <a:tcPr anchor="ctr"/>
                </a:tc>
                <a:extLst>
                  <a:ext uri="{0D108BD9-81ED-4DB2-BD59-A6C34878D82A}">
                    <a16:rowId xmlns:a16="http://schemas.microsoft.com/office/drawing/2014/main" val="1433824209"/>
                  </a:ext>
                </a:extLst>
              </a:tr>
              <a:tr h="372408">
                <a:tc>
                  <a:txBody>
                    <a:bodyPr/>
                    <a:lstStyle/>
                    <a:p>
                      <a:pPr marL="0" indent="0" algn="ctr">
                        <a:buFont typeface="+mj-lt"/>
                        <a:buNone/>
                      </a:pPr>
                      <a:r>
                        <a:rPr lang="en-US" altLang="zh-CN" dirty="0"/>
                        <a:t>5</a:t>
                      </a:r>
                      <a:endParaRPr lang="zh-CN" altLang="en-US" dirty="0"/>
                    </a:p>
                  </a:txBody>
                  <a:tcPr anchor="ctr"/>
                </a:tc>
                <a:tc>
                  <a:txBody>
                    <a:bodyPr/>
                    <a:lstStyle/>
                    <a:p>
                      <a:r>
                        <a:rPr lang="en-US" altLang="zh-CN" dirty="0"/>
                        <a:t>Relatively reduced efficiency of CP </a:t>
                      </a:r>
                      <a:endParaRPr lang="zh-CN" altLang="en-US" dirty="0"/>
                    </a:p>
                  </a:txBody>
                  <a:tcPr anchor="ctr"/>
                </a:tc>
                <a:tc>
                  <a:txBody>
                    <a:bodyPr/>
                    <a:lstStyle/>
                    <a:p>
                      <a:pPr marL="285750" indent="-285750">
                        <a:buFont typeface="Arial" panose="020B0604020202020204" pitchFamily="34" charset="0"/>
                        <a:buChar char="•"/>
                      </a:pPr>
                      <a:r>
                        <a:rPr lang="en-US" altLang="zh-CN" dirty="0"/>
                        <a:t>Increased bandwidth of DP</a:t>
                      </a:r>
                    </a:p>
                    <a:p>
                      <a:pPr marL="285750" indent="-285750">
                        <a:buFont typeface="Arial" panose="020B0604020202020204" pitchFamily="34" charset="0"/>
                        <a:buChar char="•"/>
                      </a:pPr>
                      <a:r>
                        <a:rPr lang="en-US" altLang="zh-CN" dirty="0"/>
                        <a:t>Increased PHY rate</a:t>
                      </a:r>
                      <a:endParaRPr lang="zh-CN" altLang="en-US" dirty="0"/>
                    </a:p>
                  </a:txBody>
                  <a:tcPr anchor="ctr"/>
                </a:tc>
                <a:extLst>
                  <a:ext uri="{0D108BD9-81ED-4DB2-BD59-A6C34878D82A}">
                    <a16:rowId xmlns:a16="http://schemas.microsoft.com/office/drawing/2014/main" val="1551244793"/>
                  </a:ext>
                </a:extLst>
              </a:tr>
              <a:tr h="372408">
                <a:tc>
                  <a:txBody>
                    <a:bodyPr/>
                    <a:lstStyle/>
                    <a:p>
                      <a:pPr marL="0" indent="0" algn="ctr">
                        <a:buFont typeface="+mj-lt"/>
                        <a:buNone/>
                      </a:pPr>
                      <a:r>
                        <a:rPr lang="en-US" altLang="zh-CN" dirty="0"/>
                        <a:t>6</a:t>
                      </a:r>
                      <a:endParaRPr lang="zh-CN" altLang="en-US" dirty="0"/>
                    </a:p>
                  </a:txBody>
                  <a:tcPr anchor="ctr"/>
                </a:tc>
                <a:tc>
                  <a:txBody>
                    <a:bodyPr/>
                    <a:lstStyle/>
                    <a:p>
                      <a:r>
                        <a:rPr lang="en-US" altLang="zh-CN" dirty="0"/>
                        <a:t>Reduced efficiency of DCF and EDCA</a:t>
                      </a:r>
                      <a:endParaRPr lang="zh-CN" altLang="en-US" dirty="0"/>
                    </a:p>
                  </a:txBody>
                  <a:tcPr anchor="ctr"/>
                </a:tc>
                <a:tc>
                  <a:txBody>
                    <a:bodyPr/>
                    <a:lstStyle/>
                    <a:p>
                      <a:pPr marL="285750" indent="-285750">
                        <a:buFont typeface="Arial" panose="020B0604020202020204" pitchFamily="34" charset="0"/>
                        <a:buChar char="•"/>
                      </a:pPr>
                      <a:r>
                        <a:rPr lang="en-US" altLang="zh-CN" dirty="0"/>
                        <a:t>Fragmented access intervals caused by new schemes, e.g., </a:t>
                      </a:r>
                      <a:r>
                        <a:rPr lang="en-US" altLang="zh-CN" dirty="0" err="1"/>
                        <a:t>rTWT</a:t>
                      </a:r>
                      <a:endParaRPr lang="zh-CN" altLang="en-US" dirty="0"/>
                    </a:p>
                  </a:txBody>
                  <a:tcPr anchor="ctr"/>
                </a:tc>
                <a:extLst>
                  <a:ext uri="{0D108BD9-81ED-4DB2-BD59-A6C34878D82A}">
                    <a16:rowId xmlns:a16="http://schemas.microsoft.com/office/drawing/2014/main" val="1653714803"/>
                  </a:ext>
                </a:extLst>
              </a:tr>
            </a:tbl>
          </a:graphicData>
        </a:graphic>
      </p:graphicFrame>
      <p:sp>
        <p:nvSpPr>
          <p:cNvPr id="4" name="页脚占位符 3">
            <a:extLst>
              <a:ext uri="{FF2B5EF4-FFF2-40B4-BE49-F238E27FC236}">
                <a16:creationId xmlns:a16="http://schemas.microsoft.com/office/drawing/2014/main" id="{D9A74722-A487-6789-B68D-8C4FD17FFA84}"/>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67878F74-A334-79BB-0F29-3D4E11F35BC7}"/>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
        <p:nvSpPr>
          <p:cNvPr id="3" name="文本框 2">
            <a:extLst>
              <a:ext uri="{FF2B5EF4-FFF2-40B4-BE49-F238E27FC236}">
                <a16:creationId xmlns:a16="http://schemas.microsoft.com/office/drawing/2014/main" id="{52B1BE30-7EB2-059A-534A-456FA2121D68}"/>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9D36B68F-4635-BE68-1FFB-5133D4016E90}"/>
              </a:ext>
            </a:extLst>
          </p:cNvPr>
          <p:cNvSpPr txBox="1"/>
          <p:nvPr/>
        </p:nvSpPr>
        <p:spPr>
          <a:xfrm>
            <a:off x="4861156"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灯片编号占位符 9">
            <a:extLst>
              <a:ext uri="{FF2B5EF4-FFF2-40B4-BE49-F238E27FC236}">
                <a16:creationId xmlns:a16="http://schemas.microsoft.com/office/drawing/2014/main" id="{BC547ECF-DCC3-24E8-A4E8-7C9A45D37725}"/>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10</a:t>
            </a:fld>
            <a:endParaRPr lang="zh-CN" altLang="en-US" sz="1200" dirty="0"/>
          </a:p>
        </p:txBody>
      </p:sp>
    </p:spTree>
    <p:extLst>
      <p:ext uri="{BB962C8B-B14F-4D97-AF65-F5344CB8AC3E}">
        <p14:creationId xmlns:p14="http://schemas.microsoft.com/office/powerpoint/2010/main" val="3120543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20366E-F5EB-0BF8-472B-B1E0CDD0DB9B}"/>
              </a:ext>
            </a:extLst>
          </p:cNvPr>
          <p:cNvSpPr>
            <a:spLocks noGrp="1"/>
          </p:cNvSpPr>
          <p:nvPr>
            <p:ph type="title"/>
          </p:nvPr>
        </p:nvSpPr>
        <p:spPr/>
        <p:txBody>
          <a:bodyPr/>
          <a:lstStyle/>
          <a:p>
            <a:r>
              <a:rPr lang="en-US" altLang="zh-CN" dirty="0"/>
              <a:t>Suggestions</a:t>
            </a:r>
            <a:endParaRPr lang="zh-CN" altLang="en-US" dirty="0"/>
          </a:p>
        </p:txBody>
      </p:sp>
      <p:sp>
        <p:nvSpPr>
          <p:cNvPr id="3" name="内容占位符 2">
            <a:extLst>
              <a:ext uri="{FF2B5EF4-FFF2-40B4-BE49-F238E27FC236}">
                <a16:creationId xmlns:a16="http://schemas.microsoft.com/office/drawing/2014/main" id="{0A8C7DBC-CC15-3D86-23F4-F5315D34AE49}"/>
              </a:ext>
            </a:extLst>
          </p:cNvPr>
          <p:cNvSpPr>
            <a:spLocks noGrp="1"/>
          </p:cNvSpPr>
          <p:nvPr>
            <p:ph idx="1"/>
          </p:nvPr>
        </p:nvSpPr>
        <p:spPr/>
        <p:txBody>
          <a:bodyPr/>
          <a:lstStyle/>
          <a:p>
            <a:r>
              <a:rPr lang="en-US" altLang="zh-CN" dirty="0"/>
              <a:t>Useful clues can be found from related works [2-3].</a:t>
            </a:r>
          </a:p>
          <a:p>
            <a:pPr lvl="1"/>
            <a:r>
              <a:rPr lang="en-US" altLang="zh-CN" dirty="0"/>
              <a:t>In Ref. [2], we propose </a:t>
            </a:r>
            <a:r>
              <a:rPr lang="en-US" altLang="zh-CN" sz="2000" dirty="0"/>
              <a:t>an efficient MAC protocol with multiple-step distributed in-band channel reservation.</a:t>
            </a:r>
            <a:endParaRPr lang="en-US" altLang="zh-CN" dirty="0"/>
          </a:p>
          <a:p>
            <a:pPr lvl="1"/>
            <a:r>
              <a:rPr lang="en-US" altLang="zh-CN" dirty="0"/>
              <a:t>In Ref. [3], we propose a reservation based multi-channel MAC protocol for single radio.</a:t>
            </a:r>
          </a:p>
        </p:txBody>
      </p:sp>
      <p:sp>
        <p:nvSpPr>
          <p:cNvPr id="4" name="页脚占位符 3">
            <a:extLst>
              <a:ext uri="{FF2B5EF4-FFF2-40B4-BE49-F238E27FC236}">
                <a16:creationId xmlns:a16="http://schemas.microsoft.com/office/drawing/2014/main" id="{89ACB022-1093-A200-E7CE-724A0A196FF4}"/>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71383A4B-AAA8-40F1-3119-2BF22949FB29}"/>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7" name="图片 6">
            <a:extLst>
              <a:ext uri="{FF2B5EF4-FFF2-40B4-BE49-F238E27FC236}">
                <a16:creationId xmlns:a16="http://schemas.microsoft.com/office/drawing/2014/main" id="{A031351B-6EAE-F83A-9C87-C35A8A16C262}"/>
              </a:ext>
            </a:extLst>
          </p:cNvPr>
          <p:cNvPicPr>
            <a:picLocks noChangeAspect="1"/>
          </p:cNvPicPr>
          <p:nvPr/>
        </p:nvPicPr>
        <p:blipFill>
          <a:blip r:embed="rId2"/>
          <a:stretch>
            <a:fillRect/>
          </a:stretch>
        </p:blipFill>
        <p:spPr>
          <a:xfrm>
            <a:off x="233733" y="3824214"/>
            <a:ext cx="8676534" cy="2701185"/>
          </a:xfrm>
          <a:prstGeom prst="rect">
            <a:avLst/>
          </a:prstGeom>
        </p:spPr>
      </p:pic>
      <p:sp>
        <p:nvSpPr>
          <p:cNvPr id="6" name="文本框 5">
            <a:extLst>
              <a:ext uri="{FF2B5EF4-FFF2-40B4-BE49-F238E27FC236}">
                <a16:creationId xmlns:a16="http://schemas.microsoft.com/office/drawing/2014/main" id="{D34D8BA4-C483-7FBF-5F6C-FEAB0D376633}"/>
              </a:ext>
            </a:extLst>
          </p:cNvPr>
          <p:cNvSpPr txBox="1"/>
          <p:nvPr/>
        </p:nvSpPr>
        <p:spPr>
          <a:xfrm>
            <a:off x="4861158" y="218946"/>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文本框 7">
            <a:extLst>
              <a:ext uri="{FF2B5EF4-FFF2-40B4-BE49-F238E27FC236}">
                <a16:creationId xmlns:a16="http://schemas.microsoft.com/office/drawing/2014/main" id="{D4324AE4-F64D-C6C8-E431-B5129751CF6F}"/>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9" name="灯片编号占位符 9">
            <a:extLst>
              <a:ext uri="{FF2B5EF4-FFF2-40B4-BE49-F238E27FC236}">
                <a16:creationId xmlns:a16="http://schemas.microsoft.com/office/drawing/2014/main" id="{9E950252-6782-6D53-0827-60C01815A697}"/>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11</a:t>
            </a:fld>
            <a:endParaRPr lang="zh-CN" altLang="en-US" sz="1200" dirty="0"/>
          </a:p>
        </p:txBody>
      </p:sp>
    </p:spTree>
    <p:extLst>
      <p:ext uri="{BB962C8B-B14F-4D97-AF65-F5344CB8AC3E}">
        <p14:creationId xmlns:p14="http://schemas.microsoft.com/office/powerpoint/2010/main" val="11930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A0B44F-D5A0-C534-CAD2-00ED008F5C77}"/>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BA5B9E93-28E0-2606-A1F1-943C3C9492E1}"/>
              </a:ext>
            </a:extLst>
          </p:cNvPr>
          <p:cNvSpPr>
            <a:spLocks noGrp="1"/>
          </p:cNvSpPr>
          <p:nvPr>
            <p:ph idx="1"/>
          </p:nvPr>
        </p:nvSpPr>
        <p:spPr/>
        <p:txBody>
          <a:bodyPr/>
          <a:lstStyle/>
          <a:p>
            <a:pPr marL="457200" indent="-457200">
              <a:buFont typeface="+mj-lt"/>
              <a:buAutoNum type="arabicPeriod"/>
            </a:pPr>
            <a:r>
              <a:rPr lang="en-US" altLang="zh-CN" sz="2000" dirty="0"/>
              <a:t>IEEE Std 802.11-2020 (Revision of IEEE Std 802.11-2016) , vol., no., pp.1-4379, 26 Feb. 2021, </a:t>
            </a:r>
            <a:r>
              <a:rPr lang="en-US" altLang="zh-CN" sz="2000" dirty="0" err="1"/>
              <a:t>doi</a:t>
            </a:r>
            <a:r>
              <a:rPr lang="en-US" altLang="zh-CN" sz="2000" dirty="0"/>
              <a:t>:  0.1109/IEEESTD.2021.9363693.</a:t>
            </a:r>
          </a:p>
          <a:p>
            <a:pPr marL="457200" indent="-457200">
              <a:buFont typeface="+mj-lt"/>
              <a:buAutoNum type="arabicPeriod"/>
            </a:pPr>
            <a:r>
              <a:rPr lang="en-US" altLang="zh-CN" sz="2000" dirty="0"/>
              <a:t>Bo Li, Wei Li, and F. Valois, et al. Performance analysis of an efficient MAC protocol with multiple-step distributed in-band channel reservation[J]. IEEE Transactions on Vehicular Technology, 59, 368-382, 2010.</a:t>
            </a:r>
            <a:endParaRPr lang="zh-CN" altLang="en-US" sz="2000" dirty="0"/>
          </a:p>
          <a:p>
            <a:pPr marL="457200" indent="-457200">
              <a:buFont typeface="+mj-lt"/>
              <a:buAutoNum type="arabicPeriod"/>
            </a:pPr>
            <a:r>
              <a:rPr lang="en-US" altLang="zh-CN" sz="2000" dirty="0"/>
              <a:t>Bo Yang, Bo Li, </a:t>
            </a:r>
            <a:r>
              <a:rPr lang="en-US" altLang="zh-CN" sz="2000" dirty="0" err="1"/>
              <a:t>Zhongjiang</a:t>
            </a:r>
            <a:r>
              <a:rPr lang="en-US" altLang="zh-CN" sz="2000" dirty="0"/>
              <a:t> Yan, Mao Yang, Der-</a:t>
            </a:r>
            <a:r>
              <a:rPr lang="en-US" altLang="zh-CN" sz="2000" dirty="0" err="1"/>
              <a:t>Jiunn</a:t>
            </a:r>
            <a:r>
              <a:rPr lang="en-US" altLang="zh-CN" sz="2000" dirty="0"/>
              <a:t> Deng, Performance Analysis of Multi-channel MAC with Single Transceiver for the Next Generation WLAN, J. Network and Computer Applications 146 (2019)</a:t>
            </a:r>
          </a:p>
          <a:p>
            <a:pPr marL="457200" indent="-457200">
              <a:buFont typeface="+mj-lt"/>
              <a:buAutoNum type="arabicPeriod"/>
            </a:pPr>
            <a:r>
              <a:rPr lang="en-US" altLang="zh-CN" sz="2000" dirty="0"/>
              <a:t>http://arxiv.org/abs/2210.08492</a:t>
            </a:r>
          </a:p>
        </p:txBody>
      </p:sp>
      <p:sp>
        <p:nvSpPr>
          <p:cNvPr id="4" name="页脚占位符 3">
            <a:extLst>
              <a:ext uri="{FF2B5EF4-FFF2-40B4-BE49-F238E27FC236}">
                <a16:creationId xmlns:a16="http://schemas.microsoft.com/office/drawing/2014/main" id="{76443CD6-E9B6-9F53-2F14-BBDD779176AE}"/>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1D1E72A0-8212-5F3B-C0C1-93D2F3A68C3A}"/>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
        <p:nvSpPr>
          <p:cNvPr id="6" name="文本框 5">
            <a:extLst>
              <a:ext uri="{FF2B5EF4-FFF2-40B4-BE49-F238E27FC236}">
                <a16:creationId xmlns:a16="http://schemas.microsoft.com/office/drawing/2014/main" id="{1E9CE168-D7B4-8429-A228-A00F642498FC}"/>
              </a:ext>
            </a:extLst>
          </p:cNvPr>
          <p:cNvSpPr txBox="1"/>
          <p:nvPr/>
        </p:nvSpPr>
        <p:spPr>
          <a:xfrm>
            <a:off x="4861158" y="218946"/>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灯片编号占位符 9">
            <a:extLst>
              <a:ext uri="{FF2B5EF4-FFF2-40B4-BE49-F238E27FC236}">
                <a16:creationId xmlns:a16="http://schemas.microsoft.com/office/drawing/2014/main" id="{AE532C6C-1408-7B67-0DC1-F71BDA5C8111}"/>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12</a:t>
            </a:fld>
            <a:endParaRPr lang="zh-CN" altLang="en-US" sz="1200" dirty="0"/>
          </a:p>
        </p:txBody>
      </p:sp>
    </p:spTree>
    <p:extLst>
      <p:ext uri="{BB962C8B-B14F-4D97-AF65-F5344CB8AC3E}">
        <p14:creationId xmlns:p14="http://schemas.microsoft.com/office/powerpoint/2010/main" val="138348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kern="0" dirty="0"/>
              <a:t>Introduction</a:t>
            </a:r>
          </a:p>
        </p:txBody>
      </p:sp>
      <p:sp>
        <p:nvSpPr>
          <p:cNvPr id="3" name="内容占位符 2"/>
          <p:cNvSpPr>
            <a:spLocks noGrp="1"/>
          </p:cNvSpPr>
          <p:nvPr>
            <p:ph idx="1"/>
          </p:nvPr>
        </p:nvSpPr>
        <p:spPr/>
        <p:txBody>
          <a:bodyPr/>
          <a:lstStyle/>
          <a:p>
            <a:pPr algn="just"/>
            <a:r>
              <a:rPr lang="en-US" altLang="zh-CN" dirty="0"/>
              <a:t>Several contributions were proposed for WNG in previous meetings.</a:t>
            </a:r>
          </a:p>
          <a:p>
            <a:pPr algn="just"/>
            <a:r>
              <a:rPr lang="en-US" altLang="zh-CN" dirty="0"/>
              <a:t>Before proceeding, it is time to think about the need to separate MAC into the data and control planes.</a:t>
            </a:r>
          </a:p>
          <a:p>
            <a:pPr lvl="1" algn="just"/>
            <a:r>
              <a:rPr lang="en-US" altLang="zh-CN" dirty="0"/>
              <a:t>In Ref. [1], Std 802.11-2020 Fig. 5.1 shows the MAC data plane architecture, i.e., the transports of all or part of an MSDU.</a:t>
            </a:r>
          </a:p>
          <a:p>
            <a:pPr lvl="1" algn="just"/>
            <a:r>
              <a:rPr lang="en-US" altLang="zh-CN" dirty="0"/>
              <a:t>Here, MAC control plane involves the processes to establish the wireless link by using MAC control frames.</a:t>
            </a:r>
          </a:p>
          <a:p>
            <a:pPr algn="just"/>
            <a:r>
              <a:rPr lang="en-US" altLang="zh-CN" dirty="0"/>
              <a:t>In this contribution, the necessaries to separate the MAC protocols into the data plane (DP) and control plane (CP) are discussed.</a:t>
            </a:r>
          </a:p>
          <a:p>
            <a:pPr lvl="1" algn="just"/>
            <a:r>
              <a:rPr lang="en-US" altLang="zh-CN" dirty="0"/>
              <a:t>Details are referred to Ref [4].</a:t>
            </a:r>
          </a:p>
        </p:txBody>
      </p:sp>
      <p:sp>
        <p:nvSpPr>
          <p:cNvPr id="5" name="日期占位符 4"/>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
        <p:nvSpPr>
          <p:cNvPr id="6" name="页脚占位符 5"/>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7" name="文本框 6">
            <a:extLst>
              <a:ext uri="{FF2B5EF4-FFF2-40B4-BE49-F238E27FC236}">
                <a16:creationId xmlns:a16="http://schemas.microsoft.com/office/drawing/2014/main" id="{1BEB6FF3-D920-FADC-91D8-D2EF1CDC2965}"/>
              </a:ext>
            </a:extLst>
          </p:cNvPr>
          <p:cNvSpPr txBox="1"/>
          <p:nvPr/>
        </p:nvSpPr>
        <p:spPr>
          <a:xfrm>
            <a:off x="4864988"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灯片编号占位符 9">
            <a:extLst>
              <a:ext uri="{FF2B5EF4-FFF2-40B4-BE49-F238E27FC236}">
                <a16:creationId xmlns:a16="http://schemas.microsoft.com/office/drawing/2014/main" id="{B1ED8A41-F92B-A788-A5F2-8C806A2B09E4}"/>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2</a:t>
            </a:fld>
            <a:endParaRPr lang="zh-CN" alt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8C5A7D-BC6C-D306-B19F-B4DB20FB5DD5}"/>
              </a:ext>
            </a:extLst>
          </p:cNvPr>
          <p:cNvSpPr>
            <a:spLocks noGrp="1"/>
          </p:cNvSpPr>
          <p:nvPr>
            <p:ph type="title"/>
          </p:nvPr>
        </p:nvSpPr>
        <p:spPr/>
        <p:txBody>
          <a:bodyPr/>
          <a:lstStyle/>
          <a:p>
            <a:r>
              <a:rPr lang="en-US" altLang="zh-CN" dirty="0"/>
              <a:t>MAC CP-DP features and relationships</a:t>
            </a:r>
            <a:endParaRPr lang="zh-CN" altLang="en-US" dirty="0"/>
          </a:p>
        </p:txBody>
      </p:sp>
      <p:sp>
        <p:nvSpPr>
          <p:cNvPr id="3" name="内容占位符 2">
            <a:extLst>
              <a:ext uri="{FF2B5EF4-FFF2-40B4-BE49-F238E27FC236}">
                <a16:creationId xmlns:a16="http://schemas.microsoft.com/office/drawing/2014/main" id="{DE797498-87FA-BE22-0B5C-EEB4F054C407}"/>
              </a:ext>
            </a:extLst>
          </p:cNvPr>
          <p:cNvSpPr>
            <a:spLocks noGrp="1"/>
          </p:cNvSpPr>
          <p:nvPr>
            <p:ph idx="1"/>
          </p:nvPr>
        </p:nvSpPr>
        <p:spPr/>
        <p:txBody>
          <a:bodyPr/>
          <a:lstStyle/>
          <a:p>
            <a:r>
              <a:rPr lang="en-US" altLang="zh-CN" dirty="0"/>
              <a:t>Features</a:t>
            </a:r>
          </a:p>
          <a:p>
            <a:pPr lvl="1"/>
            <a:r>
              <a:rPr lang="en-US" altLang="zh-CN" dirty="0"/>
              <a:t>Reliable CP: using low MCS, a few of spatial streams, usually maximum transmission power</a:t>
            </a:r>
          </a:p>
          <a:p>
            <a:pPr lvl="1"/>
            <a:r>
              <a:rPr lang="en-US" altLang="zh-CN" dirty="0"/>
              <a:t>High rate DP: higher MCS, many spatial streams</a:t>
            </a:r>
          </a:p>
          <a:p>
            <a:endParaRPr lang="en-US" altLang="zh-CN" dirty="0"/>
          </a:p>
          <a:p>
            <a:r>
              <a:rPr lang="en-US" altLang="zh-CN" dirty="0"/>
              <a:t>Coupled relationships</a:t>
            </a:r>
          </a:p>
          <a:p>
            <a:pPr lvl="1"/>
            <a:r>
              <a:rPr lang="en-US" altLang="zh-CN" dirty="0"/>
              <a:t>Time dependence: Immediately data transmission after successful channel access on the same channel, i.e., handshake of RTS-CTS, or directly data transmission without RTS-CTS</a:t>
            </a:r>
          </a:p>
          <a:p>
            <a:pPr lvl="1"/>
            <a:r>
              <a:rPr lang="en-US" altLang="zh-CN" dirty="0"/>
              <a:t>Casual dependence: high rate DP depends on reliable CP</a:t>
            </a:r>
          </a:p>
        </p:txBody>
      </p:sp>
      <p:sp>
        <p:nvSpPr>
          <p:cNvPr id="4" name="页脚占位符 3">
            <a:extLst>
              <a:ext uri="{FF2B5EF4-FFF2-40B4-BE49-F238E27FC236}">
                <a16:creationId xmlns:a16="http://schemas.microsoft.com/office/drawing/2014/main" id="{7A106A57-9ED8-598A-733F-752D9198516B}"/>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CFFC20C2-3A95-E1D0-EFFD-93C61CF81D3A}"/>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
        <p:nvSpPr>
          <p:cNvPr id="6" name="文本框 5">
            <a:extLst>
              <a:ext uri="{FF2B5EF4-FFF2-40B4-BE49-F238E27FC236}">
                <a16:creationId xmlns:a16="http://schemas.microsoft.com/office/drawing/2014/main" id="{23CE6A5D-B1FA-E6F0-EC2E-54CDE8E9B2C1}"/>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75EEEA25-AEB2-06F5-2231-616475E0D58C}"/>
              </a:ext>
            </a:extLst>
          </p:cNvPr>
          <p:cNvSpPr txBox="1"/>
          <p:nvPr/>
        </p:nvSpPr>
        <p:spPr>
          <a:xfrm>
            <a:off x="4867712"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灯片编号占位符 9">
            <a:extLst>
              <a:ext uri="{FF2B5EF4-FFF2-40B4-BE49-F238E27FC236}">
                <a16:creationId xmlns:a16="http://schemas.microsoft.com/office/drawing/2014/main" id="{CA315A2F-457D-5139-E4C4-DFAEF8D029CE}"/>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3</a:t>
            </a:fld>
            <a:endParaRPr lang="zh-CN" altLang="en-US" sz="1200" dirty="0"/>
          </a:p>
        </p:txBody>
      </p:sp>
    </p:spTree>
    <p:extLst>
      <p:ext uri="{BB962C8B-B14F-4D97-AF65-F5344CB8AC3E}">
        <p14:creationId xmlns:p14="http://schemas.microsoft.com/office/powerpoint/2010/main" val="1444463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895DD3-FB3A-6E8B-27E4-E7DF80E6B8D3}"/>
              </a:ext>
            </a:extLst>
          </p:cNvPr>
          <p:cNvSpPr>
            <a:spLocks noGrp="1"/>
          </p:cNvSpPr>
          <p:nvPr>
            <p:ph type="title"/>
          </p:nvPr>
        </p:nvSpPr>
        <p:spPr/>
        <p:txBody>
          <a:bodyPr/>
          <a:lstStyle/>
          <a:p>
            <a:r>
              <a:rPr lang="en-US" altLang="zh-CN" dirty="0"/>
              <a:t>MAC CP-DP in DCF and EDCA</a:t>
            </a:r>
            <a:endParaRPr lang="zh-CN" altLang="en-US" dirty="0"/>
          </a:p>
        </p:txBody>
      </p:sp>
      <p:sp>
        <p:nvSpPr>
          <p:cNvPr id="3" name="内容占位符 2">
            <a:extLst>
              <a:ext uri="{FF2B5EF4-FFF2-40B4-BE49-F238E27FC236}">
                <a16:creationId xmlns:a16="http://schemas.microsoft.com/office/drawing/2014/main" id="{61C5C05A-F763-29C2-20A9-0D7A987CE568}"/>
              </a:ext>
            </a:extLst>
          </p:cNvPr>
          <p:cNvSpPr>
            <a:spLocks noGrp="1"/>
          </p:cNvSpPr>
          <p:nvPr>
            <p:ph idx="1"/>
          </p:nvPr>
        </p:nvSpPr>
        <p:spPr/>
        <p:txBody>
          <a:bodyPr/>
          <a:lstStyle/>
          <a:p>
            <a:r>
              <a:rPr lang="en-US" altLang="zh-CN" dirty="0"/>
              <a:t>Problem 1: collisions</a:t>
            </a:r>
          </a:p>
          <a:p>
            <a:pPr lvl="1"/>
            <a:r>
              <a:rPr lang="en-US" altLang="zh-CN" dirty="0"/>
              <a:t>Collisions in CP,</a:t>
            </a:r>
            <a:r>
              <a:rPr lang="zh-CN" altLang="en-US" dirty="0"/>
              <a:t> </a:t>
            </a:r>
            <a:r>
              <a:rPr lang="en-US" altLang="zh-CN" dirty="0"/>
              <a:t>e.g.,</a:t>
            </a:r>
            <a:r>
              <a:rPr lang="zh-CN" altLang="en-US" dirty="0"/>
              <a:t> </a:t>
            </a:r>
            <a:r>
              <a:rPr lang="en-US" altLang="zh-CN" dirty="0"/>
              <a:t>in Fig. (a) hidden</a:t>
            </a:r>
            <a:r>
              <a:rPr lang="zh-CN" altLang="en-US" dirty="0"/>
              <a:t> </a:t>
            </a:r>
            <a:r>
              <a:rPr lang="en-US" altLang="zh-CN" dirty="0"/>
              <a:t>terminal</a:t>
            </a:r>
            <a:r>
              <a:rPr lang="zh-CN" altLang="en-US" dirty="0"/>
              <a:t> </a:t>
            </a:r>
            <a:r>
              <a:rPr lang="en-US" altLang="zh-CN" dirty="0"/>
              <a:t>problems</a:t>
            </a:r>
            <a:r>
              <a:rPr lang="zh-CN" altLang="en-US" dirty="0"/>
              <a:t> </a:t>
            </a:r>
            <a:r>
              <a:rPr lang="en-US" altLang="zh-CN" dirty="0"/>
              <a:t>caused</a:t>
            </a:r>
            <a:r>
              <a:rPr lang="zh-CN" altLang="en-US" dirty="0"/>
              <a:t> </a:t>
            </a:r>
            <a:r>
              <a:rPr lang="en-US" altLang="zh-CN" dirty="0"/>
              <a:t>collision</a:t>
            </a:r>
            <a:r>
              <a:rPr lang="zh-CN" altLang="en-US" dirty="0"/>
              <a:t> </a:t>
            </a:r>
            <a:r>
              <a:rPr lang="en-US" altLang="zh-CN" dirty="0"/>
              <a:t>between node B’s</a:t>
            </a:r>
            <a:r>
              <a:rPr lang="zh-CN" altLang="en-US" dirty="0"/>
              <a:t> </a:t>
            </a:r>
            <a:r>
              <a:rPr lang="en-US" altLang="zh-CN" dirty="0"/>
              <a:t>CTS and node D’s RTS.</a:t>
            </a:r>
          </a:p>
          <a:p>
            <a:pPr lvl="1"/>
            <a:r>
              <a:rPr lang="en-US" altLang="zh-CN" dirty="0"/>
              <a:t>Collides between CP and DP, e.g., in Fig. (a) node A’s data collides with node C’s CTS at node B, and in Fig. (b) node B’s ACK collides with node D’s Data</a:t>
            </a:r>
          </a:p>
        </p:txBody>
      </p:sp>
      <p:sp>
        <p:nvSpPr>
          <p:cNvPr id="4" name="页脚占位符 3">
            <a:extLst>
              <a:ext uri="{FF2B5EF4-FFF2-40B4-BE49-F238E27FC236}">
                <a16:creationId xmlns:a16="http://schemas.microsoft.com/office/drawing/2014/main" id="{AF77BDBD-676F-41B5-8058-6B55798B0F43}"/>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7373FA7F-A652-64C7-3A04-8919CD923E2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10" name="图片 9">
            <a:extLst>
              <a:ext uri="{FF2B5EF4-FFF2-40B4-BE49-F238E27FC236}">
                <a16:creationId xmlns:a16="http://schemas.microsoft.com/office/drawing/2014/main" id="{3145086A-9EFD-C4C7-7BD6-53B5AA465F56}"/>
              </a:ext>
            </a:extLst>
          </p:cNvPr>
          <p:cNvPicPr>
            <a:picLocks noChangeAspect="1"/>
          </p:cNvPicPr>
          <p:nvPr/>
        </p:nvPicPr>
        <p:blipFill>
          <a:blip r:embed="rId2"/>
          <a:stretch>
            <a:fillRect/>
          </a:stretch>
        </p:blipFill>
        <p:spPr>
          <a:xfrm>
            <a:off x="2323749" y="3966398"/>
            <a:ext cx="4871907" cy="2602041"/>
          </a:xfrm>
          <a:prstGeom prst="rect">
            <a:avLst/>
          </a:prstGeom>
        </p:spPr>
      </p:pic>
      <p:sp>
        <p:nvSpPr>
          <p:cNvPr id="6" name="文本框 5">
            <a:extLst>
              <a:ext uri="{FF2B5EF4-FFF2-40B4-BE49-F238E27FC236}">
                <a16:creationId xmlns:a16="http://schemas.microsoft.com/office/drawing/2014/main" id="{F450E989-78F3-2629-413C-905A82DD7715}"/>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AFD43081-E820-18C2-C0A3-E6D6C8A0221E}"/>
              </a:ext>
            </a:extLst>
          </p:cNvPr>
          <p:cNvSpPr txBox="1"/>
          <p:nvPr/>
        </p:nvSpPr>
        <p:spPr>
          <a:xfrm>
            <a:off x="4867712" y="218946"/>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灯片编号占位符 9">
            <a:extLst>
              <a:ext uri="{FF2B5EF4-FFF2-40B4-BE49-F238E27FC236}">
                <a16:creationId xmlns:a16="http://schemas.microsoft.com/office/drawing/2014/main" id="{421ED304-CF8C-0539-BDDC-B55BB5137C91}"/>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4</a:t>
            </a:fld>
            <a:endParaRPr lang="zh-CN" altLang="en-US" sz="1200" dirty="0"/>
          </a:p>
        </p:txBody>
      </p:sp>
    </p:spTree>
    <p:extLst>
      <p:ext uri="{BB962C8B-B14F-4D97-AF65-F5344CB8AC3E}">
        <p14:creationId xmlns:p14="http://schemas.microsoft.com/office/powerpoint/2010/main" val="1171035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895DD3-FB3A-6E8B-27E4-E7DF80E6B8D3}"/>
              </a:ext>
            </a:extLst>
          </p:cNvPr>
          <p:cNvSpPr>
            <a:spLocks noGrp="1"/>
          </p:cNvSpPr>
          <p:nvPr>
            <p:ph type="title"/>
          </p:nvPr>
        </p:nvSpPr>
        <p:spPr/>
        <p:txBody>
          <a:bodyPr/>
          <a:lstStyle/>
          <a:p>
            <a:r>
              <a:rPr lang="en-US" altLang="zh-CN" dirty="0"/>
              <a:t>MAC CP-DP in DCF and EDCA</a:t>
            </a:r>
            <a:endParaRPr lang="zh-CN" altLang="en-US" dirty="0"/>
          </a:p>
        </p:txBody>
      </p:sp>
      <p:sp>
        <p:nvSpPr>
          <p:cNvPr id="3" name="内容占位符 2">
            <a:extLst>
              <a:ext uri="{FF2B5EF4-FFF2-40B4-BE49-F238E27FC236}">
                <a16:creationId xmlns:a16="http://schemas.microsoft.com/office/drawing/2014/main" id="{61C5C05A-F763-29C2-20A9-0D7A987CE568}"/>
              </a:ext>
            </a:extLst>
          </p:cNvPr>
          <p:cNvSpPr>
            <a:spLocks noGrp="1"/>
          </p:cNvSpPr>
          <p:nvPr>
            <p:ph idx="1"/>
          </p:nvPr>
        </p:nvSpPr>
        <p:spPr/>
        <p:txBody>
          <a:bodyPr/>
          <a:lstStyle/>
          <a:p>
            <a:r>
              <a:rPr lang="en-US" altLang="zh-CN" dirty="0"/>
              <a:t>Problem 2: blockings</a:t>
            </a:r>
          </a:p>
          <a:p>
            <a:pPr lvl="1"/>
            <a:r>
              <a:rPr lang="en-US" altLang="zh-CN" dirty="0"/>
              <a:t>At </a:t>
            </a:r>
            <a:r>
              <a:rPr lang="en-US" altLang="zh-CN" i="1" dirty="0"/>
              <a:t>t</a:t>
            </a:r>
            <a:r>
              <a:rPr lang="en-US" altLang="zh-CN" baseline="-25000" dirty="0"/>
              <a:t>1</a:t>
            </a:r>
            <a:r>
              <a:rPr lang="en-US" altLang="zh-CN" dirty="0"/>
              <a:t>, low rate CP blocks low latency DP</a:t>
            </a:r>
          </a:p>
          <a:p>
            <a:pPr lvl="1"/>
            <a:r>
              <a:rPr lang="en-US" altLang="zh-CN" dirty="0"/>
              <a:t>At </a:t>
            </a:r>
            <a:r>
              <a:rPr lang="en-US" altLang="zh-CN" i="1" dirty="0"/>
              <a:t>t</a:t>
            </a:r>
            <a:r>
              <a:rPr lang="en-US" altLang="zh-CN" baseline="-25000" dirty="0"/>
              <a:t>2</a:t>
            </a:r>
            <a:r>
              <a:rPr lang="en-US" altLang="zh-CN" dirty="0"/>
              <a:t>, long DP blocks Beacon, i.e., the control or management frames, </a:t>
            </a:r>
          </a:p>
          <a:p>
            <a:pPr lvl="1"/>
            <a:r>
              <a:rPr lang="en-US" altLang="zh-CN" dirty="0"/>
              <a:t>At </a:t>
            </a:r>
            <a:r>
              <a:rPr lang="en-US" altLang="zh-CN" i="1" dirty="0"/>
              <a:t>t</a:t>
            </a:r>
            <a:r>
              <a:rPr lang="en-US" altLang="zh-CN" i="1" baseline="-25000" dirty="0"/>
              <a:t>3</a:t>
            </a:r>
            <a:r>
              <a:rPr lang="en-US" altLang="zh-CN" dirty="0"/>
              <a:t>, long DP blocks low latency DP.</a:t>
            </a:r>
          </a:p>
        </p:txBody>
      </p:sp>
      <p:sp>
        <p:nvSpPr>
          <p:cNvPr id="4" name="页脚占位符 3">
            <a:extLst>
              <a:ext uri="{FF2B5EF4-FFF2-40B4-BE49-F238E27FC236}">
                <a16:creationId xmlns:a16="http://schemas.microsoft.com/office/drawing/2014/main" id="{AF77BDBD-676F-41B5-8058-6B55798B0F43}"/>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7373FA7F-A652-64C7-3A04-8919CD923E2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15" name="图片 14">
            <a:extLst>
              <a:ext uri="{FF2B5EF4-FFF2-40B4-BE49-F238E27FC236}">
                <a16:creationId xmlns:a16="http://schemas.microsoft.com/office/drawing/2014/main" id="{04CD6EE1-7197-DD55-8B47-D065DF98266E}"/>
              </a:ext>
            </a:extLst>
          </p:cNvPr>
          <p:cNvPicPr>
            <a:picLocks noChangeAspect="1"/>
          </p:cNvPicPr>
          <p:nvPr/>
        </p:nvPicPr>
        <p:blipFill>
          <a:blip r:embed="rId2"/>
          <a:stretch>
            <a:fillRect/>
          </a:stretch>
        </p:blipFill>
        <p:spPr>
          <a:xfrm>
            <a:off x="2004332" y="3768140"/>
            <a:ext cx="4886325" cy="2876550"/>
          </a:xfrm>
          <a:prstGeom prst="rect">
            <a:avLst/>
          </a:prstGeom>
        </p:spPr>
      </p:pic>
      <p:sp>
        <p:nvSpPr>
          <p:cNvPr id="6" name="文本框 5">
            <a:extLst>
              <a:ext uri="{FF2B5EF4-FFF2-40B4-BE49-F238E27FC236}">
                <a16:creationId xmlns:a16="http://schemas.microsoft.com/office/drawing/2014/main" id="{A74B431E-58BE-7B64-1518-C6AC3D82504C}"/>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5F1E5C40-FBFC-8D52-DB14-387A58E443F4}"/>
              </a:ext>
            </a:extLst>
          </p:cNvPr>
          <p:cNvSpPr txBox="1"/>
          <p:nvPr/>
        </p:nvSpPr>
        <p:spPr>
          <a:xfrm>
            <a:off x="4867085" y="218946"/>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灯片编号占位符 9">
            <a:extLst>
              <a:ext uri="{FF2B5EF4-FFF2-40B4-BE49-F238E27FC236}">
                <a16:creationId xmlns:a16="http://schemas.microsoft.com/office/drawing/2014/main" id="{5B050B4B-AA5E-A5F4-F8D5-977AE6AAD6B0}"/>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5</a:t>
            </a:fld>
            <a:endParaRPr lang="zh-CN" altLang="en-US" sz="1200" dirty="0"/>
          </a:p>
        </p:txBody>
      </p:sp>
    </p:spTree>
    <p:extLst>
      <p:ext uri="{BB962C8B-B14F-4D97-AF65-F5344CB8AC3E}">
        <p14:creationId xmlns:p14="http://schemas.microsoft.com/office/powerpoint/2010/main" val="1532072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BED3-4B33-B0CF-0305-35D65586741C}"/>
              </a:ext>
            </a:extLst>
          </p:cNvPr>
          <p:cNvSpPr>
            <a:spLocks noGrp="1"/>
          </p:cNvSpPr>
          <p:nvPr>
            <p:ph type="title"/>
          </p:nvPr>
        </p:nvSpPr>
        <p:spPr/>
        <p:txBody>
          <a:bodyPr/>
          <a:lstStyle/>
          <a:p>
            <a:r>
              <a:rPr lang="en-US" altLang="zh-CN" dirty="0"/>
              <a:t>MAC CP-DP in channel binding</a:t>
            </a:r>
            <a:endParaRPr lang="zh-CN" altLang="en-US" dirty="0"/>
          </a:p>
        </p:txBody>
      </p:sp>
      <p:sp>
        <p:nvSpPr>
          <p:cNvPr id="3" name="内容占位符 2">
            <a:extLst>
              <a:ext uri="{FF2B5EF4-FFF2-40B4-BE49-F238E27FC236}">
                <a16:creationId xmlns:a16="http://schemas.microsoft.com/office/drawing/2014/main" id="{0C67415C-2F87-6E49-D6AE-42F583D9C704}"/>
              </a:ext>
            </a:extLst>
          </p:cNvPr>
          <p:cNvSpPr>
            <a:spLocks noGrp="1"/>
          </p:cNvSpPr>
          <p:nvPr>
            <p:ph idx="1"/>
          </p:nvPr>
        </p:nvSpPr>
        <p:spPr/>
        <p:txBody>
          <a:bodyPr/>
          <a:lstStyle/>
          <a:p>
            <a:r>
              <a:rPr lang="en-US" altLang="zh-CN" dirty="0"/>
              <a:t>Problem 3: bottleneck of primary channel</a:t>
            </a:r>
          </a:p>
          <a:p>
            <a:pPr lvl="1"/>
            <a:r>
              <a:rPr lang="en-US" altLang="zh-CN" dirty="0"/>
              <a:t>Busy primary channel becomes the bottleneck to utilize the secondary ones,</a:t>
            </a:r>
            <a:r>
              <a:rPr lang="zh-CN" altLang="en-US" dirty="0"/>
              <a:t> </a:t>
            </a:r>
            <a:r>
              <a:rPr lang="en-US" altLang="zh-CN" dirty="0"/>
              <a:t>since both CP and DP are both evolved in.</a:t>
            </a:r>
          </a:p>
          <a:p>
            <a:pPr lvl="1"/>
            <a:r>
              <a:rPr lang="en-US" altLang="zh-CN" dirty="0"/>
              <a:t>Even though the bandwidth of the channel bonding increases from 40MHz in 11n to 320MHz in 11be, it results in low usage of channels.</a:t>
            </a:r>
          </a:p>
          <a:p>
            <a:endParaRPr lang="en-US" altLang="zh-CN" dirty="0"/>
          </a:p>
          <a:p>
            <a:pPr lvl="1"/>
            <a:endParaRPr lang="en-US" altLang="zh-CN" dirty="0"/>
          </a:p>
          <a:p>
            <a:pPr lvl="1"/>
            <a:endParaRPr lang="zh-CN" altLang="en-US" dirty="0"/>
          </a:p>
        </p:txBody>
      </p:sp>
      <p:sp>
        <p:nvSpPr>
          <p:cNvPr id="4" name="页脚占位符 3">
            <a:extLst>
              <a:ext uri="{FF2B5EF4-FFF2-40B4-BE49-F238E27FC236}">
                <a16:creationId xmlns:a16="http://schemas.microsoft.com/office/drawing/2014/main" id="{8576CE81-ECE1-FA8C-5EB9-3FB8FA15FB0E}"/>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1786BFDF-73E9-996E-2A84-D34AA27BD44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graphicFrame>
        <p:nvGraphicFramePr>
          <p:cNvPr id="8" name="对象 7">
            <a:extLst>
              <a:ext uri="{FF2B5EF4-FFF2-40B4-BE49-F238E27FC236}">
                <a16:creationId xmlns:a16="http://schemas.microsoft.com/office/drawing/2014/main" id="{AB4F0A9D-BF13-6AAE-A1D0-067744A1F7F2}"/>
              </a:ext>
            </a:extLst>
          </p:cNvPr>
          <p:cNvGraphicFramePr>
            <a:graphicFrameLocks noChangeAspect="1"/>
          </p:cNvGraphicFramePr>
          <p:nvPr/>
        </p:nvGraphicFramePr>
        <p:xfrm>
          <a:off x="1869696" y="4117584"/>
          <a:ext cx="5404607" cy="2442467"/>
        </p:xfrm>
        <a:graphic>
          <a:graphicData uri="http://schemas.openxmlformats.org/presentationml/2006/ole">
            <mc:AlternateContent xmlns:mc="http://schemas.openxmlformats.org/markup-compatibility/2006">
              <mc:Choice xmlns:v="urn:schemas-microsoft-com:vml" Requires="v">
                <p:oleObj name="Visio" r:id="rId2" imgW="6534056" imgH="2952647" progId="Visio.Drawing.15">
                  <p:embed/>
                </p:oleObj>
              </mc:Choice>
              <mc:Fallback>
                <p:oleObj name="Visio" r:id="rId2" imgW="6534056" imgH="2952647" progId="Visio.Drawing.15">
                  <p:embed/>
                  <p:pic>
                    <p:nvPicPr>
                      <p:cNvPr id="8" name="对象 7">
                        <a:extLst>
                          <a:ext uri="{FF2B5EF4-FFF2-40B4-BE49-F238E27FC236}">
                            <a16:creationId xmlns:a16="http://schemas.microsoft.com/office/drawing/2014/main" id="{AB4F0A9D-BF13-6AAE-A1D0-067744A1F7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9696" y="4117584"/>
                        <a:ext cx="5404607" cy="2442467"/>
                      </a:xfrm>
                      <a:prstGeom prst="rect">
                        <a:avLst/>
                      </a:prstGeom>
                      <a:noFill/>
                    </p:spPr>
                  </p:pic>
                </p:oleObj>
              </mc:Fallback>
            </mc:AlternateContent>
          </a:graphicData>
        </a:graphic>
      </p:graphicFrame>
      <p:sp>
        <p:nvSpPr>
          <p:cNvPr id="6" name="文本框 5">
            <a:extLst>
              <a:ext uri="{FF2B5EF4-FFF2-40B4-BE49-F238E27FC236}">
                <a16:creationId xmlns:a16="http://schemas.microsoft.com/office/drawing/2014/main" id="{86B10E2E-C1C2-5677-5C1C-CD6F18C57753}"/>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C2E2D489-DE34-C876-A467-42EFCA6DECD8}"/>
              </a:ext>
            </a:extLst>
          </p:cNvPr>
          <p:cNvSpPr txBox="1"/>
          <p:nvPr/>
        </p:nvSpPr>
        <p:spPr>
          <a:xfrm>
            <a:off x="4867085" y="223440"/>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9" name="灯片编号占位符 9">
            <a:extLst>
              <a:ext uri="{FF2B5EF4-FFF2-40B4-BE49-F238E27FC236}">
                <a16:creationId xmlns:a16="http://schemas.microsoft.com/office/drawing/2014/main" id="{52C593C0-8520-965D-1C64-74DAFE743B21}"/>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6</a:t>
            </a:fld>
            <a:endParaRPr lang="zh-CN" altLang="en-US" sz="1200" dirty="0"/>
          </a:p>
        </p:txBody>
      </p:sp>
    </p:spTree>
    <p:extLst>
      <p:ext uri="{BB962C8B-B14F-4D97-AF65-F5344CB8AC3E}">
        <p14:creationId xmlns:p14="http://schemas.microsoft.com/office/powerpoint/2010/main" val="648924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BED3-4B33-B0CF-0305-35D65586741C}"/>
              </a:ext>
            </a:extLst>
          </p:cNvPr>
          <p:cNvSpPr>
            <a:spLocks noGrp="1"/>
          </p:cNvSpPr>
          <p:nvPr>
            <p:ph type="title"/>
          </p:nvPr>
        </p:nvSpPr>
        <p:spPr/>
        <p:txBody>
          <a:bodyPr/>
          <a:lstStyle/>
          <a:p>
            <a:r>
              <a:rPr lang="en-US" altLang="zh-CN" dirty="0"/>
              <a:t>MAC CP-DP in channel binding</a:t>
            </a:r>
            <a:endParaRPr lang="zh-CN" altLang="en-US" dirty="0"/>
          </a:p>
        </p:txBody>
      </p:sp>
      <p:sp>
        <p:nvSpPr>
          <p:cNvPr id="3" name="内容占位符 2">
            <a:extLst>
              <a:ext uri="{FF2B5EF4-FFF2-40B4-BE49-F238E27FC236}">
                <a16:creationId xmlns:a16="http://schemas.microsoft.com/office/drawing/2014/main" id="{0C67415C-2F87-6E49-D6AE-42F583D9C704}"/>
              </a:ext>
            </a:extLst>
          </p:cNvPr>
          <p:cNvSpPr>
            <a:spLocks noGrp="1"/>
          </p:cNvSpPr>
          <p:nvPr>
            <p:ph idx="1"/>
          </p:nvPr>
        </p:nvSpPr>
        <p:spPr/>
        <p:txBody>
          <a:bodyPr/>
          <a:lstStyle/>
          <a:p>
            <a:r>
              <a:rPr lang="en-US" altLang="zh-CN" dirty="0"/>
              <a:t>Problem 4: lower usage of secondary channel</a:t>
            </a:r>
          </a:p>
          <a:p>
            <a:pPr lvl="1"/>
            <a:r>
              <a:rPr lang="en-US" altLang="zh-CN" dirty="0"/>
              <a:t>More channels, lower usage. </a:t>
            </a:r>
          </a:p>
          <a:p>
            <a:pPr lvl="1"/>
            <a:r>
              <a:rPr lang="en-US" altLang="zh-CN" dirty="0"/>
              <a:t>Except of bottleneck problem, other reasons include STA capability, channel state and restricted binding rules.</a:t>
            </a:r>
            <a:endParaRPr lang="zh-CN" altLang="en-US" dirty="0"/>
          </a:p>
          <a:p>
            <a:pPr lvl="1"/>
            <a:endParaRPr lang="en-US" altLang="zh-CN" dirty="0"/>
          </a:p>
          <a:p>
            <a:pPr lvl="1"/>
            <a:endParaRPr lang="zh-CN" altLang="en-US" dirty="0"/>
          </a:p>
        </p:txBody>
      </p:sp>
      <p:sp>
        <p:nvSpPr>
          <p:cNvPr id="4" name="页脚占位符 3">
            <a:extLst>
              <a:ext uri="{FF2B5EF4-FFF2-40B4-BE49-F238E27FC236}">
                <a16:creationId xmlns:a16="http://schemas.microsoft.com/office/drawing/2014/main" id="{8576CE81-ECE1-FA8C-5EB9-3FB8FA15FB0E}"/>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1786BFDF-73E9-996E-2A84-D34AA27BD44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graphicFrame>
        <p:nvGraphicFramePr>
          <p:cNvPr id="8" name="对象 7">
            <a:extLst>
              <a:ext uri="{FF2B5EF4-FFF2-40B4-BE49-F238E27FC236}">
                <a16:creationId xmlns:a16="http://schemas.microsoft.com/office/drawing/2014/main" id="{AB4F0A9D-BF13-6AAE-A1D0-067744A1F7F2}"/>
              </a:ext>
            </a:extLst>
          </p:cNvPr>
          <p:cNvGraphicFramePr>
            <a:graphicFrameLocks noChangeAspect="1"/>
          </p:cNvGraphicFramePr>
          <p:nvPr/>
        </p:nvGraphicFramePr>
        <p:xfrm>
          <a:off x="1869696" y="4117584"/>
          <a:ext cx="5404607" cy="2442467"/>
        </p:xfrm>
        <a:graphic>
          <a:graphicData uri="http://schemas.openxmlformats.org/presentationml/2006/ole">
            <mc:AlternateContent xmlns:mc="http://schemas.openxmlformats.org/markup-compatibility/2006">
              <mc:Choice xmlns:v="urn:schemas-microsoft-com:vml" Requires="v">
                <p:oleObj name="Visio" r:id="rId2" imgW="6534056" imgH="2952647" progId="Visio.Drawing.15">
                  <p:embed/>
                </p:oleObj>
              </mc:Choice>
              <mc:Fallback>
                <p:oleObj name="Visio" r:id="rId2" imgW="6534056" imgH="2952647" progId="Visio.Drawing.15">
                  <p:embed/>
                  <p:pic>
                    <p:nvPicPr>
                      <p:cNvPr id="8" name="对象 7">
                        <a:extLst>
                          <a:ext uri="{FF2B5EF4-FFF2-40B4-BE49-F238E27FC236}">
                            <a16:creationId xmlns:a16="http://schemas.microsoft.com/office/drawing/2014/main" id="{AB4F0A9D-BF13-6AAE-A1D0-067744A1F7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9696" y="4117584"/>
                        <a:ext cx="5404607" cy="2442467"/>
                      </a:xfrm>
                      <a:prstGeom prst="rect">
                        <a:avLst/>
                      </a:prstGeom>
                      <a:noFill/>
                    </p:spPr>
                  </p:pic>
                </p:oleObj>
              </mc:Fallback>
            </mc:AlternateContent>
          </a:graphicData>
        </a:graphic>
      </p:graphicFrame>
      <p:sp>
        <p:nvSpPr>
          <p:cNvPr id="9" name="椭圆 8">
            <a:extLst>
              <a:ext uri="{FF2B5EF4-FFF2-40B4-BE49-F238E27FC236}">
                <a16:creationId xmlns:a16="http://schemas.microsoft.com/office/drawing/2014/main" id="{A7A2D996-F824-2305-D9AF-92BA2D8EA2A7}"/>
              </a:ext>
            </a:extLst>
          </p:cNvPr>
          <p:cNvSpPr/>
          <p:nvPr/>
        </p:nvSpPr>
        <p:spPr bwMode="auto">
          <a:xfrm>
            <a:off x="1869695" y="4261606"/>
            <a:ext cx="336609" cy="1006679"/>
          </a:xfrm>
          <a:prstGeom prst="ellips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charset="0"/>
            </a:endParaRPr>
          </a:p>
        </p:txBody>
      </p:sp>
      <p:sp>
        <p:nvSpPr>
          <p:cNvPr id="10" name="文本框 9">
            <a:extLst>
              <a:ext uri="{FF2B5EF4-FFF2-40B4-BE49-F238E27FC236}">
                <a16:creationId xmlns:a16="http://schemas.microsoft.com/office/drawing/2014/main" id="{09C63B3D-D441-3DAD-3654-38D111BE9CE9}"/>
              </a:ext>
            </a:extLst>
          </p:cNvPr>
          <p:cNvSpPr txBox="1"/>
          <p:nvPr/>
        </p:nvSpPr>
        <p:spPr>
          <a:xfrm>
            <a:off x="0" y="4362275"/>
            <a:ext cx="1736521" cy="461665"/>
          </a:xfrm>
          <a:prstGeom prst="rect">
            <a:avLst/>
          </a:prstGeom>
          <a:noFill/>
        </p:spPr>
        <p:txBody>
          <a:bodyPr wrap="square" rtlCol="0">
            <a:spAutoFit/>
          </a:bodyPr>
          <a:lstStyle/>
          <a:p>
            <a:r>
              <a:rPr lang="en-US" altLang="zh-CN" sz="1200" dirty="0">
                <a:solidFill>
                  <a:srgbClr val="FF0000"/>
                </a:solidFill>
              </a:rPr>
              <a:t>1. STA is capable of 40MHz channel binding. </a:t>
            </a:r>
            <a:endParaRPr lang="zh-CN" altLang="en-US" sz="1200" dirty="0">
              <a:solidFill>
                <a:srgbClr val="FF0000"/>
              </a:solidFill>
            </a:endParaRPr>
          </a:p>
        </p:txBody>
      </p:sp>
      <p:cxnSp>
        <p:nvCxnSpPr>
          <p:cNvPr id="12" name="直接箭头连接符 11">
            <a:extLst>
              <a:ext uri="{FF2B5EF4-FFF2-40B4-BE49-F238E27FC236}">
                <a16:creationId xmlns:a16="http://schemas.microsoft.com/office/drawing/2014/main" id="{92ACE6EB-F734-4B4B-9C7A-DFCE7C619E4C}"/>
              </a:ext>
            </a:extLst>
          </p:cNvPr>
          <p:cNvCxnSpPr/>
          <p:nvPr/>
        </p:nvCxnSpPr>
        <p:spPr bwMode="auto">
          <a:xfrm>
            <a:off x="1484851" y="4546833"/>
            <a:ext cx="384843" cy="184558"/>
          </a:xfrm>
          <a:prstGeom prst="curvedConnector3">
            <a:avLst>
              <a:gd name="adj1" fmla="val 41281"/>
            </a:avLst>
          </a:prstGeom>
          <a:solidFill>
            <a:schemeClr val="accent1"/>
          </a:solidFill>
          <a:ln w="12700" cap="flat" cmpd="sng" algn="ctr">
            <a:solidFill>
              <a:srgbClr val="FF0000"/>
            </a:solidFill>
            <a:prstDash val="solid"/>
            <a:round/>
            <a:headEnd type="none" w="sm" len="sm"/>
            <a:tailEnd type="triangle"/>
          </a:ln>
        </p:spPr>
      </p:cxnSp>
      <p:sp>
        <p:nvSpPr>
          <p:cNvPr id="15" name="文本框 14">
            <a:extLst>
              <a:ext uri="{FF2B5EF4-FFF2-40B4-BE49-F238E27FC236}">
                <a16:creationId xmlns:a16="http://schemas.microsoft.com/office/drawing/2014/main" id="{9C50E8F8-6D71-A501-5595-408906EC5221}"/>
              </a:ext>
            </a:extLst>
          </p:cNvPr>
          <p:cNvSpPr txBox="1"/>
          <p:nvPr/>
        </p:nvSpPr>
        <p:spPr>
          <a:xfrm>
            <a:off x="4571999" y="5268285"/>
            <a:ext cx="1367405" cy="461665"/>
          </a:xfrm>
          <a:prstGeom prst="rect">
            <a:avLst/>
          </a:prstGeom>
          <a:noFill/>
        </p:spPr>
        <p:txBody>
          <a:bodyPr wrap="square" rtlCol="0">
            <a:spAutoFit/>
          </a:bodyPr>
          <a:lstStyle/>
          <a:p>
            <a:r>
              <a:rPr lang="en-US" altLang="zh-CN" sz="1200" dirty="0">
                <a:solidFill>
                  <a:srgbClr val="FF0000"/>
                </a:solidFill>
              </a:rPr>
              <a:t>2. Busy state of secondary channel </a:t>
            </a:r>
            <a:endParaRPr lang="zh-CN" altLang="en-US" sz="1200" dirty="0">
              <a:solidFill>
                <a:srgbClr val="FF0000"/>
              </a:solidFill>
            </a:endParaRPr>
          </a:p>
        </p:txBody>
      </p:sp>
      <p:sp>
        <p:nvSpPr>
          <p:cNvPr id="19" name="文本框 18">
            <a:extLst>
              <a:ext uri="{FF2B5EF4-FFF2-40B4-BE49-F238E27FC236}">
                <a16:creationId xmlns:a16="http://schemas.microsoft.com/office/drawing/2014/main" id="{CB52D8D4-8E21-8BAD-520D-8052ACC78B7F}"/>
              </a:ext>
            </a:extLst>
          </p:cNvPr>
          <p:cNvSpPr txBox="1"/>
          <p:nvPr/>
        </p:nvSpPr>
        <p:spPr>
          <a:xfrm>
            <a:off x="3021434" y="5927190"/>
            <a:ext cx="1367405" cy="261610"/>
          </a:xfrm>
          <a:prstGeom prst="rect">
            <a:avLst/>
          </a:prstGeom>
          <a:noFill/>
        </p:spPr>
        <p:txBody>
          <a:bodyPr wrap="square" rtlCol="0">
            <a:spAutoFit/>
          </a:bodyPr>
          <a:lstStyle/>
          <a:p>
            <a:r>
              <a:rPr lang="en-US" altLang="zh-CN" sz="1100" dirty="0">
                <a:solidFill>
                  <a:srgbClr val="FF0000"/>
                </a:solidFill>
              </a:rPr>
              <a:t>3. </a:t>
            </a:r>
            <a:endParaRPr lang="zh-CN" altLang="en-US" sz="1100" dirty="0">
              <a:solidFill>
                <a:srgbClr val="FF0000"/>
              </a:solidFill>
            </a:endParaRPr>
          </a:p>
        </p:txBody>
      </p:sp>
      <p:sp>
        <p:nvSpPr>
          <p:cNvPr id="6" name="文本框 5">
            <a:extLst>
              <a:ext uri="{FF2B5EF4-FFF2-40B4-BE49-F238E27FC236}">
                <a16:creationId xmlns:a16="http://schemas.microsoft.com/office/drawing/2014/main" id="{3011D294-2DBE-D822-E05A-7A4819EFE44D}"/>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4B6F4D84-119A-7BF0-EF44-12067E342272}"/>
              </a:ext>
            </a:extLst>
          </p:cNvPr>
          <p:cNvSpPr txBox="1"/>
          <p:nvPr/>
        </p:nvSpPr>
        <p:spPr>
          <a:xfrm>
            <a:off x="4867712" y="223780"/>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11" name="灯片编号占位符 9">
            <a:extLst>
              <a:ext uri="{FF2B5EF4-FFF2-40B4-BE49-F238E27FC236}">
                <a16:creationId xmlns:a16="http://schemas.microsoft.com/office/drawing/2014/main" id="{8CC1E91D-9096-3E4B-7D74-823A87101C6D}"/>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7</a:t>
            </a:fld>
            <a:endParaRPr lang="zh-CN" altLang="en-US" sz="1200" dirty="0"/>
          </a:p>
        </p:txBody>
      </p:sp>
    </p:spTree>
    <p:extLst>
      <p:ext uri="{BB962C8B-B14F-4D97-AF65-F5344CB8AC3E}">
        <p14:creationId xmlns:p14="http://schemas.microsoft.com/office/powerpoint/2010/main" val="1981973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BED3-4B33-B0CF-0305-35D65586741C}"/>
              </a:ext>
            </a:extLst>
          </p:cNvPr>
          <p:cNvSpPr>
            <a:spLocks noGrp="1"/>
          </p:cNvSpPr>
          <p:nvPr>
            <p:ph type="title"/>
          </p:nvPr>
        </p:nvSpPr>
        <p:spPr/>
        <p:txBody>
          <a:bodyPr/>
          <a:lstStyle/>
          <a:p>
            <a:r>
              <a:rPr lang="en-US" altLang="zh-CN" dirty="0"/>
              <a:t>MAC CP-DP in data rate increasing</a:t>
            </a:r>
            <a:endParaRPr lang="zh-CN" altLang="en-US" dirty="0"/>
          </a:p>
        </p:txBody>
      </p:sp>
      <p:sp>
        <p:nvSpPr>
          <p:cNvPr id="3" name="内容占位符 2">
            <a:extLst>
              <a:ext uri="{FF2B5EF4-FFF2-40B4-BE49-F238E27FC236}">
                <a16:creationId xmlns:a16="http://schemas.microsoft.com/office/drawing/2014/main" id="{0C67415C-2F87-6E49-D6AE-42F583D9C704}"/>
              </a:ext>
            </a:extLst>
          </p:cNvPr>
          <p:cNvSpPr>
            <a:spLocks noGrp="1"/>
          </p:cNvSpPr>
          <p:nvPr>
            <p:ph idx="1"/>
          </p:nvPr>
        </p:nvSpPr>
        <p:spPr/>
        <p:txBody>
          <a:bodyPr/>
          <a:lstStyle/>
          <a:p>
            <a:r>
              <a:rPr lang="en-US" altLang="zh-CN" dirty="0"/>
              <a:t>Problem 5: relatively reduced efficiency of CP</a:t>
            </a:r>
          </a:p>
          <a:p>
            <a:pPr lvl="1"/>
            <a:r>
              <a:rPr lang="en-US" altLang="zh-CN" dirty="0"/>
              <a:t>More binding channels, higher data rate of DT.</a:t>
            </a:r>
          </a:p>
          <a:p>
            <a:pPr lvl="1"/>
            <a:endParaRPr lang="en-US" altLang="zh-CN" dirty="0"/>
          </a:p>
          <a:p>
            <a:pPr lvl="1"/>
            <a:endParaRPr lang="en-US" altLang="zh-CN" dirty="0"/>
          </a:p>
          <a:p>
            <a:pPr lvl="1"/>
            <a:endParaRPr lang="en-US" altLang="zh-CN" dirty="0"/>
          </a:p>
          <a:p>
            <a:pPr lvl="1"/>
            <a:endParaRPr lang="en-US" altLang="zh-CN" dirty="0"/>
          </a:p>
          <a:p>
            <a:pPr lvl="1"/>
            <a:endParaRPr lang="en-US" altLang="zh-CN" dirty="0"/>
          </a:p>
          <a:p>
            <a:pPr lvl="1"/>
            <a:endParaRPr lang="en-US" altLang="zh-CN" sz="1100" dirty="0"/>
          </a:p>
          <a:p>
            <a:pPr lvl="1"/>
            <a:r>
              <a:rPr lang="en-US" altLang="zh-CN" dirty="0"/>
              <a:t>PHY rate increases with MCS, e.g., from 64QAM to 4096QAM.</a:t>
            </a:r>
          </a:p>
          <a:p>
            <a:pPr lvl="1"/>
            <a:endParaRPr lang="en-US" altLang="zh-CN" dirty="0"/>
          </a:p>
          <a:p>
            <a:pPr lvl="1"/>
            <a:endParaRPr lang="zh-CN" altLang="en-US" dirty="0"/>
          </a:p>
          <a:p>
            <a:endParaRPr lang="en-US" altLang="zh-CN" dirty="0"/>
          </a:p>
          <a:p>
            <a:pPr lvl="1"/>
            <a:endParaRPr lang="en-US" altLang="zh-CN" dirty="0"/>
          </a:p>
          <a:p>
            <a:pPr lvl="1"/>
            <a:endParaRPr lang="zh-CN" altLang="en-US" dirty="0"/>
          </a:p>
        </p:txBody>
      </p:sp>
      <p:sp>
        <p:nvSpPr>
          <p:cNvPr id="4" name="页脚占位符 3">
            <a:extLst>
              <a:ext uri="{FF2B5EF4-FFF2-40B4-BE49-F238E27FC236}">
                <a16:creationId xmlns:a16="http://schemas.microsoft.com/office/drawing/2014/main" id="{8576CE81-ECE1-FA8C-5EB9-3FB8FA15FB0E}"/>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1786BFDF-73E9-996E-2A84-D34AA27BD44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9" name="图片 8">
            <a:extLst>
              <a:ext uri="{FF2B5EF4-FFF2-40B4-BE49-F238E27FC236}">
                <a16:creationId xmlns:a16="http://schemas.microsoft.com/office/drawing/2014/main" id="{00E1561B-C82B-EF87-2314-2B8A89D5EB23}"/>
              </a:ext>
            </a:extLst>
          </p:cNvPr>
          <p:cNvPicPr>
            <a:picLocks noChangeAspect="1"/>
          </p:cNvPicPr>
          <p:nvPr/>
        </p:nvPicPr>
        <p:blipFill>
          <a:blip r:embed="rId2"/>
          <a:stretch>
            <a:fillRect/>
          </a:stretch>
        </p:blipFill>
        <p:spPr>
          <a:xfrm>
            <a:off x="2166937" y="2843900"/>
            <a:ext cx="4810125" cy="1971675"/>
          </a:xfrm>
          <a:prstGeom prst="rect">
            <a:avLst/>
          </a:prstGeom>
        </p:spPr>
      </p:pic>
      <p:pic>
        <p:nvPicPr>
          <p:cNvPr id="6" name="图片 5">
            <a:extLst>
              <a:ext uri="{FF2B5EF4-FFF2-40B4-BE49-F238E27FC236}">
                <a16:creationId xmlns:a16="http://schemas.microsoft.com/office/drawing/2014/main" id="{303D68F4-3A29-C52A-E526-A30F6B4BC31E}"/>
              </a:ext>
            </a:extLst>
          </p:cNvPr>
          <p:cNvPicPr>
            <a:picLocks noChangeAspect="1"/>
          </p:cNvPicPr>
          <p:nvPr/>
        </p:nvPicPr>
        <p:blipFill>
          <a:blip r:embed="rId3"/>
          <a:stretch>
            <a:fillRect/>
          </a:stretch>
        </p:blipFill>
        <p:spPr>
          <a:xfrm>
            <a:off x="2171699" y="5273904"/>
            <a:ext cx="4800600" cy="1457325"/>
          </a:xfrm>
          <a:prstGeom prst="rect">
            <a:avLst/>
          </a:prstGeom>
        </p:spPr>
      </p:pic>
      <p:sp>
        <p:nvSpPr>
          <p:cNvPr id="7" name="文本框 6">
            <a:extLst>
              <a:ext uri="{FF2B5EF4-FFF2-40B4-BE49-F238E27FC236}">
                <a16:creationId xmlns:a16="http://schemas.microsoft.com/office/drawing/2014/main" id="{76239BE9-2566-4B5A-C977-FDA0266E60E1}"/>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文本框 7">
            <a:extLst>
              <a:ext uri="{FF2B5EF4-FFF2-40B4-BE49-F238E27FC236}">
                <a16:creationId xmlns:a16="http://schemas.microsoft.com/office/drawing/2014/main" id="{3BFA337F-7661-4BFC-741D-24FAF04A63EA}"/>
              </a:ext>
            </a:extLst>
          </p:cNvPr>
          <p:cNvSpPr txBox="1"/>
          <p:nvPr/>
        </p:nvSpPr>
        <p:spPr>
          <a:xfrm>
            <a:off x="4867712"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10" name="灯片编号占位符 9">
            <a:extLst>
              <a:ext uri="{FF2B5EF4-FFF2-40B4-BE49-F238E27FC236}">
                <a16:creationId xmlns:a16="http://schemas.microsoft.com/office/drawing/2014/main" id="{C13AD146-B85C-CDFF-E023-48F2CFC29174}"/>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8</a:t>
            </a:fld>
            <a:endParaRPr lang="zh-CN" altLang="en-US" sz="1200" dirty="0"/>
          </a:p>
        </p:txBody>
      </p:sp>
    </p:spTree>
    <p:extLst>
      <p:ext uri="{BB962C8B-B14F-4D97-AF65-F5344CB8AC3E}">
        <p14:creationId xmlns:p14="http://schemas.microsoft.com/office/powerpoint/2010/main" val="1677832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85D1F5-C7B9-10AB-472A-DE613EE8F88E}"/>
              </a:ext>
            </a:extLst>
          </p:cNvPr>
          <p:cNvSpPr>
            <a:spLocks noGrp="1"/>
          </p:cNvSpPr>
          <p:nvPr>
            <p:ph type="title"/>
          </p:nvPr>
        </p:nvSpPr>
        <p:spPr/>
        <p:txBody>
          <a:bodyPr/>
          <a:lstStyle/>
          <a:p>
            <a:r>
              <a:rPr lang="en-US" altLang="zh-CN" dirty="0"/>
              <a:t>MAC CP-DP in fragmented access interval</a:t>
            </a:r>
            <a:endParaRPr lang="zh-CN" altLang="en-US" dirty="0"/>
          </a:p>
        </p:txBody>
      </p:sp>
      <p:sp>
        <p:nvSpPr>
          <p:cNvPr id="3" name="内容占位符 2">
            <a:extLst>
              <a:ext uri="{FF2B5EF4-FFF2-40B4-BE49-F238E27FC236}">
                <a16:creationId xmlns:a16="http://schemas.microsoft.com/office/drawing/2014/main" id="{F5CE0F64-9D87-CB57-23AA-711772A43FC6}"/>
              </a:ext>
            </a:extLst>
          </p:cNvPr>
          <p:cNvSpPr>
            <a:spLocks noGrp="1"/>
          </p:cNvSpPr>
          <p:nvPr>
            <p:ph idx="1"/>
          </p:nvPr>
        </p:nvSpPr>
        <p:spPr/>
        <p:txBody>
          <a:bodyPr/>
          <a:lstStyle/>
          <a:p>
            <a:r>
              <a:rPr lang="en-US" altLang="zh-CN" dirty="0"/>
              <a:t>Problem 6: reduced efficiency of DCF and EDCA</a:t>
            </a:r>
          </a:p>
          <a:p>
            <a:pPr lvl="1"/>
            <a:r>
              <a:rPr lang="en-US" altLang="zh-CN" dirty="0" err="1"/>
              <a:t>rTWT</a:t>
            </a:r>
            <a:r>
              <a:rPr lang="en-US" altLang="zh-CN" dirty="0"/>
              <a:t> is proposed in 11be draft, which separates the timeline into fragmented access intervals.</a:t>
            </a:r>
          </a:p>
          <a:p>
            <a:pPr lvl="1"/>
            <a:r>
              <a:rPr lang="en-US" altLang="zh-CN" dirty="0"/>
              <a:t>Fragmented access intervals decrease the efficiency of CP, e.g., DCF and EDCA.</a:t>
            </a:r>
          </a:p>
          <a:p>
            <a:pPr lvl="1"/>
            <a:endParaRPr lang="zh-CN" altLang="en-US" dirty="0"/>
          </a:p>
        </p:txBody>
      </p:sp>
      <p:sp>
        <p:nvSpPr>
          <p:cNvPr id="4" name="页脚占位符 3">
            <a:extLst>
              <a:ext uri="{FF2B5EF4-FFF2-40B4-BE49-F238E27FC236}">
                <a16:creationId xmlns:a16="http://schemas.microsoft.com/office/drawing/2014/main" id="{B86B927F-8BDB-CBE6-DB27-6C4932FB939C}"/>
              </a:ext>
            </a:extLst>
          </p:cNvPr>
          <p:cNvSpPr>
            <a:spLocks noGrp="1"/>
          </p:cNvSpPr>
          <p:nvPr>
            <p:ph type="ftr" sz="quarter" idx="11"/>
          </p:nvPr>
        </p:nvSpPr>
        <p:spPr>
          <a:xfrm>
            <a:off x="6758180" y="6475413"/>
            <a:ext cx="1785745" cy="169277"/>
          </a:xfrm>
        </p:spPr>
        <p:txBody>
          <a:bodyPr/>
          <a:lstStyle/>
          <a:p>
            <a:r>
              <a:rPr lang="en-US" altLang="zh-CN" dirty="0" err="1"/>
              <a:t>Zhongjiang</a:t>
            </a:r>
            <a:r>
              <a:rPr lang="en-US" altLang="zh-CN" dirty="0"/>
              <a:t> Yan, et. al., NWPU</a:t>
            </a:r>
            <a:endParaRPr lang="zh-CN" altLang="en-US" dirty="0"/>
          </a:p>
        </p:txBody>
      </p:sp>
      <p:sp>
        <p:nvSpPr>
          <p:cNvPr id="5" name="日期占位符 4">
            <a:extLst>
              <a:ext uri="{FF2B5EF4-FFF2-40B4-BE49-F238E27FC236}">
                <a16:creationId xmlns:a16="http://schemas.microsoft.com/office/drawing/2014/main" id="{F5FF5C32-0B59-2D5C-70D3-CEC3CD7EE0FE}"/>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9" name="图片 8">
            <a:extLst>
              <a:ext uri="{FF2B5EF4-FFF2-40B4-BE49-F238E27FC236}">
                <a16:creationId xmlns:a16="http://schemas.microsoft.com/office/drawing/2014/main" id="{1D3258ED-30E8-F225-E671-E06B00F7DBAA}"/>
              </a:ext>
            </a:extLst>
          </p:cNvPr>
          <p:cNvPicPr>
            <a:picLocks noChangeAspect="1"/>
          </p:cNvPicPr>
          <p:nvPr/>
        </p:nvPicPr>
        <p:blipFill>
          <a:blip r:embed="rId2"/>
          <a:stretch>
            <a:fillRect/>
          </a:stretch>
        </p:blipFill>
        <p:spPr>
          <a:xfrm>
            <a:off x="1123312" y="4066025"/>
            <a:ext cx="6886575" cy="2476500"/>
          </a:xfrm>
          <a:prstGeom prst="rect">
            <a:avLst/>
          </a:prstGeom>
        </p:spPr>
      </p:pic>
      <p:sp>
        <p:nvSpPr>
          <p:cNvPr id="6" name="文本框 5">
            <a:extLst>
              <a:ext uri="{FF2B5EF4-FFF2-40B4-BE49-F238E27FC236}">
                <a16:creationId xmlns:a16="http://schemas.microsoft.com/office/drawing/2014/main" id="{C9A8FBAF-5B47-D636-A52C-1CB4EAB162AD}"/>
              </a:ext>
            </a:extLst>
          </p:cNvPr>
          <p:cNvSpPr txBox="1"/>
          <p:nvPr/>
        </p:nvSpPr>
        <p:spPr>
          <a:xfrm>
            <a:off x="4861157" y="221699"/>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7" name="文本框 6">
            <a:extLst>
              <a:ext uri="{FF2B5EF4-FFF2-40B4-BE49-F238E27FC236}">
                <a16:creationId xmlns:a16="http://schemas.microsoft.com/office/drawing/2014/main" id="{3332E8BF-A5BE-405A-8DE1-560820E1229F}"/>
              </a:ext>
            </a:extLst>
          </p:cNvPr>
          <p:cNvSpPr txBox="1"/>
          <p:nvPr/>
        </p:nvSpPr>
        <p:spPr>
          <a:xfrm>
            <a:off x="4860530" y="222692"/>
            <a:ext cx="3682767" cy="369332"/>
          </a:xfrm>
          <a:prstGeom prst="rect">
            <a:avLst/>
          </a:prstGeom>
          <a:solidFill>
            <a:schemeClr val="bg1"/>
          </a:solidFill>
        </p:spPr>
        <p:txBody>
          <a:bodyPr wrap="square" rtlCol="0">
            <a:spAutoFit/>
          </a:bodyPr>
          <a:lstStyle/>
          <a:p>
            <a:r>
              <a:rPr lang="en-US" altLang="zh-CN" b="1" dirty="0"/>
              <a:t>doc.: IEEE 802.11-22/1949-00-0wng</a:t>
            </a:r>
            <a:endParaRPr lang="zh-CN" altLang="en-US" b="1" dirty="0"/>
          </a:p>
        </p:txBody>
      </p:sp>
      <p:sp>
        <p:nvSpPr>
          <p:cNvPr id="8" name="灯片编号占位符 9">
            <a:extLst>
              <a:ext uri="{FF2B5EF4-FFF2-40B4-BE49-F238E27FC236}">
                <a16:creationId xmlns:a16="http://schemas.microsoft.com/office/drawing/2014/main" id="{D658093A-947B-F332-79CA-8D6CF18076D0}"/>
              </a:ext>
            </a:extLst>
          </p:cNvPr>
          <p:cNvSpPr>
            <a:spLocks noGrp="1"/>
          </p:cNvSpPr>
          <p:nvPr>
            <p:ph type="sldNum" sz="quarter" idx="12"/>
          </p:nvPr>
        </p:nvSpPr>
        <p:spPr>
          <a:xfrm>
            <a:off x="4571628" y="6475413"/>
            <a:ext cx="76944" cy="184666"/>
          </a:xfrm>
        </p:spPr>
        <p:txBody>
          <a:bodyPr/>
          <a:lstStyle/>
          <a:p>
            <a:fld id="{D0575E00-F21E-44AB-8288-8B9991574529}" type="slidenum">
              <a:rPr lang="zh-CN" altLang="en-US" sz="1200" smtClean="0"/>
              <a:t>9</a:t>
            </a:fld>
            <a:endParaRPr lang="zh-CN" altLang="en-US" sz="1200" dirty="0"/>
          </a:p>
        </p:txBody>
      </p:sp>
    </p:spTree>
    <p:extLst>
      <p:ext uri="{BB962C8B-B14F-4D97-AF65-F5344CB8AC3E}">
        <p14:creationId xmlns:p14="http://schemas.microsoft.com/office/powerpoint/2010/main" val="29413624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DBjZjYzNGJkMWE2NzM1YzY3ZThjMjMxMDFjY2U4YjMifQ=="/>
</p:tagLst>
</file>

<file path=ppt/theme/theme1.xml><?xml version="1.0" encoding="utf-8"?>
<a:theme xmlns:a="http://schemas.openxmlformats.org/drawingml/2006/main" name="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a:ln>
              <a:noFill/>
            </a:ln>
            <a:solidFill>
              <a:schemeClr val="tx1"/>
            </a:solidFill>
            <a:effectLst/>
            <a:latin typeface="Times New Roman" panose="0202060305040502030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a:ln>
              <a:noFill/>
            </a:ln>
            <a:solidFill>
              <a:schemeClr val="tx1"/>
            </a:solidFill>
            <a:effectLst/>
            <a:latin typeface="Times New Roman" panose="02020603050405020304"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4815</TotalTime>
  <Words>1084</Words>
  <Application>Microsoft Office PowerPoint</Application>
  <PresentationFormat>全屏显示(4:3)</PresentationFormat>
  <Paragraphs>162</Paragraphs>
  <Slides>12</Slides>
  <Notes>2</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7" baseType="lpstr">
      <vt:lpstr>Arial</vt:lpstr>
      <vt:lpstr>Calibri</vt:lpstr>
      <vt:lpstr>Times New Roman</vt:lpstr>
      <vt:lpstr>IEEE</vt:lpstr>
      <vt:lpstr>Visio</vt:lpstr>
      <vt:lpstr>On the necessity of separating MAC protocols into data and control planes</vt:lpstr>
      <vt:lpstr>Introduction</vt:lpstr>
      <vt:lpstr>MAC CP-DP features and relationships</vt:lpstr>
      <vt:lpstr>MAC CP-DP in DCF and EDCA</vt:lpstr>
      <vt:lpstr>MAC CP-DP in DCF and EDCA</vt:lpstr>
      <vt:lpstr>MAC CP-DP in channel binding</vt:lpstr>
      <vt:lpstr>MAC CP-DP in channel binding</vt:lpstr>
      <vt:lpstr>MAC CP-DP in data rate increasing</vt:lpstr>
      <vt:lpstr>MAC CP-DP in fragmented access interval</vt:lpstr>
      <vt:lpstr>Conclusions</vt:lpstr>
      <vt:lpstr>Suggestions</vt:lpstr>
      <vt:lpstr>Reference</vt:lpstr>
    </vt:vector>
  </TitlesOfParts>
  <Company>nwpu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yangmao</dc:creator>
  <cp:lastModifiedBy>Yan Dallas M.</cp:lastModifiedBy>
  <cp:revision>2217</cp:revision>
  <dcterms:created xsi:type="dcterms:W3CDTF">2021-04-01T07:10:00Z</dcterms:created>
  <dcterms:modified xsi:type="dcterms:W3CDTF">2022-11-10T11:42:20Z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(3)l+v9BG+kNJ4drGfH0ePuY3i6MHDBAbFCpggPTD2Xqo8F3FbpM1cLCefoqtR8VFZxLHDmxBV2
4QMyrdnOWQtkSG6pcOQWSyXnXVAo+XA1p3MPps6ooUEzN7SCEd1CQdxdvi4/JgDZJR6nbt8z
ELPioIDC3d2rMGutG8PjW1sKH50IFfhwDOgJ+WRVoJ2QVKWDHLqCq9b6PCuieLs3aAnrHKtu
HesHeEEfZmHyIK0MKW</vt:lpwstr>
  </property>
  <property fmtid="{D5CDD505-2E9C-101B-9397-08002B2CF9AE}" pid="3" name="_2015_ms_pID_7253431">
    <vt:lpwstr>6WAPEY1EjLHFVpts/IgpL1V3hE8zh7OYq4RNqgOhawL7FRrDf/qu5o
cHSbKv/h3wvRuomc0L8D18tDuZ6Vn+xMthXDhg3Bv4skd5DHdI73hfvxRQF2AGH3Poh/FCzb
ukHtxKlxPDhjp89ypMRYlVM1+/IF1AhOYUSSFVp7QtnSC+XDC8Y3pLWW3zk8ZFeGJzg/NDKN
PmZm3QDmfKXCpg+wjkJTaHdHtOURHe7NTYVw</vt:lpwstr>
  </property>
  <property fmtid="{D5CDD505-2E9C-101B-9397-08002B2CF9AE}" pid="4" name="_2015_ms_pID_7253432">
    <vt:lpwstr>TA==</vt:lpwstr>
  </property>
  <property fmtid="{D5CDD505-2E9C-101B-9397-08002B2CF9AE}" pid="5" name="ICV">
    <vt:lpwstr>138FAF57F61741A1A350B8B884B479E3</vt:lpwstr>
  </property>
  <property fmtid="{D5CDD505-2E9C-101B-9397-08002B2CF9AE}" pid="6" name="KSOProductBuildVer">
    <vt:lpwstr>2052-11.1.0.11830</vt:lpwstr>
  </property>
</Properties>
</file>