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85" r:id="rId5"/>
    <p:sldId id="280" r:id="rId6"/>
    <p:sldId id="281" r:id="rId7"/>
    <p:sldId id="282" r:id="rId8"/>
    <p:sldId id="284" r:id="rId9"/>
    <p:sldId id="283" r:id="rId10"/>
    <p:sldId id="27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50" autoAdjust="0"/>
    <p:restoredTop sz="94674"/>
  </p:normalViewPr>
  <p:slideViewPr>
    <p:cSldViewPr>
      <p:cViewPr varScale="1">
        <p:scale>
          <a:sx n="124" d="100"/>
          <a:sy n="124" d="100"/>
        </p:scale>
        <p:origin x="51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2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802.11-22/1941r0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802.11-22/1941r0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ob@exampl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to  Use the Opaque Blob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03320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2985-AC5E-A740-AD0A-A7E18345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Generation of Blob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DF0EA-468E-D94E-9C6D-18BE898A19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97138-3FE8-2747-92E4-390F03A944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36DB1-5386-594D-95CC-7663E2AC97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E376D3C-C077-2C4C-BF93-568A1044A6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71BD75AB-B477-0345-A9A0-D7251D301C5C}"/>
              </a:ext>
            </a:extLst>
          </p:cNvPr>
          <p:cNvSpPr/>
          <p:nvPr/>
        </p:nvSpPr>
        <p:spPr bwMode="auto">
          <a:xfrm>
            <a:off x="2819400" y="4576465"/>
            <a:ext cx="3352800" cy="609600"/>
          </a:xfrm>
          <a:prstGeom prst="cub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68FD0-0B19-3E43-9082-98D30D4EAEEE}"/>
              </a:ext>
            </a:extLst>
          </p:cNvPr>
          <p:cNvSpPr txBox="1"/>
          <p:nvPr/>
        </p:nvSpPr>
        <p:spPr>
          <a:xfrm>
            <a:off x="3812760" y="47244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AES-SIV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427EE9-36F1-394E-B2EA-8867FF27CAB4}"/>
              </a:ext>
            </a:extLst>
          </p:cNvPr>
          <p:cNvSpPr txBox="1"/>
          <p:nvPr/>
        </p:nvSpPr>
        <p:spPr>
          <a:xfrm>
            <a:off x="7543800" y="4588024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10CF5-1EDA-2643-BD41-5EC4AE22CF4A}"/>
              </a:ext>
            </a:extLst>
          </p:cNvPr>
          <p:cNvSpPr txBox="1"/>
          <p:nvPr/>
        </p:nvSpPr>
        <p:spPr>
          <a:xfrm>
            <a:off x="693487" y="1447800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device identifier: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95119-5D56-A74F-B4BB-29D81A88F0FE}"/>
              </a:ext>
            </a:extLst>
          </p:cNvPr>
          <p:cNvSpPr txBox="1"/>
          <p:nvPr/>
        </p:nvSpPr>
        <p:spPr>
          <a:xfrm>
            <a:off x="4344988" y="1447799"/>
            <a:ext cx="2576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bob@example.com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24EBF6-C077-2341-9FF8-30CE8984101A}"/>
              </a:ext>
            </a:extLst>
          </p:cNvPr>
          <p:cNvSpPr txBox="1"/>
          <p:nvPr/>
        </p:nvSpPr>
        <p:spPr>
          <a:xfrm>
            <a:off x="4192544" y="2514600"/>
            <a:ext cx="3191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4000bob@example.com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33391D-0067-B547-B5A7-2B680DA9D6EC}"/>
              </a:ext>
            </a:extLst>
          </p:cNvPr>
          <p:cNvSpPr txBox="1"/>
          <p:nvPr/>
        </p:nvSpPr>
        <p:spPr>
          <a:xfrm>
            <a:off x="693487" y="2519065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padded: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0E45DB-DA89-0A46-90F8-59E44617190A}"/>
              </a:ext>
            </a:extLst>
          </p:cNvPr>
          <p:cNvSpPr txBox="1"/>
          <p:nvPr/>
        </p:nvSpPr>
        <p:spPr>
          <a:xfrm>
            <a:off x="685800" y="3429000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tweaked: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5444B4-9294-C143-BB3B-B9BAA85888D2}"/>
              </a:ext>
            </a:extLst>
          </p:cNvPr>
          <p:cNvSpPr txBox="1"/>
          <p:nvPr/>
        </p:nvSpPr>
        <p:spPr>
          <a:xfrm>
            <a:off x="3048000" y="3429000"/>
            <a:ext cx="4336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71a08cf14000bob@example.com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3546CD-6E39-7047-954C-019AA9D866D1}"/>
              </a:ext>
            </a:extLst>
          </p:cNvPr>
          <p:cNvSpPr txBox="1"/>
          <p:nvPr/>
        </p:nvSpPr>
        <p:spPr>
          <a:xfrm>
            <a:off x="798409" y="5939134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blob: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BB92CA-0594-2F4B-9F90-DF673B962EC9}"/>
              </a:ext>
            </a:extLst>
          </p:cNvPr>
          <p:cNvSpPr txBox="1"/>
          <p:nvPr/>
        </p:nvSpPr>
        <p:spPr>
          <a:xfrm>
            <a:off x="2473292" y="5939135"/>
            <a:ext cx="568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891b52f0725635f3abc8a6b13159df5afbf0a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E4D877-256F-5C45-A3B6-4712A337EBB2}"/>
              </a:ext>
            </a:extLst>
          </p:cNvPr>
          <p:cNvCxnSpPr>
            <a:cxnSpLocks/>
          </p:cNvCxnSpPr>
          <p:nvPr/>
        </p:nvCxnSpPr>
        <p:spPr bwMode="auto">
          <a:xfrm>
            <a:off x="5490763" y="19094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8EAE293-BD5B-644C-84AA-4FD4DACACB5F}"/>
              </a:ext>
            </a:extLst>
          </p:cNvPr>
          <p:cNvCxnSpPr>
            <a:cxnSpLocks/>
          </p:cNvCxnSpPr>
          <p:nvPr/>
        </p:nvCxnSpPr>
        <p:spPr bwMode="auto">
          <a:xfrm>
            <a:off x="5155980" y="29000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39835FE-FBA0-8640-9826-4C6FCDD543CC}"/>
              </a:ext>
            </a:extLst>
          </p:cNvPr>
          <p:cNvCxnSpPr>
            <a:cxnSpLocks/>
          </p:cNvCxnSpPr>
          <p:nvPr/>
        </p:nvCxnSpPr>
        <p:spPr bwMode="auto">
          <a:xfrm>
            <a:off x="4724400" y="38906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335A54-DF66-E54C-BE77-238E8DFE0E5C}"/>
              </a:ext>
            </a:extLst>
          </p:cNvPr>
          <p:cNvCxnSpPr>
            <a:cxnSpLocks/>
          </p:cNvCxnSpPr>
          <p:nvPr/>
        </p:nvCxnSpPr>
        <p:spPr bwMode="auto">
          <a:xfrm>
            <a:off x="4698836" y="53384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90C82DF-1481-D441-A542-531582D924CE}"/>
              </a:ext>
            </a:extLst>
          </p:cNvPr>
          <p:cNvCxnSpPr>
            <a:cxnSpLocks/>
            <a:stCxn id="11" idx="1"/>
          </p:cNvCxnSpPr>
          <p:nvPr/>
        </p:nvCxnSpPr>
        <p:spPr bwMode="auto">
          <a:xfrm flipH="1">
            <a:off x="6248400" y="4818857"/>
            <a:ext cx="12954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8865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11-21/0488</a:t>
            </a:r>
          </a:p>
          <a:p>
            <a:r>
              <a:rPr lang="en-US" dirty="0"/>
              <a:t>11-21/0541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Explanation of the intent of the opaque identifier scheme in Appendix 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397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724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Opaque identifier is generated by network for STA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To the STA, it’s just a blob, </a:t>
            </a:r>
            <a:r>
              <a:rPr lang="en-GB" u="sng" dirty="0"/>
              <a:t>not the real identity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To the network, the blob is </a:t>
            </a:r>
            <a:r>
              <a:rPr lang="en-GB" u="sng" dirty="0"/>
              <a:t>not an identity</a:t>
            </a:r>
            <a:r>
              <a:rPr lang="en-GB" dirty="0"/>
              <a:t> either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blob is a </a:t>
            </a:r>
            <a:r>
              <a:rPr lang="en-GB" i="1" dirty="0"/>
              <a:t>mechanism</a:t>
            </a:r>
            <a:r>
              <a:rPr lang="en-GB" dirty="0"/>
              <a:t> to transport the device’s identity in a secure manner that prevents tracking: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A passive attacker cannot determine a device identity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A passive attacker cannot connect device identities across associations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Identifiers can be arbitrarily padded to foil passive traffic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Identities are secure under a reasonable birthday bound (which will depend on the size of the tweak and the how the pad size varies)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An attacker cannot substitute identifiers to connect distinct associations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An AP needs to only manage a single symmetric secret, used to protect all identities used in the ESS, and 8 octets per allocated device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All APs in the ESS can share the same symmetric key (in an out-of-band fashion)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Minimal overhead—e.g. 16 octet tag + 8 octet tweak + 1 octet pad length + padding = 25 octets plus padding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Uses symmetric cryptography for speed and DOS resistance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Each identifier is unique to the ESS it was obtained from, a given ESS will have no knowledge of the identifiers used in other ESSs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b="0" dirty="0"/>
              <a:t>Identifiers cannot be tracked across networks</a:t>
            </a:r>
            <a:endParaRPr lang="en-US" sz="1100" b="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DF01-FD8A-6443-A9B5-110BECD66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Blob Must Be Used Outside of 4way 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72C6E-73A9-5C4B-99F0-A23ED4F4B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30387"/>
            <a:ext cx="4344987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DevIDs</a:t>
            </a:r>
            <a:r>
              <a:rPr lang="en-US" dirty="0"/>
              <a:t> passed in 4way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4way </a:t>
            </a:r>
            <a:r>
              <a:rPr lang="en-US" u="sng" dirty="0"/>
              <a:t>requires</a:t>
            </a:r>
            <a:r>
              <a:rPr lang="en-US" dirty="0"/>
              <a:t> PMK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PMK uniquely identifies STA already*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How is PMK est.?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Some authentication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That protocol will use the blob to hide its 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B5399-16DC-A348-A484-4B2051184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981994"/>
            <a:ext cx="3810000" cy="4113213"/>
          </a:xfrm>
        </p:spPr>
        <p:txBody>
          <a:bodyPr/>
          <a:lstStyle/>
          <a:p>
            <a:r>
              <a:rPr lang="en-US" sz="2000" u="sng" dirty="0"/>
              <a:t>STA</a:t>
            </a:r>
            <a:r>
              <a:rPr lang="en-US" sz="2000" dirty="0"/>
              <a:t>                                       </a:t>
            </a:r>
            <a:r>
              <a:rPr lang="en-US" sz="2000" u="sng" dirty="0"/>
              <a:t>AP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897F4-F946-3C44-9002-89EEC38BC4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D330F-41CD-F746-9A48-B28C9B3C3B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7A013-102E-4C40-BF2A-E9EACF58F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FBF2AC-ED19-1E43-A119-549ACFC25476}"/>
              </a:ext>
            </a:extLst>
          </p:cNvPr>
          <p:cNvCxnSpPr/>
          <p:nvPr/>
        </p:nvCxnSpPr>
        <p:spPr bwMode="auto">
          <a:xfrm flipH="1">
            <a:off x="5029200" y="5029200"/>
            <a:ext cx="312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62197F-2288-934C-B95C-AD1BEC1927E5}"/>
              </a:ext>
            </a:extLst>
          </p:cNvPr>
          <p:cNvCxnSpPr/>
          <p:nvPr/>
        </p:nvCxnSpPr>
        <p:spPr bwMode="auto">
          <a:xfrm>
            <a:off x="5105400" y="5410200"/>
            <a:ext cx="304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EFDD2AE-0E14-3B40-9CFE-2A281EE249AC}"/>
              </a:ext>
            </a:extLst>
          </p:cNvPr>
          <p:cNvCxnSpPr/>
          <p:nvPr/>
        </p:nvCxnSpPr>
        <p:spPr bwMode="auto">
          <a:xfrm flipH="1">
            <a:off x="5029200" y="5715000"/>
            <a:ext cx="312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E409C6B-2C58-6445-A9EE-112571A1984D}"/>
              </a:ext>
            </a:extLst>
          </p:cNvPr>
          <p:cNvCxnSpPr/>
          <p:nvPr/>
        </p:nvCxnSpPr>
        <p:spPr bwMode="auto">
          <a:xfrm>
            <a:off x="5105400" y="6019800"/>
            <a:ext cx="304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D66BF96-A912-B64F-8C5E-90BF0AF6F6C5}"/>
              </a:ext>
            </a:extLst>
          </p:cNvPr>
          <p:cNvSpPr txBox="1"/>
          <p:nvPr/>
        </p:nvSpPr>
        <p:spPr>
          <a:xfrm>
            <a:off x="5105400" y="5163979"/>
            <a:ext cx="5357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DevID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313876-F25D-AC4F-9C4E-E31A2CF8BACF}"/>
              </a:ext>
            </a:extLst>
          </p:cNvPr>
          <p:cNvSpPr txBox="1"/>
          <p:nvPr/>
        </p:nvSpPr>
        <p:spPr>
          <a:xfrm>
            <a:off x="7617676" y="5477590"/>
            <a:ext cx="5357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DevID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D7066B-D782-8C42-9E5C-21EE568AE082}"/>
              </a:ext>
            </a:extLst>
          </p:cNvPr>
          <p:cNvSpPr txBox="1"/>
          <p:nvPr/>
        </p:nvSpPr>
        <p:spPr>
          <a:xfrm>
            <a:off x="228600" y="6172200"/>
            <a:ext cx="1815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*Assuming not WPA-PSK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5B902B3-71F4-7E4F-9B55-50B9B4D1945F}"/>
              </a:ext>
            </a:extLst>
          </p:cNvPr>
          <p:cNvCxnSpPr/>
          <p:nvPr/>
        </p:nvCxnSpPr>
        <p:spPr bwMode="auto">
          <a:xfrm>
            <a:off x="5029200" y="3048000"/>
            <a:ext cx="285633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3ECA1C1-02A4-1A47-9176-119B884E253B}"/>
              </a:ext>
            </a:extLst>
          </p:cNvPr>
          <p:cNvCxnSpPr>
            <a:cxnSpLocks/>
          </p:cNvCxnSpPr>
          <p:nvPr/>
        </p:nvCxnSpPr>
        <p:spPr bwMode="auto">
          <a:xfrm flipH="1">
            <a:off x="4989513" y="3657600"/>
            <a:ext cx="28960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BC6643F-F7BE-EA48-AD21-81646E85350F}"/>
              </a:ext>
            </a:extLst>
          </p:cNvPr>
          <p:cNvSpPr txBox="1"/>
          <p:nvPr/>
        </p:nvSpPr>
        <p:spPr>
          <a:xfrm>
            <a:off x="5105400" y="2667000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blob</a:t>
            </a:r>
          </a:p>
        </p:txBody>
      </p:sp>
    </p:spTree>
    <p:extLst>
      <p:ext uri="{BB962C8B-B14F-4D97-AF65-F5344CB8AC3E}">
        <p14:creationId xmlns:p14="http://schemas.microsoft.com/office/powerpoint/2010/main" val="25547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6871E-7C47-E741-8A2B-58E76242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98619-4D32-EA45-84C8-491C22891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219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 bootstrapping step that’s not in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“first” blob can be provisioned– e.g. with DPP– or it can be obtained on first connection when real ID is passed in the clear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blob is used when the device wants to inform the network of it’s true identity in a manner that is not trackable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Blob will be passed outside of 4way HS by whatever protocol needs a non-trackable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an opaque blob exists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say the user is </a:t>
            </a:r>
            <a:r>
              <a:rPr lang="en-US" dirty="0">
                <a:hlinkClick r:id="rId2"/>
              </a:rPr>
              <a:t>bob@example.com</a:t>
            </a:r>
            <a:r>
              <a:rPr lang="en-US" dirty="0"/>
              <a:t>, that’s his true identity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opaque blob is </a:t>
            </a:r>
            <a:r>
              <a:rPr lang="en-US" dirty="0">
                <a:solidFill>
                  <a:schemeClr val="tx1"/>
                </a:solidFill>
              </a:rPr>
              <a:t>891b52f0725635f3abc8a6b13159df5afbf0a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Bob’s identity for himself and the network is always </a:t>
            </a:r>
            <a:r>
              <a:rPr lang="en-US" dirty="0">
                <a:hlinkClick r:id="rId2"/>
              </a:rPr>
              <a:t>bob@example.com</a:t>
            </a:r>
            <a:r>
              <a:rPr lang="en-US" dirty="0"/>
              <a:t> but he can use the blob like this…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B2EFD-D4D0-B847-AC4D-DA8D31EF8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D1B8E-158B-6843-8CF6-EA844AB9DC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4361D6-84E9-3049-B5B2-9AFFE8337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63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6C703-2C35-6244-BABA-D6D5EE43DC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E1E4B7-F8AC-514E-A240-C36A4B4801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3C76E-B36F-864B-AD0B-5DABBF3F7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9224238-0741-2D44-8CED-FA2E0BF361B8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06425"/>
            <a:ext cx="0" cy="612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AAFDB9E-E72C-1F44-819F-D6F1B7D6A639}"/>
              </a:ext>
            </a:extLst>
          </p:cNvPr>
          <p:cNvSpPr txBox="1"/>
          <p:nvPr/>
        </p:nvSpPr>
        <p:spPr>
          <a:xfrm>
            <a:off x="914376" y="1286178"/>
            <a:ext cx="2420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891b52f0725635f3abc8a6b13159df5afbf0a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A7B12F-B02D-D44D-A324-988DCDE3B49E}"/>
              </a:ext>
            </a:extLst>
          </p:cNvPr>
          <p:cNvSpPr txBox="1"/>
          <p:nvPr/>
        </p:nvSpPr>
        <p:spPr>
          <a:xfrm>
            <a:off x="76200" y="838201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772070-4880-C24F-AD70-4370E0B3B825}"/>
              </a:ext>
            </a:extLst>
          </p:cNvPr>
          <p:cNvSpPr txBox="1"/>
          <p:nvPr/>
        </p:nvSpPr>
        <p:spPr>
          <a:xfrm>
            <a:off x="5823517" y="838200"/>
            <a:ext cx="2718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 (“the network””)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3DB6F6-5B58-1A43-8B48-800AFE5B6B39}"/>
              </a:ext>
            </a:extLst>
          </p:cNvPr>
          <p:cNvCxnSpPr/>
          <p:nvPr/>
        </p:nvCxnSpPr>
        <p:spPr bwMode="auto">
          <a:xfrm>
            <a:off x="465972" y="2286000"/>
            <a:ext cx="5357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2B4E1BA-1453-1540-8E24-426D126570D5}"/>
              </a:ext>
            </a:extLst>
          </p:cNvPr>
          <p:cNvSpPr txBox="1"/>
          <p:nvPr/>
        </p:nvSpPr>
        <p:spPr>
          <a:xfrm>
            <a:off x="372326" y="1997709"/>
            <a:ext cx="3413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SAE auth req, id= 891b52f0725635f3abc8a6b13159df5afbf0a </a:t>
            </a:r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6037C3DF-70C8-D840-9721-6E8BC873A1CD}"/>
              </a:ext>
            </a:extLst>
          </p:cNvPr>
          <p:cNvSpPr/>
          <p:nvPr/>
        </p:nvSpPr>
        <p:spPr bwMode="auto">
          <a:xfrm>
            <a:off x="6400800" y="2114649"/>
            <a:ext cx="1981200" cy="398621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     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de-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blobification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AD008C-1ED5-9347-9D2C-A6AEB11AB9C2}"/>
              </a:ext>
            </a:extLst>
          </p:cNvPr>
          <p:cNvSpPr txBox="1"/>
          <p:nvPr/>
        </p:nvSpPr>
        <p:spPr>
          <a:xfrm>
            <a:off x="6324600" y="1524000"/>
            <a:ext cx="2420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891b52f0725635f3abc8a6b13159df5afbf0a</a:t>
            </a:r>
            <a:endParaRPr lang="en-US" sz="10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83719B5-CBEC-B14E-BCE3-06634F08C8FF}"/>
              </a:ext>
            </a:extLst>
          </p:cNvPr>
          <p:cNvCxnSpPr>
            <a:cxnSpLocks/>
          </p:cNvCxnSpPr>
          <p:nvPr/>
        </p:nvCxnSpPr>
        <p:spPr bwMode="auto">
          <a:xfrm>
            <a:off x="7535028" y="1752600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23D7E4-EAAF-AB47-8809-03247A86388A}"/>
              </a:ext>
            </a:extLst>
          </p:cNvPr>
          <p:cNvCxnSpPr/>
          <p:nvPr/>
        </p:nvCxnSpPr>
        <p:spPr bwMode="auto">
          <a:xfrm>
            <a:off x="7535028" y="2513270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B9208C1-013A-FA44-91C3-A62386922B08}"/>
              </a:ext>
            </a:extLst>
          </p:cNvPr>
          <p:cNvSpPr txBox="1"/>
          <p:nvPr/>
        </p:nvSpPr>
        <p:spPr>
          <a:xfrm>
            <a:off x="6942558" y="2936340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bob@example.com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FF67E1-CC11-9A4F-A4A9-61EED68EB7B5}"/>
              </a:ext>
            </a:extLst>
          </p:cNvPr>
          <p:cNvSpPr txBox="1"/>
          <p:nvPr/>
        </p:nvSpPr>
        <p:spPr>
          <a:xfrm>
            <a:off x="6883247" y="3195269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“Oh, it’s bob, I’ll </a:t>
            </a:r>
          </a:p>
          <a:p>
            <a:r>
              <a:rPr lang="en-US" sz="1200" i="1" dirty="0">
                <a:solidFill>
                  <a:schemeClr val="tx1"/>
                </a:solidFill>
              </a:rPr>
              <a:t>authenticate him”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6A24A9-24CE-FA45-A038-E3C4A398202E}"/>
              </a:ext>
            </a:extLst>
          </p:cNvPr>
          <p:cNvCxnSpPr/>
          <p:nvPr/>
        </p:nvCxnSpPr>
        <p:spPr bwMode="auto">
          <a:xfrm flipH="1">
            <a:off x="399365" y="3270479"/>
            <a:ext cx="5553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4132C54-FB41-9E46-80B8-E14F266A56EC}"/>
              </a:ext>
            </a:extLst>
          </p:cNvPr>
          <p:cNvSpPr txBox="1"/>
          <p:nvPr/>
        </p:nvSpPr>
        <p:spPr>
          <a:xfrm>
            <a:off x="2269620" y="2895600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Finish SAE authentication</a:t>
            </a: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C838028D-EE7D-2849-B852-FC3BEA2063BF}"/>
              </a:ext>
            </a:extLst>
          </p:cNvPr>
          <p:cNvSpPr/>
          <p:nvPr/>
        </p:nvSpPr>
        <p:spPr bwMode="auto">
          <a:xfrm>
            <a:off x="6477000" y="4800600"/>
            <a:ext cx="1887576" cy="398621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     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blobification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C12A2D1-2D8A-DC4D-BDA2-08C83DBA83C3}"/>
              </a:ext>
            </a:extLst>
          </p:cNvPr>
          <p:cNvCxnSpPr/>
          <p:nvPr/>
        </p:nvCxnSpPr>
        <p:spPr bwMode="auto">
          <a:xfrm flipH="1">
            <a:off x="399365" y="3975618"/>
            <a:ext cx="5553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C1C626-388C-5F42-9E54-26798375DF8D}"/>
              </a:ext>
            </a:extLst>
          </p:cNvPr>
          <p:cNvSpPr txBox="1"/>
          <p:nvPr/>
        </p:nvSpPr>
        <p:spPr>
          <a:xfrm>
            <a:off x="2515936" y="3637064"/>
            <a:ext cx="1638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4way Handshake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93F5AE-6AE1-2C4D-965C-55AA5477F9D3}"/>
              </a:ext>
            </a:extLst>
          </p:cNvPr>
          <p:cNvSpPr txBox="1"/>
          <p:nvPr/>
        </p:nvSpPr>
        <p:spPr>
          <a:xfrm>
            <a:off x="453682" y="4219091"/>
            <a:ext cx="30668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Message 2 : 891b52f0725635f3abc8a6b13159df5afbf0a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D2E56B-7A0E-2F4F-9AAE-6B8C15117F98}"/>
              </a:ext>
            </a:extLst>
          </p:cNvPr>
          <p:cNvSpPr txBox="1"/>
          <p:nvPr/>
        </p:nvSpPr>
        <p:spPr>
          <a:xfrm>
            <a:off x="3044126" y="1574956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SAE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42AA3C3-9471-B84F-95D9-5591B008D633}"/>
              </a:ext>
            </a:extLst>
          </p:cNvPr>
          <p:cNvCxnSpPr/>
          <p:nvPr/>
        </p:nvCxnSpPr>
        <p:spPr bwMode="auto">
          <a:xfrm>
            <a:off x="1219200" y="4465312"/>
            <a:ext cx="28637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D6C6C41-945F-C84A-8ADF-392BB2B568FF}"/>
              </a:ext>
            </a:extLst>
          </p:cNvPr>
          <p:cNvSpPr txBox="1"/>
          <p:nvPr/>
        </p:nvSpPr>
        <p:spPr>
          <a:xfrm>
            <a:off x="6883247" y="3849173"/>
            <a:ext cx="1511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“It’s still bob, I’ll </a:t>
            </a:r>
          </a:p>
          <a:p>
            <a:r>
              <a:rPr lang="en-US" sz="1200" i="1" dirty="0">
                <a:solidFill>
                  <a:schemeClr val="tx1"/>
                </a:solidFill>
              </a:rPr>
              <a:t>give him a new blob”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02D16E-F347-4F4A-A1E1-1D878335AB83}"/>
              </a:ext>
            </a:extLst>
          </p:cNvPr>
          <p:cNvSpPr txBox="1"/>
          <p:nvPr/>
        </p:nvSpPr>
        <p:spPr>
          <a:xfrm>
            <a:off x="6899450" y="4268382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bob@example.com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680BFDB-3280-6042-94AF-FAC308472CB2}"/>
              </a:ext>
            </a:extLst>
          </p:cNvPr>
          <p:cNvCxnSpPr/>
          <p:nvPr/>
        </p:nvCxnSpPr>
        <p:spPr bwMode="auto">
          <a:xfrm>
            <a:off x="7491920" y="4465312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9A19C4D-0F42-7348-818E-FB5AEB7E57D4}"/>
              </a:ext>
            </a:extLst>
          </p:cNvPr>
          <p:cNvCxnSpPr/>
          <p:nvPr/>
        </p:nvCxnSpPr>
        <p:spPr bwMode="auto">
          <a:xfrm>
            <a:off x="7491920" y="5199221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1EE92BB-4D04-5C44-A05B-59F7F8B8F546}"/>
              </a:ext>
            </a:extLst>
          </p:cNvPr>
          <p:cNvSpPr txBox="1"/>
          <p:nvPr/>
        </p:nvSpPr>
        <p:spPr>
          <a:xfrm>
            <a:off x="4718938" y="5644850"/>
            <a:ext cx="35509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Message 3: a35792f3492ce34b7923f4619a2dd2343ca4752349f52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8A1C32E-099B-9B49-8414-23E98BB493C4}"/>
              </a:ext>
            </a:extLst>
          </p:cNvPr>
          <p:cNvCxnSpPr>
            <a:cxnSpLocks/>
          </p:cNvCxnSpPr>
          <p:nvPr/>
        </p:nvCxnSpPr>
        <p:spPr bwMode="auto">
          <a:xfrm flipH="1">
            <a:off x="4154526" y="5891071"/>
            <a:ext cx="4032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3C5EA44-2329-E844-BBF2-6385C0E7ABD4}"/>
              </a:ext>
            </a:extLst>
          </p:cNvPr>
          <p:cNvSpPr txBox="1"/>
          <p:nvPr/>
        </p:nvSpPr>
        <p:spPr>
          <a:xfrm>
            <a:off x="75043" y="6005354"/>
            <a:ext cx="29690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a35792f3492ce34b7923f4619a2dd2343ca4752349f52</a:t>
            </a:r>
            <a:endParaRPr 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992C9C-E22F-914F-8D83-6C7B0A58E203}"/>
              </a:ext>
            </a:extLst>
          </p:cNvPr>
          <p:cNvSpPr txBox="1"/>
          <p:nvPr/>
        </p:nvSpPr>
        <p:spPr>
          <a:xfrm>
            <a:off x="70127" y="5728354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“my new blob!”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11F09A4-18C7-FB40-96EA-E39EF68232E1}"/>
              </a:ext>
            </a:extLst>
          </p:cNvPr>
          <p:cNvCxnSpPr>
            <a:cxnSpLocks/>
          </p:cNvCxnSpPr>
          <p:nvPr/>
        </p:nvCxnSpPr>
        <p:spPr bwMode="auto">
          <a:xfrm>
            <a:off x="1559584" y="6226175"/>
            <a:ext cx="0" cy="612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978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6C703-2C35-6244-BABA-D6D5EE43DC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E1E4B7-F8AC-514E-A240-C36A4B4801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3C76E-B36F-864B-AD0B-5DABBF3F7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9224238-0741-2D44-8CED-FA2E0BF361B8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06425"/>
            <a:ext cx="0" cy="612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AAFDB9E-E72C-1F44-819F-D6F1B7D6A639}"/>
              </a:ext>
            </a:extLst>
          </p:cNvPr>
          <p:cNvSpPr txBox="1"/>
          <p:nvPr/>
        </p:nvSpPr>
        <p:spPr>
          <a:xfrm>
            <a:off x="660041" y="1271133"/>
            <a:ext cx="3522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a35792f3492ce34b7923f4619a2dd2343ca4752349f52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A7B12F-B02D-D44D-A324-988DCDE3B49E}"/>
              </a:ext>
            </a:extLst>
          </p:cNvPr>
          <p:cNvSpPr txBox="1"/>
          <p:nvPr/>
        </p:nvSpPr>
        <p:spPr>
          <a:xfrm>
            <a:off x="76200" y="838201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772070-4880-C24F-AD70-4370E0B3B825}"/>
              </a:ext>
            </a:extLst>
          </p:cNvPr>
          <p:cNvSpPr txBox="1"/>
          <p:nvPr/>
        </p:nvSpPr>
        <p:spPr>
          <a:xfrm>
            <a:off x="5823517" y="838200"/>
            <a:ext cx="2718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 (“the network””)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3DB6F6-5B58-1A43-8B48-800AFE5B6B39}"/>
              </a:ext>
            </a:extLst>
          </p:cNvPr>
          <p:cNvCxnSpPr/>
          <p:nvPr/>
        </p:nvCxnSpPr>
        <p:spPr bwMode="auto">
          <a:xfrm>
            <a:off x="465972" y="2286000"/>
            <a:ext cx="5357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2B4E1BA-1453-1540-8E24-426D126570D5}"/>
              </a:ext>
            </a:extLst>
          </p:cNvPr>
          <p:cNvSpPr txBox="1"/>
          <p:nvPr/>
        </p:nvSpPr>
        <p:spPr>
          <a:xfrm>
            <a:off x="372326" y="1997709"/>
            <a:ext cx="39613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SAE auth req, id= a35792f3492ce34b7923f4619a2dd2343ca4752349f52 </a:t>
            </a:r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6037C3DF-70C8-D840-9721-6E8BC873A1CD}"/>
              </a:ext>
            </a:extLst>
          </p:cNvPr>
          <p:cNvSpPr/>
          <p:nvPr/>
        </p:nvSpPr>
        <p:spPr bwMode="auto">
          <a:xfrm>
            <a:off x="6476999" y="2114650"/>
            <a:ext cx="1918193" cy="395052"/>
          </a:xfrm>
          <a:prstGeom prst="cube">
            <a:avLst>
              <a:gd name="adj" fmla="val 25000"/>
            </a:avLst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     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de-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blobification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AD008C-1ED5-9347-9D2C-A6AEB11AB9C2}"/>
              </a:ext>
            </a:extLst>
          </p:cNvPr>
          <p:cNvSpPr txBox="1"/>
          <p:nvPr/>
        </p:nvSpPr>
        <p:spPr>
          <a:xfrm>
            <a:off x="5953670" y="1480282"/>
            <a:ext cx="29690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a35792f3492ce34b7923f4619a2dd2343ca4752349f52</a:t>
            </a:r>
            <a:endParaRPr lang="en-US" sz="10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83719B5-CBEC-B14E-BCE3-06634F08C8FF}"/>
              </a:ext>
            </a:extLst>
          </p:cNvPr>
          <p:cNvCxnSpPr>
            <a:cxnSpLocks/>
          </p:cNvCxnSpPr>
          <p:nvPr/>
        </p:nvCxnSpPr>
        <p:spPr bwMode="auto">
          <a:xfrm>
            <a:off x="7535028" y="1752600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23D7E4-EAAF-AB47-8809-03247A86388A}"/>
              </a:ext>
            </a:extLst>
          </p:cNvPr>
          <p:cNvCxnSpPr/>
          <p:nvPr/>
        </p:nvCxnSpPr>
        <p:spPr bwMode="auto">
          <a:xfrm>
            <a:off x="7535028" y="2513270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B9208C1-013A-FA44-91C3-A62386922B08}"/>
              </a:ext>
            </a:extLst>
          </p:cNvPr>
          <p:cNvSpPr txBox="1"/>
          <p:nvPr/>
        </p:nvSpPr>
        <p:spPr>
          <a:xfrm>
            <a:off x="6942558" y="2936340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bob@example.com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FF67E1-CC11-9A4F-A4A9-61EED68EB7B5}"/>
              </a:ext>
            </a:extLst>
          </p:cNvPr>
          <p:cNvSpPr txBox="1"/>
          <p:nvPr/>
        </p:nvSpPr>
        <p:spPr>
          <a:xfrm>
            <a:off x="6883247" y="3195269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“Oh, it’s bob, I’ll </a:t>
            </a:r>
          </a:p>
          <a:p>
            <a:r>
              <a:rPr lang="en-US" sz="1200" i="1" dirty="0">
                <a:solidFill>
                  <a:schemeClr val="tx1"/>
                </a:solidFill>
              </a:rPr>
              <a:t>authenticate him”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36A24A9-24CE-FA45-A038-E3C4A398202E}"/>
              </a:ext>
            </a:extLst>
          </p:cNvPr>
          <p:cNvCxnSpPr/>
          <p:nvPr/>
        </p:nvCxnSpPr>
        <p:spPr bwMode="auto">
          <a:xfrm flipH="1">
            <a:off x="399365" y="3270479"/>
            <a:ext cx="5553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4132C54-FB41-9E46-80B8-E14F266A56EC}"/>
              </a:ext>
            </a:extLst>
          </p:cNvPr>
          <p:cNvSpPr txBox="1"/>
          <p:nvPr/>
        </p:nvSpPr>
        <p:spPr>
          <a:xfrm>
            <a:off x="2269620" y="2895600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Finish SAE authentication</a:t>
            </a: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C838028D-EE7D-2849-B852-FC3BEA2063BF}"/>
              </a:ext>
            </a:extLst>
          </p:cNvPr>
          <p:cNvSpPr/>
          <p:nvPr/>
        </p:nvSpPr>
        <p:spPr bwMode="auto">
          <a:xfrm>
            <a:off x="6477000" y="4800600"/>
            <a:ext cx="1887576" cy="398621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     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blobification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C12A2D1-2D8A-DC4D-BDA2-08C83DBA83C3}"/>
              </a:ext>
            </a:extLst>
          </p:cNvPr>
          <p:cNvCxnSpPr/>
          <p:nvPr/>
        </p:nvCxnSpPr>
        <p:spPr bwMode="auto">
          <a:xfrm flipH="1">
            <a:off x="399365" y="3975618"/>
            <a:ext cx="5553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C1C626-388C-5F42-9E54-26798375DF8D}"/>
              </a:ext>
            </a:extLst>
          </p:cNvPr>
          <p:cNvSpPr txBox="1"/>
          <p:nvPr/>
        </p:nvSpPr>
        <p:spPr>
          <a:xfrm>
            <a:off x="2515936" y="3637064"/>
            <a:ext cx="1638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4way Handshake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93F5AE-6AE1-2C4D-965C-55AA5477F9D3}"/>
              </a:ext>
            </a:extLst>
          </p:cNvPr>
          <p:cNvSpPr txBox="1"/>
          <p:nvPr/>
        </p:nvSpPr>
        <p:spPr>
          <a:xfrm>
            <a:off x="453682" y="4219091"/>
            <a:ext cx="3615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Message 2 : a35792f3492ce34b7923f4619a2dd2343ca4752349f52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D2E56B-7A0E-2F4F-9AAE-6B8C15117F98}"/>
              </a:ext>
            </a:extLst>
          </p:cNvPr>
          <p:cNvSpPr txBox="1"/>
          <p:nvPr/>
        </p:nvSpPr>
        <p:spPr>
          <a:xfrm>
            <a:off x="3044126" y="1574956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SAE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42AA3C3-9471-B84F-95D9-5591B008D633}"/>
              </a:ext>
            </a:extLst>
          </p:cNvPr>
          <p:cNvCxnSpPr/>
          <p:nvPr/>
        </p:nvCxnSpPr>
        <p:spPr bwMode="auto">
          <a:xfrm>
            <a:off x="1219200" y="4465312"/>
            <a:ext cx="28637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D6C6C41-945F-C84A-8ADF-392BB2B568FF}"/>
              </a:ext>
            </a:extLst>
          </p:cNvPr>
          <p:cNvSpPr txBox="1"/>
          <p:nvPr/>
        </p:nvSpPr>
        <p:spPr>
          <a:xfrm>
            <a:off x="6883247" y="3849173"/>
            <a:ext cx="1511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“It’s still bob, I’ll </a:t>
            </a:r>
          </a:p>
          <a:p>
            <a:r>
              <a:rPr lang="en-US" sz="1200" i="1" dirty="0">
                <a:solidFill>
                  <a:schemeClr val="tx1"/>
                </a:solidFill>
              </a:rPr>
              <a:t>give him a new blob”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02D16E-F347-4F4A-A1E1-1D878335AB83}"/>
              </a:ext>
            </a:extLst>
          </p:cNvPr>
          <p:cNvSpPr txBox="1"/>
          <p:nvPr/>
        </p:nvSpPr>
        <p:spPr>
          <a:xfrm>
            <a:off x="6899450" y="4268382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</a:rPr>
              <a:t>bob@example.com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680BFDB-3280-6042-94AF-FAC308472CB2}"/>
              </a:ext>
            </a:extLst>
          </p:cNvPr>
          <p:cNvCxnSpPr/>
          <p:nvPr/>
        </p:nvCxnSpPr>
        <p:spPr bwMode="auto">
          <a:xfrm>
            <a:off x="7491920" y="4465312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9A19C4D-0F42-7348-818E-FB5AEB7E57D4}"/>
              </a:ext>
            </a:extLst>
          </p:cNvPr>
          <p:cNvCxnSpPr/>
          <p:nvPr/>
        </p:nvCxnSpPr>
        <p:spPr bwMode="auto">
          <a:xfrm>
            <a:off x="7491920" y="5199221"/>
            <a:ext cx="0" cy="4230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1EE92BB-4D04-5C44-A05B-59F7F8B8F546}"/>
              </a:ext>
            </a:extLst>
          </p:cNvPr>
          <p:cNvSpPr txBox="1"/>
          <p:nvPr/>
        </p:nvSpPr>
        <p:spPr>
          <a:xfrm>
            <a:off x="4718938" y="5644850"/>
            <a:ext cx="3860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Message 3: 983a95c47f63bb945396624726394fac34763de4973499a46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8A1C32E-099B-9B49-8414-23E98BB493C4}"/>
              </a:ext>
            </a:extLst>
          </p:cNvPr>
          <p:cNvCxnSpPr>
            <a:cxnSpLocks/>
          </p:cNvCxnSpPr>
          <p:nvPr/>
        </p:nvCxnSpPr>
        <p:spPr bwMode="auto">
          <a:xfrm flipH="1">
            <a:off x="4154526" y="5891071"/>
            <a:ext cx="40322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3C5EA44-2329-E844-BBF2-6385C0E7ABD4}"/>
              </a:ext>
            </a:extLst>
          </p:cNvPr>
          <p:cNvSpPr txBox="1"/>
          <p:nvPr/>
        </p:nvSpPr>
        <p:spPr>
          <a:xfrm>
            <a:off x="75043" y="6005354"/>
            <a:ext cx="32464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983a95c47f63bb945396624726394fac34763de4973499a46</a:t>
            </a:r>
            <a:endParaRPr 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7992C9C-E22F-914F-8D83-6C7B0A58E203}"/>
              </a:ext>
            </a:extLst>
          </p:cNvPr>
          <p:cNvSpPr txBox="1"/>
          <p:nvPr/>
        </p:nvSpPr>
        <p:spPr>
          <a:xfrm>
            <a:off x="70127" y="5728354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“my new blob!”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11F09A4-18C7-FB40-96EA-E39EF68232E1}"/>
              </a:ext>
            </a:extLst>
          </p:cNvPr>
          <p:cNvCxnSpPr>
            <a:cxnSpLocks/>
          </p:cNvCxnSpPr>
          <p:nvPr/>
        </p:nvCxnSpPr>
        <p:spPr bwMode="auto">
          <a:xfrm>
            <a:off x="1559584" y="6226175"/>
            <a:ext cx="0" cy="6127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0792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D63B-6B59-7C4F-B895-ACB234D6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Text May Be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02967-B19E-E041-8B13-E51DA6A2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Description of using blobs in current protocols for which identifiers are important but allow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Candidate protocols use an ID and a credential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SAE password identifiers definitely, but what else?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need to explain how blobs are bootstrapped?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an “I’d like a blob so I don’t have to use that cleartext identifier I used when authenticating” message in the 4way HS? Opt-in!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informative text describing out-of-band bootstrapping?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46A90-878F-2E4A-A1DB-AECB35DA2C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E4E11-311B-954A-8845-51DB92F029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02291B-5409-354C-8B51-9C913742C2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37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5083E-0E93-9E47-969C-21206FD0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30200-424D-0A42-A243-30BFB063C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21028-33D2-8D44-9457-1066EB5E4C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E9240-B01C-5346-A215-A2FA3F0F77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09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6649</TotalTime>
  <Words>824</Words>
  <Application>Microsoft Macintosh PowerPoint</Application>
  <PresentationFormat>On-screen Show (4:3)</PresentationFormat>
  <Paragraphs>154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How to  Use the Opaque Blob</vt:lpstr>
      <vt:lpstr>Abstract</vt:lpstr>
      <vt:lpstr>Background</vt:lpstr>
      <vt:lpstr>Blob Must Be Used Outside of 4way HS</vt:lpstr>
      <vt:lpstr>How It works</vt:lpstr>
      <vt:lpstr>PowerPoint Presentation</vt:lpstr>
      <vt:lpstr>PowerPoint Presentation</vt:lpstr>
      <vt:lpstr>More Text May Be Needed</vt:lpstr>
      <vt:lpstr>Backup</vt:lpstr>
      <vt:lpstr>Generation of Blob</vt:lpstr>
      <vt:lpstr>References</vt:lpstr>
    </vt:vector>
  </TitlesOfParts>
  <Manager/>
  <Company>HPE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Opaque Identifiers</dc:title>
  <dc:subject/>
  <dc:creator>Harkins, Daniel</dc:creator>
  <cp:keywords/>
  <dc:description/>
  <cp:lastModifiedBy>Harkins, Dan</cp:lastModifiedBy>
  <cp:revision>33</cp:revision>
  <cp:lastPrinted>1601-01-01T00:00:00Z</cp:lastPrinted>
  <dcterms:created xsi:type="dcterms:W3CDTF">2022-01-20T20:19:41Z</dcterms:created>
  <dcterms:modified xsi:type="dcterms:W3CDTF">2022-11-14T01:34:07Z</dcterms:modified>
  <cp:category/>
</cp:coreProperties>
</file>