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8" r:id="rId9"/>
    <p:sldId id="263" r:id="rId10"/>
    <p:sldId id="264" r:id="rId11"/>
    <p:sldId id="267"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4" d="100"/>
          <a:sy n="114" d="100"/>
        </p:scale>
        <p:origin x="127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Leonardo Lanante, Ofinno</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2022</a:t>
            </a:r>
            <a:endParaRPr lang="en-GB"/>
          </a:p>
        </p:txBody>
      </p:sp>
      <p:sp>
        <p:nvSpPr>
          <p:cNvPr id="6" name="Footer Placeholder 5"/>
          <p:cNvSpPr>
            <a:spLocks noGrp="1"/>
          </p:cNvSpPr>
          <p:nvPr>
            <p:ph type="ftr" idx="11"/>
          </p:nvPr>
        </p:nvSpPr>
        <p:spPr/>
        <p:txBody>
          <a:bodyPr/>
          <a:lstStyle>
            <a:lvl1pPr>
              <a:defRPr/>
            </a:lvl1pPr>
          </a:lstStyle>
          <a:p>
            <a:r>
              <a:rPr lang="en-GB"/>
              <a:t>Leonardo Lanante, Ofinno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Leonardo Lanante,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2022</a:t>
            </a:r>
            <a:endParaRPr lang="en-GB"/>
          </a:p>
        </p:txBody>
      </p:sp>
      <p:sp>
        <p:nvSpPr>
          <p:cNvPr id="4" name="Footer Placeholder 3"/>
          <p:cNvSpPr>
            <a:spLocks noGrp="1"/>
          </p:cNvSpPr>
          <p:nvPr>
            <p:ph type="ftr" idx="11"/>
          </p:nvPr>
        </p:nvSpPr>
        <p:spPr/>
        <p:txBody>
          <a:bodyPr/>
          <a:lstStyle>
            <a:lvl1pPr>
              <a:defRPr/>
            </a:lvl1pPr>
          </a:lstStyle>
          <a:p>
            <a:r>
              <a:rPr lang="en-GB"/>
              <a:t>Leonardo Lanante, Ofinno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2022</a:t>
            </a:r>
            <a:endParaRPr lang="en-GB"/>
          </a:p>
        </p:txBody>
      </p:sp>
      <p:sp>
        <p:nvSpPr>
          <p:cNvPr id="3" name="Footer Placeholder 2"/>
          <p:cNvSpPr>
            <a:spLocks noGrp="1"/>
          </p:cNvSpPr>
          <p:nvPr>
            <p:ph type="ftr" idx="11"/>
          </p:nvPr>
        </p:nvSpPr>
        <p:spPr/>
        <p:txBody>
          <a:bodyPr/>
          <a:lstStyle>
            <a:lvl1pPr>
              <a:defRPr/>
            </a:lvl1pPr>
          </a:lstStyle>
          <a:p>
            <a:r>
              <a:rPr lang="en-GB"/>
              <a:t>Leonardo Lanante, Ofinno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Leonardo Lanante, Ofinno</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802.11-22/1939r0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Leonardo Lanante, 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PPDU </a:t>
            </a:r>
            <a:r>
              <a:rPr lang="en-US" dirty="0"/>
              <a:t>Design fo</a:t>
            </a:r>
            <a:r>
              <a:rPr lang="en-US" sz="3200" dirty="0"/>
              <a:t>r Short Frames </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2022-11-09</a:t>
            </a:r>
          </a:p>
        </p:txBody>
      </p:sp>
      <p:graphicFrame>
        <p:nvGraphicFramePr>
          <p:cNvPr id="3075" name="Object 3"/>
          <p:cNvGraphicFramePr>
            <a:graphicFrameLocks noChangeAspect="1"/>
          </p:cNvGraphicFramePr>
          <p:nvPr>
            <p:extLst>
              <p:ext uri="{D42A27DB-BD31-4B8C-83A1-F6EECF244321}">
                <p14:modId xmlns:p14="http://schemas.microsoft.com/office/powerpoint/2010/main" val="118429470"/>
              </p:ext>
            </p:extLst>
          </p:nvPr>
        </p:nvGraphicFramePr>
        <p:xfrm>
          <a:off x="519113" y="2279650"/>
          <a:ext cx="8105775" cy="2484438"/>
        </p:xfrm>
        <a:graphic>
          <a:graphicData uri="http://schemas.openxmlformats.org/presentationml/2006/ole">
            <mc:AlternateContent xmlns:mc="http://schemas.openxmlformats.org/markup-compatibility/2006">
              <mc:Choice xmlns:v="urn:schemas-microsoft-com:vml" Requires="v">
                <p:oleObj name="Document" r:id="rId3" imgW="8267030" imgH="2534496" progId="Word.Document.8">
                  <p:embed/>
                </p:oleObj>
              </mc:Choice>
              <mc:Fallback>
                <p:oleObj name="Document" r:id="rId3" imgW="8267030" imgH="2534496" progId="Word.Document.8">
                  <p:embed/>
                  <p:pic>
                    <p:nvPicPr>
                      <p:cNvPr id="0" name="Picture 3"/>
                      <p:cNvPicPr>
                        <a:picLocks noChangeAspect="1" noChangeArrowheads="1"/>
                      </p:cNvPicPr>
                      <p:nvPr/>
                    </p:nvPicPr>
                    <p:blipFill>
                      <a:blip r:embed="rId4"/>
                      <a:srcRect/>
                      <a:stretch>
                        <a:fillRect/>
                      </a:stretch>
                    </p:blipFill>
                    <p:spPr bwMode="auto">
                      <a:xfrm>
                        <a:off x="519113" y="2279650"/>
                        <a:ext cx="8105775" cy="24844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November 2022</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Leonardo Lanante, Ofinno</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Summary</a:t>
            </a:r>
            <a:endParaRPr lang="en-GB" dirty="0"/>
          </a:p>
        </p:txBody>
      </p:sp>
      <p:sp>
        <p:nvSpPr>
          <p:cNvPr id="11266" name="Rectangle 2"/>
          <p:cNvSpPr>
            <a:spLocks noGrp="1" noChangeArrowheads="1"/>
          </p:cNvSpPr>
          <p:nvPr>
            <p:ph type="body" idx="1"/>
          </p:nvPr>
        </p:nvSpPr>
        <p:spPr>
          <a:xfrm>
            <a:off x="685800" y="1981200"/>
            <a:ext cx="7772400" cy="4208463"/>
          </a:xfrm>
          <a:ln/>
        </p:spPr>
        <p:txBody>
          <a:bodyPr/>
          <a:lstStyle/>
          <a:p>
            <a:pPr marL="0" indent="0"/>
            <a:r>
              <a:rPr lang="en-US" dirty="0"/>
              <a:t>Many frames in 802.11 that are important in maintaining high throughput and efficiency have a short duration. A  PPDU designed for Short Data Frames can enhance the benefits of these frames.</a:t>
            </a:r>
          </a:p>
          <a:p>
            <a:endParaRPr lang="en-US" dirty="0"/>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2FA25-A1C7-4AE8-72EA-BF3B108AAB89}"/>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08653333-174B-2D93-074C-3EE631E30608}"/>
              </a:ext>
            </a:extLst>
          </p:cNvPr>
          <p:cNvSpPr>
            <a:spLocks noGrp="1"/>
          </p:cNvSpPr>
          <p:nvPr>
            <p:ph idx="1"/>
          </p:nvPr>
        </p:nvSpPr>
        <p:spPr/>
        <p:txBody>
          <a:bodyPr/>
          <a:lstStyle/>
          <a:p>
            <a:r>
              <a:rPr lang="en-US" dirty="0"/>
              <a:t>[1] https://mentor.ieee.org/802.11/dcn/18/11-18-1982-01-0eht-consideration-on-multi-ap-coordination-for-eht.pptx</a:t>
            </a:r>
          </a:p>
          <a:p>
            <a:r>
              <a:rPr lang="en-US" dirty="0"/>
              <a:t>[2] https://mentor.ieee.org/802.11/dcn/20/11-20-0674-01-00be-forward-compatible-ofdma.pptx</a:t>
            </a:r>
          </a:p>
          <a:p>
            <a:r>
              <a:rPr lang="en-US" dirty="0"/>
              <a:t>[3] https://mentor.ieee.org/802.11/dcn/22/11-22-1414-01-0uhr-low-power-listening-mode.pptx</a:t>
            </a:r>
          </a:p>
          <a:p>
            <a:r>
              <a:rPr lang="en-US" dirty="0"/>
              <a:t>[4] https://mentor.ieee.org/802.11/dcn/20/11-20-0562-02-00be-enhanced-multi-link-single-radio-operation.pptx</a:t>
            </a:r>
          </a:p>
          <a:p>
            <a:endParaRPr lang="en-US" dirty="0"/>
          </a:p>
        </p:txBody>
      </p:sp>
      <p:sp>
        <p:nvSpPr>
          <p:cNvPr id="4" name="Slide Number Placeholder 3">
            <a:extLst>
              <a:ext uri="{FF2B5EF4-FFF2-40B4-BE49-F238E27FC236}">
                <a16:creationId xmlns:a16="http://schemas.microsoft.com/office/drawing/2014/main" id="{1582C9A2-21C9-EA81-5C38-A220B8D3CA9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08592284-A4AB-B267-64F1-9A70939F6F9B}"/>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942D594C-3FDE-CB4F-CE0E-B0F5BE88919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98715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Leonardo Lanante, Ofinno</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anose="020B0604020202020204" pitchFamily="34" charset="0"/>
              <a:buChar char="•"/>
            </a:pPr>
            <a:r>
              <a:rPr lang="en-US" sz="1500" dirty="0"/>
              <a:t>Many frames in 802.11ax and 802.11be that are important in maintaining high throughput and efficiency have a short duration</a:t>
            </a:r>
          </a:p>
          <a:p>
            <a:pPr marL="771525" lvl="1" indent="-257175">
              <a:buFont typeface="Arial" panose="020B0604020202020204" pitchFamily="34" charset="0"/>
              <a:buChar char="•"/>
            </a:pPr>
            <a:r>
              <a:rPr lang="en-US" sz="1500" dirty="0"/>
              <a:t>Trigger Frames </a:t>
            </a:r>
          </a:p>
          <a:p>
            <a:pPr marL="771525" lvl="1" indent="-257175">
              <a:buFont typeface="Arial" panose="020B0604020202020204" pitchFamily="34" charset="0"/>
              <a:buChar char="•"/>
            </a:pPr>
            <a:r>
              <a:rPr lang="en-US" sz="1500" dirty="0"/>
              <a:t>Initial Frame exchanges for EMLSR</a:t>
            </a:r>
          </a:p>
          <a:p>
            <a:pPr marL="771525" lvl="1" indent="-257175">
              <a:buFont typeface="Arial" panose="020B0604020202020204" pitchFamily="34" charset="0"/>
              <a:buChar char="•"/>
            </a:pPr>
            <a:r>
              <a:rPr lang="en-US" sz="1500" dirty="0"/>
              <a:t>QoS Null Data frames for A-Control information transport.</a:t>
            </a:r>
          </a:p>
          <a:p>
            <a:pPr marL="771525" lvl="1" indent="-257175">
              <a:buFont typeface="Arial" panose="020B0604020202020204" pitchFamily="34" charset="0"/>
              <a:buChar char="•"/>
            </a:pPr>
            <a:r>
              <a:rPr lang="en-US" sz="1500" dirty="0"/>
              <a:t>Short Low Latency Frames</a:t>
            </a:r>
          </a:p>
          <a:p>
            <a:pPr>
              <a:buFont typeface="Arial" panose="020B0604020202020204" pitchFamily="34" charset="0"/>
              <a:buChar char="•"/>
            </a:pPr>
            <a:r>
              <a:rPr lang="en-US" sz="1500" dirty="0"/>
              <a:t>Many are sent using Non-HT PPDUs for backward compatibility and ease of decoding. However Non-HT PPDUs lack many features of EHT PPDUs.</a:t>
            </a:r>
          </a:p>
          <a:p>
            <a:pPr>
              <a:buFont typeface="Arial" panose="020B0604020202020204" pitchFamily="34" charset="0"/>
              <a:buChar char="•"/>
            </a:pPr>
            <a:r>
              <a:rPr lang="en-US" sz="1500" dirty="0"/>
              <a:t>With UHR, it is expected that these frames will continue to play a vital role. </a:t>
            </a:r>
          </a:p>
          <a:p>
            <a:pPr marL="771525" lvl="1" indent="-257175">
              <a:buFont typeface="Arial" panose="020B0604020202020204" pitchFamily="34" charset="0"/>
              <a:buChar char="•"/>
            </a:pPr>
            <a:r>
              <a:rPr lang="en-US" sz="1500" dirty="0"/>
              <a:t>More trigger frames (e.g. Multi-AP transmissions [1])</a:t>
            </a:r>
          </a:p>
          <a:p>
            <a:pPr marL="771525" lvl="1" indent="-257175">
              <a:buFont typeface="Arial" panose="020B0604020202020204" pitchFamily="34" charset="0"/>
              <a:buChar char="•"/>
            </a:pPr>
            <a:r>
              <a:rPr lang="en-US" sz="1500" dirty="0"/>
              <a:t>A-PPDU Announcement/Trigger Frame [2]</a:t>
            </a:r>
          </a:p>
          <a:p>
            <a:pPr marL="771525" lvl="1" indent="-257175">
              <a:buFont typeface="Arial" panose="020B0604020202020204" pitchFamily="34" charset="0"/>
              <a:buChar char="•"/>
            </a:pPr>
            <a:r>
              <a:rPr lang="en-US" sz="1500" dirty="0"/>
              <a:t>Initial Control Frames for Low Power Listening Mode [3]</a:t>
            </a:r>
          </a:p>
          <a:p>
            <a:pPr>
              <a:buFont typeface="Arial" panose="020B0604020202020204" pitchFamily="34" charset="0"/>
              <a:buChar char="•"/>
            </a:pPr>
            <a:r>
              <a:rPr lang="en-US" sz="1500" dirty="0"/>
              <a:t>In this proposal, we discuss the possibility of supporting a new PPDU format dedicated for short frames for UHR.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5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November 2022</a:t>
            </a:r>
            <a:endParaRPr lang="en-GB"/>
          </a:p>
        </p:txBody>
      </p:sp>
      <p:sp>
        <p:nvSpPr>
          <p:cNvPr id="5" name="Footer Placeholder 4"/>
          <p:cNvSpPr>
            <a:spLocks noGrp="1"/>
          </p:cNvSpPr>
          <p:nvPr>
            <p:ph type="ftr" idx="14"/>
          </p:nvPr>
        </p:nvSpPr>
        <p:spPr>
          <a:xfrm>
            <a:off x="6000760" y="6475413"/>
            <a:ext cx="2541578" cy="168297"/>
          </a:xfrm>
        </p:spPr>
        <p:txBody>
          <a:bodyPr/>
          <a:lstStyle/>
          <a:p>
            <a:r>
              <a:rPr lang="en-GB"/>
              <a:t>Leonardo Lanante, Ofinno</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Non-HT PPDU for Short Frames</a:t>
            </a:r>
            <a:endParaRPr lang="en-GB" dirty="0"/>
          </a:p>
        </p:txBody>
      </p:sp>
      <p:sp>
        <p:nvSpPr>
          <p:cNvPr id="17" name="Content Placeholder 2">
            <a:extLst>
              <a:ext uri="{FF2B5EF4-FFF2-40B4-BE49-F238E27FC236}">
                <a16:creationId xmlns:a16="http://schemas.microsoft.com/office/drawing/2014/main" id="{75A89EA4-E6BF-DF23-FB98-318415756B26}"/>
              </a:ext>
            </a:extLst>
          </p:cNvPr>
          <p:cNvSpPr>
            <a:spLocks noGrp="1"/>
          </p:cNvSpPr>
          <p:nvPr>
            <p:ph idx="1"/>
          </p:nvPr>
        </p:nvSpPr>
        <p:spPr>
          <a:xfrm>
            <a:off x="548640" y="2226469"/>
            <a:ext cx="7966710" cy="688181"/>
          </a:xfrm>
        </p:spPr>
        <p:txBody>
          <a:bodyPr>
            <a:normAutofit/>
          </a:bodyPr>
          <a:lstStyle/>
          <a:p>
            <a:pPr>
              <a:buNone/>
            </a:pPr>
            <a:r>
              <a:rPr lang="en-US" sz="1350" b="0" dirty="0"/>
              <a:t>Short frames are typically sent using non-HT PPDUs for backward compatibility, preamble efficiency and ease of decoding. </a:t>
            </a:r>
          </a:p>
        </p:txBody>
      </p:sp>
      <p:sp>
        <p:nvSpPr>
          <p:cNvPr id="18" name="Rectangle 17">
            <a:extLst>
              <a:ext uri="{FF2B5EF4-FFF2-40B4-BE49-F238E27FC236}">
                <a16:creationId xmlns:a16="http://schemas.microsoft.com/office/drawing/2014/main" id="{7E893866-D932-3A09-7847-AA636F1AA405}"/>
              </a:ext>
            </a:extLst>
          </p:cNvPr>
          <p:cNvSpPr/>
          <p:nvPr/>
        </p:nvSpPr>
        <p:spPr>
          <a:xfrm>
            <a:off x="2571736" y="2945268"/>
            <a:ext cx="609600" cy="3581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19" name="Rectangle 18">
            <a:extLst>
              <a:ext uri="{FF2B5EF4-FFF2-40B4-BE49-F238E27FC236}">
                <a16:creationId xmlns:a16="http://schemas.microsoft.com/office/drawing/2014/main" id="{4DFA8A27-C34B-F5B8-CF90-1C12666343E5}"/>
              </a:ext>
            </a:extLst>
          </p:cNvPr>
          <p:cNvSpPr/>
          <p:nvPr/>
        </p:nvSpPr>
        <p:spPr>
          <a:xfrm>
            <a:off x="3181336" y="2945268"/>
            <a:ext cx="609600" cy="3581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20" name="Rectangle 19">
            <a:extLst>
              <a:ext uri="{FF2B5EF4-FFF2-40B4-BE49-F238E27FC236}">
                <a16:creationId xmlns:a16="http://schemas.microsoft.com/office/drawing/2014/main" id="{6E47E4A8-1947-F1AF-E5A3-D8E30FF5554A}"/>
              </a:ext>
            </a:extLst>
          </p:cNvPr>
          <p:cNvSpPr/>
          <p:nvPr/>
        </p:nvSpPr>
        <p:spPr>
          <a:xfrm>
            <a:off x="3790936" y="2945268"/>
            <a:ext cx="609600" cy="3581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21" name="TextBox 20">
            <a:extLst>
              <a:ext uri="{FF2B5EF4-FFF2-40B4-BE49-F238E27FC236}">
                <a16:creationId xmlns:a16="http://schemas.microsoft.com/office/drawing/2014/main" id="{AD5F269F-6A80-B607-8911-8CB41D394A37}"/>
              </a:ext>
            </a:extLst>
          </p:cNvPr>
          <p:cNvSpPr txBox="1"/>
          <p:nvPr/>
        </p:nvSpPr>
        <p:spPr>
          <a:xfrm>
            <a:off x="2649841" y="2985839"/>
            <a:ext cx="481965" cy="300082"/>
          </a:xfrm>
          <a:prstGeom prst="rect">
            <a:avLst/>
          </a:prstGeom>
          <a:solidFill>
            <a:schemeClr val="bg1"/>
          </a:solidFill>
          <a:ln>
            <a:noFill/>
          </a:ln>
        </p:spPr>
        <p:txBody>
          <a:bodyPr wrap="square" rtlCol="0">
            <a:spAutoFit/>
          </a:bodyPr>
          <a:lstStyle/>
          <a:p>
            <a:r>
              <a:rPr lang="en-US" sz="1350" dirty="0">
                <a:solidFill>
                  <a:schemeClr val="tx1"/>
                </a:solidFill>
              </a:rPr>
              <a:t>STF</a:t>
            </a:r>
          </a:p>
        </p:txBody>
      </p:sp>
      <p:sp>
        <p:nvSpPr>
          <p:cNvPr id="22" name="TextBox 21">
            <a:extLst>
              <a:ext uri="{FF2B5EF4-FFF2-40B4-BE49-F238E27FC236}">
                <a16:creationId xmlns:a16="http://schemas.microsoft.com/office/drawing/2014/main" id="{9073702E-C2AD-6412-0896-EBD1EF5DA165}"/>
              </a:ext>
            </a:extLst>
          </p:cNvPr>
          <p:cNvSpPr txBox="1"/>
          <p:nvPr/>
        </p:nvSpPr>
        <p:spPr>
          <a:xfrm>
            <a:off x="3259440" y="2985839"/>
            <a:ext cx="523875" cy="300082"/>
          </a:xfrm>
          <a:prstGeom prst="rect">
            <a:avLst/>
          </a:prstGeom>
          <a:solidFill>
            <a:schemeClr val="bg1"/>
          </a:solidFill>
          <a:ln>
            <a:noFill/>
          </a:ln>
        </p:spPr>
        <p:txBody>
          <a:bodyPr wrap="square" rtlCol="0">
            <a:spAutoFit/>
          </a:bodyPr>
          <a:lstStyle/>
          <a:p>
            <a:r>
              <a:rPr lang="en-US" sz="1350" dirty="0">
                <a:solidFill>
                  <a:schemeClr val="tx1"/>
                </a:solidFill>
              </a:rPr>
              <a:t>LTF</a:t>
            </a:r>
          </a:p>
        </p:txBody>
      </p:sp>
      <p:sp>
        <p:nvSpPr>
          <p:cNvPr id="23" name="TextBox 22">
            <a:extLst>
              <a:ext uri="{FF2B5EF4-FFF2-40B4-BE49-F238E27FC236}">
                <a16:creationId xmlns:a16="http://schemas.microsoft.com/office/drawing/2014/main" id="{6084074D-B376-9619-ACA5-9955BE1CC099}"/>
              </a:ext>
            </a:extLst>
          </p:cNvPr>
          <p:cNvSpPr txBox="1"/>
          <p:nvPr/>
        </p:nvSpPr>
        <p:spPr>
          <a:xfrm>
            <a:off x="3809986" y="2985839"/>
            <a:ext cx="657225" cy="300082"/>
          </a:xfrm>
          <a:prstGeom prst="rect">
            <a:avLst/>
          </a:prstGeom>
          <a:solidFill>
            <a:schemeClr val="bg1"/>
          </a:solidFill>
          <a:ln>
            <a:noFill/>
          </a:ln>
        </p:spPr>
        <p:txBody>
          <a:bodyPr wrap="square" rtlCol="0">
            <a:spAutoFit/>
          </a:bodyPr>
          <a:lstStyle/>
          <a:p>
            <a:r>
              <a:rPr lang="en-US" sz="1350" dirty="0">
                <a:solidFill>
                  <a:schemeClr val="tx1"/>
                </a:solidFill>
              </a:rPr>
              <a:t>L-SIG</a:t>
            </a:r>
          </a:p>
        </p:txBody>
      </p:sp>
      <p:sp>
        <p:nvSpPr>
          <p:cNvPr id="24" name="Rectangle 23">
            <a:extLst>
              <a:ext uri="{FF2B5EF4-FFF2-40B4-BE49-F238E27FC236}">
                <a16:creationId xmlns:a16="http://schemas.microsoft.com/office/drawing/2014/main" id="{4A293A1E-0120-AF8E-BA5C-DC9D97E9FC0F}"/>
              </a:ext>
            </a:extLst>
          </p:cNvPr>
          <p:cNvSpPr/>
          <p:nvPr/>
        </p:nvSpPr>
        <p:spPr>
          <a:xfrm>
            <a:off x="4408156" y="2945268"/>
            <a:ext cx="1195043" cy="3581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25" name="TextBox 24">
            <a:extLst>
              <a:ext uri="{FF2B5EF4-FFF2-40B4-BE49-F238E27FC236}">
                <a16:creationId xmlns:a16="http://schemas.microsoft.com/office/drawing/2014/main" id="{32DA36CB-F0B0-6EDE-7904-A8A720A703E4}"/>
              </a:ext>
            </a:extLst>
          </p:cNvPr>
          <p:cNvSpPr txBox="1"/>
          <p:nvPr/>
        </p:nvSpPr>
        <p:spPr>
          <a:xfrm>
            <a:off x="4659129" y="2977541"/>
            <a:ext cx="752151" cy="300082"/>
          </a:xfrm>
          <a:prstGeom prst="rect">
            <a:avLst/>
          </a:prstGeom>
          <a:solidFill>
            <a:schemeClr val="bg1"/>
          </a:solidFill>
          <a:ln>
            <a:noFill/>
          </a:ln>
        </p:spPr>
        <p:txBody>
          <a:bodyPr wrap="square" rtlCol="0">
            <a:spAutoFit/>
          </a:bodyPr>
          <a:lstStyle/>
          <a:p>
            <a:r>
              <a:rPr lang="en-US" sz="1350" dirty="0">
                <a:solidFill>
                  <a:schemeClr val="tx1"/>
                </a:solidFill>
              </a:rPr>
              <a:t>DATA</a:t>
            </a:r>
          </a:p>
        </p:txBody>
      </p:sp>
      <p:sp>
        <p:nvSpPr>
          <p:cNvPr id="26" name="Content Placeholder 2">
            <a:extLst>
              <a:ext uri="{FF2B5EF4-FFF2-40B4-BE49-F238E27FC236}">
                <a16:creationId xmlns:a16="http://schemas.microsoft.com/office/drawing/2014/main" id="{0FF34520-FFC0-C1C0-8331-FE663F0C32DE}"/>
              </a:ext>
            </a:extLst>
          </p:cNvPr>
          <p:cNvSpPr txBox="1">
            <a:spLocks/>
          </p:cNvSpPr>
          <p:nvPr/>
        </p:nvSpPr>
        <p:spPr>
          <a:xfrm>
            <a:off x="696913" y="3819314"/>
            <a:ext cx="8038451" cy="1855500"/>
          </a:xfrm>
          <a:prstGeom prst="rect">
            <a:avLst/>
          </a:prstGeom>
        </p:spPr>
        <p:txBody>
          <a:bodyPr vert="horz" lIns="0" tIns="34290" rIns="0" bIns="34290" rtlCol="0">
            <a:noAutofit/>
          </a:bodyPr>
          <a:lstStyle>
            <a:lvl1pPr marL="0" indent="0" algn="l" defTabSz="914400" rtl="0" eaLnBrk="1" latinLnBrk="0" hangingPunct="1">
              <a:lnSpc>
                <a:spcPct val="100000"/>
              </a:lnSpc>
              <a:spcBef>
                <a:spcPts val="0"/>
              </a:spcBef>
              <a:spcAft>
                <a:spcPts val="1200"/>
              </a:spcAft>
              <a:buFont typeface="Arial" panose="020B0604020202020204" pitchFamily="34" charset="0"/>
              <a:buChar char="​"/>
              <a:defRPr sz="2400" b="1"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Font typeface="Wingdings" panose="05000000000000000000" pitchFamily="2" charset="2"/>
              <a:buChar char="ü"/>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Arial" panose="020B0604020202020204" pitchFamily="34" charset="0"/>
              <a:buNone/>
            </a:pPr>
            <a:r>
              <a:rPr lang="en-US" sz="1350" b="0" dirty="0"/>
              <a:t>However, it has some limitations</a:t>
            </a:r>
          </a:p>
          <a:p>
            <a:pPr marL="214313" indent="-214313">
              <a:buFontTx/>
              <a:buChar char="-"/>
            </a:pPr>
            <a:r>
              <a:rPr lang="en-US" sz="1350" b="0" dirty="0"/>
              <a:t>Not forward compatible to future standards (i.e. does not have a U-SIG)</a:t>
            </a:r>
          </a:p>
          <a:p>
            <a:pPr marL="214313" indent="-214313">
              <a:buFontTx/>
              <a:buChar char="-"/>
            </a:pPr>
            <a:r>
              <a:rPr lang="en-US" sz="1350" b="0" dirty="0"/>
              <a:t>Incomplete bandwidth signaling. </a:t>
            </a:r>
          </a:p>
          <a:p>
            <a:pPr marL="214313" indent="-214313">
              <a:buFontTx/>
              <a:buChar char="-"/>
            </a:pPr>
            <a:r>
              <a:rPr lang="en-US" sz="1350" b="0" dirty="0"/>
              <a:t>No puncturing signaling. </a:t>
            </a:r>
          </a:p>
          <a:p>
            <a:pPr marL="214313" indent="-214313">
              <a:buFontTx/>
              <a:buChar char="-"/>
            </a:pPr>
            <a:r>
              <a:rPr lang="en-US" sz="1350" b="0" dirty="0"/>
              <a:t>Many important information are in the MAC layer (e.g. Receive Address, BSSID, etc.)</a:t>
            </a:r>
          </a:p>
          <a:p>
            <a:pPr marL="214313" indent="-214313">
              <a:buFontTx/>
              <a:buChar char="-"/>
            </a:pPr>
            <a:r>
              <a:rPr lang="en-US" sz="1350" b="0" dirty="0"/>
              <a:t>Does not support LDPC, DUP mode, for range extension.</a:t>
            </a:r>
          </a:p>
          <a:p>
            <a:pPr marL="214313" indent="-214313">
              <a:buFontTx/>
              <a:buChar char="-"/>
            </a:pPr>
            <a:endParaRPr lang="en-US" sz="1350" b="0" dirty="0"/>
          </a:p>
          <a:p>
            <a:pPr marL="214313" indent="-214313">
              <a:buFontTx/>
              <a:buChar char="-"/>
            </a:pPr>
            <a:endParaRPr lang="en-US" sz="1350"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November 2022</a:t>
            </a:r>
            <a:endParaRPr lang="en-GB"/>
          </a:p>
        </p:txBody>
      </p:sp>
      <p:sp>
        <p:nvSpPr>
          <p:cNvPr id="5" name="Footer Placeholder 4"/>
          <p:cNvSpPr>
            <a:spLocks noGrp="1"/>
          </p:cNvSpPr>
          <p:nvPr>
            <p:ph type="ftr" idx="14"/>
          </p:nvPr>
        </p:nvSpPr>
        <p:spPr>
          <a:xfrm>
            <a:off x="6572264" y="6475413"/>
            <a:ext cx="1970074" cy="180975"/>
          </a:xfrm>
        </p:spPr>
        <p:txBody>
          <a:bodyPr/>
          <a:lstStyle/>
          <a:p>
            <a:r>
              <a:rPr lang="en-GB"/>
              <a:t>Leonardo Lanante, Ofinno</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EHT PPDU for Short Frames</a:t>
            </a:r>
            <a:endParaRPr lang="en-GB" dirty="0"/>
          </a:p>
        </p:txBody>
      </p:sp>
      <p:sp>
        <p:nvSpPr>
          <p:cNvPr id="7" name="Content Placeholder 2">
            <a:extLst>
              <a:ext uri="{FF2B5EF4-FFF2-40B4-BE49-F238E27FC236}">
                <a16:creationId xmlns:a16="http://schemas.microsoft.com/office/drawing/2014/main" id="{D903704C-06E2-BD53-0075-6C959F0E1777}"/>
              </a:ext>
            </a:extLst>
          </p:cNvPr>
          <p:cNvSpPr>
            <a:spLocks noGrp="1"/>
          </p:cNvSpPr>
          <p:nvPr>
            <p:ph idx="1"/>
          </p:nvPr>
        </p:nvSpPr>
        <p:spPr>
          <a:xfrm>
            <a:off x="685801" y="1981201"/>
            <a:ext cx="7770813" cy="4113213"/>
          </a:xfrm>
        </p:spPr>
        <p:txBody>
          <a:bodyPr/>
          <a:lstStyle/>
          <a:p>
            <a:r>
              <a:rPr lang="en-US" sz="1800" dirty="0"/>
              <a:t>One way to address some of the problems when transmitting short frames is to use EHT PPDUs (i.e. EHT MU PPDU). However, EHT PPDUs are more appropriate for transmitting large PPDUs and/or MU transmissions.</a:t>
            </a:r>
          </a:p>
          <a:p>
            <a:r>
              <a:rPr lang="en-US" sz="1800" dirty="0"/>
              <a:t>		</a:t>
            </a:r>
            <a:r>
              <a:rPr lang="en-US" sz="1800" b="0" dirty="0"/>
              <a:t>- OFDMA, MIMO, and MCS related features require numerous SIG fields to indicate but are not necessary when transmitting short frames.</a:t>
            </a:r>
          </a:p>
          <a:p>
            <a:r>
              <a:rPr lang="en-US" sz="1800" dirty="0"/>
              <a:t>Receiving short frames transmitted with EHT PPDUs require the receivers to operate at full power (see [4]). This limits its use for EMLSR or in Low Power Listening mode.</a:t>
            </a:r>
          </a:p>
          <a:p>
            <a:r>
              <a:rPr lang="en-US" sz="1800" dirty="0"/>
              <a:t>Receiving short frames with EHT PPDUs also have a higher latency due to the larger FFT size and longer preambles.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November 2022</a:t>
            </a:r>
            <a:endParaRPr lang="en-GB"/>
          </a:p>
        </p:txBody>
      </p:sp>
      <p:sp>
        <p:nvSpPr>
          <p:cNvPr id="5" name="Footer Placeholder 4"/>
          <p:cNvSpPr>
            <a:spLocks noGrp="1"/>
          </p:cNvSpPr>
          <p:nvPr>
            <p:ph type="ftr" idx="14"/>
          </p:nvPr>
        </p:nvSpPr>
        <p:spPr>
          <a:xfrm>
            <a:off x="6500826" y="6475413"/>
            <a:ext cx="2041512" cy="180975"/>
          </a:xfrm>
        </p:spPr>
        <p:txBody>
          <a:bodyPr/>
          <a:lstStyle/>
          <a:p>
            <a:r>
              <a:rPr lang="en-GB"/>
              <a:t>Leonardo Lanante, Ofinno</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UHR PPDU for Short Frames</a:t>
            </a:r>
            <a:endParaRPr lang="en-GB" dirty="0"/>
          </a:p>
        </p:txBody>
      </p:sp>
      <p:sp>
        <p:nvSpPr>
          <p:cNvPr id="8" name="Content Placeholder 2">
            <a:extLst>
              <a:ext uri="{FF2B5EF4-FFF2-40B4-BE49-F238E27FC236}">
                <a16:creationId xmlns:a16="http://schemas.microsoft.com/office/drawing/2014/main" id="{B9F01898-C825-F61B-A0F2-267BB04B01BE}"/>
              </a:ext>
            </a:extLst>
          </p:cNvPr>
          <p:cNvSpPr>
            <a:spLocks noGrp="1"/>
          </p:cNvSpPr>
          <p:nvPr>
            <p:ph idx="1"/>
          </p:nvPr>
        </p:nvSpPr>
        <p:spPr>
          <a:xfrm>
            <a:off x="685801" y="1981201"/>
            <a:ext cx="7770813" cy="3072625"/>
          </a:xfrm>
        </p:spPr>
        <p:txBody>
          <a:bodyPr/>
          <a:lstStyle/>
          <a:p>
            <a:r>
              <a:rPr lang="en-US" sz="1800" dirty="0"/>
              <a:t>We believe it is a good time to discuss support for an enhanced PPDU for Short  frames. </a:t>
            </a:r>
          </a:p>
          <a:p>
            <a:r>
              <a:rPr lang="en-US" sz="1800" dirty="0"/>
              <a:t>The UHR PPDU for Short Frames may include</a:t>
            </a:r>
          </a:p>
          <a:p>
            <a:r>
              <a:rPr lang="en-US" sz="1800" b="0" dirty="0"/>
              <a:t> - low power </a:t>
            </a:r>
            <a:r>
              <a:rPr lang="en-US" sz="1800" b="0" dirty="0" err="1"/>
              <a:t>decodability</a:t>
            </a:r>
            <a:endParaRPr lang="en-US" sz="1800" b="0" dirty="0"/>
          </a:p>
          <a:p>
            <a:r>
              <a:rPr lang="en-US" sz="1800" b="0" dirty="0"/>
              <a:t> - short preamble (i.e. some PHY features will not be supported)</a:t>
            </a:r>
          </a:p>
          <a:p>
            <a:r>
              <a:rPr lang="en-US" sz="1800" b="0" dirty="0"/>
              <a:t> - high bandwidth capable for high reliability or low latency</a:t>
            </a:r>
          </a:p>
          <a:p>
            <a:r>
              <a:rPr lang="en-US" sz="1800" dirty="0"/>
              <a:t>For </a:t>
            </a:r>
            <a:r>
              <a:rPr lang="en-US" sz="1800" dirty="0" err="1"/>
              <a:t>mmWave</a:t>
            </a:r>
            <a:r>
              <a:rPr lang="en-US" sz="1800" dirty="0"/>
              <a:t> UHR, a low rate Control PPDU format (similar to 802.11ad/</a:t>
            </a:r>
            <a:r>
              <a:rPr lang="en-US" sz="1800" dirty="0" err="1"/>
              <a:t>ay’s</a:t>
            </a:r>
            <a:r>
              <a:rPr lang="en-US" sz="1800" dirty="0"/>
              <a:t> Control PPDU format) may be needed to address the range issue before beamforming training is established. </a:t>
            </a:r>
          </a:p>
          <a:p>
            <a:endParaRPr lang="en-US" sz="1800" dirty="0"/>
          </a:p>
        </p:txBody>
      </p:sp>
      <p:sp>
        <p:nvSpPr>
          <p:cNvPr id="9" name="Rectangle 8">
            <a:extLst>
              <a:ext uri="{FF2B5EF4-FFF2-40B4-BE49-F238E27FC236}">
                <a16:creationId xmlns:a16="http://schemas.microsoft.com/office/drawing/2014/main" id="{9252A582-5A0C-E7B3-F798-CEBA3B9B4F2F}"/>
              </a:ext>
            </a:extLst>
          </p:cNvPr>
          <p:cNvSpPr/>
          <p:nvPr/>
        </p:nvSpPr>
        <p:spPr bwMode="auto">
          <a:xfrm>
            <a:off x="2062544" y="5172826"/>
            <a:ext cx="1042029" cy="339634"/>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10" name="TextBox 9">
            <a:extLst>
              <a:ext uri="{FF2B5EF4-FFF2-40B4-BE49-F238E27FC236}">
                <a16:creationId xmlns:a16="http://schemas.microsoft.com/office/drawing/2014/main" id="{1455BC90-4930-6BF4-76DD-42239B959945}"/>
              </a:ext>
            </a:extLst>
          </p:cNvPr>
          <p:cNvSpPr txBox="1"/>
          <p:nvPr/>
        </p:nvSpPr>
        <p:spPr>
          <a:xfrm>
            <a:off x="2062544" y="5195434"/>
            <a:ext cx="1077155" cy="276999"/>
          </a:xfrm>
          <a:prstGeom prst="rect">
            <a:avLst/>
          </a:prstGeom>
          <a:noFill/>
        </p:spPr>
        <p:txBody>
          <a:bodyPr wrap="square" rtlCol="0">
            <a:spAutoFit/>
          </a:bodyPr>
          <a:lstStyle/>
          <a:p>
            <a:r>
              <a:rPr lang="en-US" sz="1200" dirty="0">
                <a:solidFill>
                  <a:schemeClr val="tx1"/>
                </a:solidFill>
              </a:rPr>
              <a:t>Header Block</a:t>
            </a:r>
          </a:p>
        </p:txBody>
      </p:sp>
      <p:sp>
        <p:nvSpPr>
          <p:cNvPr id="11" name="Rectangle 10">
            <a:extLst>
              <a:ext uri="{FF2B5EF4-FFF2-40B4-BE49-F238E27FC236}">
                <a16:creationId xmlns:a16="http://schemas.microsoft.com/office/drawing/2014/main" id="{F2A32F61-342A-4EE9-5894-4C1194E7B072}"/>
              </a:ext>
            </a:extLst>
          </p:cNvPr>
          <p:cNvSpPr/>
          <p:nvPr/>
        </p:nvSpPr>
        <p:spPr bwMode="auto">
          <a:xfrm>
            <a:off x="1020515" y="5174480"/>
            <a:ext cx="1042029" cy="339634"/>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12" name="TextBox 11">
            <a:extLst>
              <a:ext uri="{FF2B5EF4-FFF2-40B4-BE49-F238E27FC236}">
                <a16:creationId xmlns:a16="http://schemas.microsoft.com/office/drawing/2014/main" id="{13966D82-9750-B49A-6F91-D593CEC68997}"/>
              </a:ext>
            </a:extLst>
          </p:cNvPr>
          <p:cNvSpPr txBox="1"/>
          <p:nvPr/>
        </p:nvSpPr>
        <p:spPr>
          <a:xfrm>
            <a:off x="1159706" y="5192325"/>
            <a:ext cx="949235" cy="276999"/>
          </a:xfrm>
          <a:prstGeom prst="rect">
            <a:avLst/>
          </a:prstGeom>
          <a:noFill/>
        </p:spPr>
        <p:txBody>
          <a:bodyPr wrap="square" rtlCol="0">
            <a:spAutoFit/>
          </a:bodyPr>
          <a:lstStyle/>
          <a:p>
            <a:r>
              <a:rPr lang="en-US" sz="1200" dirty="0">
                <a:solidFill>
                  <a:schemeClr val="tx1"/>
                </a:solidFill>
              </a:rPr>
              <a:t>Preamble</a:t>
            </a:r>
          </a:p>
        </p:txBody>
      </p:sp>
      <p:sp>
        <p:nvSpPr>
          <p:cNvPr id="13" name="Rectangle 12">
            <a:extLst>
              <a:ext uri="{FF2B5EF4-FFF2-40B4-BE49-F238E27FC236}">
                <a16:creationId xmlns:a16="http://schemas.microsoft.com/office/drawing/2014/main" id="{2A03288E-77D9-FF5C-9B9C-956B066102A1}"/>
              </a:ext>
            </a:extLst>
          </p:cNvPr>
          <p:cNvSpPr/>
          <p:nvPr/>
        </p:nvSpPr>
        <p:spPr bwMode="auto">
          <a:xfrm>
            <a:off x="3104573" y="5172826"/>
            <a:ext cx="2336897" cy="339634"/>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14" name="TextBox 13">
            <a:extLst>
              <a:ext uri="{FF2B5EF4-FFF2-40B4-BE49-F238E27FC236}">
                <a16:creationId xmlns:a16="http://schemas.microsoft.com/office/drawing/2014/main" id="{6B0E446C-7C34-DB80-7FDC-1E46FAF3F060}"/>
              </a:ext>
            </a:extLst>
          </p:cNvPr>
          <p:cNvSpPr txBox="1"/>
          <p:nvPr/>
        </p:nvSpPr>
        <p:spPr>
          <a:xfrm>
            <a:off x="3969255" y="5204143"/>
            <a:ext cx="1077155" cy="276999"/>
          </a:xfrm>
          <a:prstGeom prst="rect">
            <a:avLst/>
          </a:prstGeom>
          <a:noFill/>
        </p:spPr>
        <p:txBody>
          <a:bodyPr wrap="square" rtlCol="0">
            <a:spAutoFit/>
          </a:bodyPr>
          <a:lstStyle/>
          <a:p>
            <a:r>
              <a:rPr lang="en-US" sz="1200" dirty="0">
                <a:solidFill>
                  <a:schemeClr val="tx1"/>
                </a:solidFill>
              </a:rPr>
              <a:t>Data</a:t>
            </a:r>
          </a:p>
        </p:txBody>
      </p:sp>
      <p:sp>
        <p:nvSpPr>
          <p:cNvPr id="15" name="Rectangle 14">
            <a:extLst>
              <a:ext uri="{FF2B5EF4-FFF2-40B4-BE49-F238E27FC236}">
                <a16:creationId xmlns:a16="http://schemas.microsoft.com/office/drawing/2014/main" id="{1598E733-AC94-A3F2-78D0-12B6CB0B4FCA}"/>
              </a:ext>
            </a:extLst>
          </p:cNvPr>
          <p:cNvSpPr/>
          <p:nvPr/>
        </p:nvSpPr>
        <p:spPr bwMode="auto">
          <a:xfrm>
            <a:off x="5441470" y="5172826"/>
            <a:ext cx="1042029" cy="339634"/>
          </a:xfrm>
          <a:prstGeom prst="rect">
            <a:avLst/>
          </a:prstGeom>
          <a:ln w="12700">
            <a:prstDash val="dash"/>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16" name="TextBox 15">
            <a:extLst>
              <a:ext uri="{FF2B5EF4-FFF2-40B4-BE49-F238E27FC236}">
                <a16:creationId xmlns:a16="http://schemas.microsoft.com/office/drawing/2014/main" id="{3C6D1621-90C2-12F7-D655-ECE3F71E834C}"/>
              </a:ext>
            </a:extLst>
          </p:cNvPr>
          <p:cNvSpPr txBox="1"/>
          <p:nvPr/>
        </p:nvSpPr>
        <p:spPr>
          <a:xfrm>
            <a:off x="5441470" y="5197704"/>
            <a:ext cx="1184221" cy="276999"/>
          </a:xfrm>
          <a:prstGeom prst="rect">
            <a:avLst/>
          </a:prstGeom>
          <a:noFill/>
        </p:spPr>
        <p:txBody>
          <a:bodyPr wrap="square" rtlCol="0">
            <a:spAutoFit/>
          </a:bodyPr>
          <a:lstStyle/>
          <a:p>
            <a:r>
              <a:rPr lang="en-US" sz="1200" dirty="0">
                <a:solidFill>
                  <a:schemeClr val="tx1"/>
                </a:solidFill>
              </a:rPr>
              <a:t>AGC subfields</a:t>
            </a:r>
          </a:p>
        </p:txBody>
      </p:sp>
      <p:sp>
        <p:nvSpPr>
          <p:cNvPr id="17" name="Rectangle 16">
            <a:extLst>
              <a:ext uri="{FF2B5EF4-FFF2-40B4-BE49-F238E27FC236}">
                <a16:creationId xmlns:a16="http://schemas.microsoft.com/office/drawing/2014/main" id="{4AB213A7-91D0-7B50-2797-01B65E56DC46}"/>
              </a:ext>
            </a:extLst>
          </p:cNvPr>
          <p:cNvSpPr/>
          <p:nvPr/>
        </p:nvSpPr>
        <p:spPr bwMode="auto">
          <a:xfrm>
            <a:off x="6483499" y="5172826"/>
            <a:ext cx="1042029" cy="339634"/>
          </a:xfrm>
          <a:prstGeom prst="rect">
            <a:avLst/>
          </a:prstGeom>
          <a:ln w="12700">
            <a:prstDash val="dash"/>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18" name="TextBox 17">
            <a:extLst>
              <a:ext uri="{FF2B5EF4-FFF2-40B4-BE49-F238E27FC236}">
                <a16:creationId xmlns:a16="http://schemas.microsoft.com/office/drawing/2014/main" id="{CF4130F4-C607-5D1B-1438-00EFBFF6138A}"/>
              </a:ext>
            </a:extLst>
          </p:cNvPr>
          <p:cNvSpPr txBox="1"/>
          <p:nvPr/>
        </p:nvSpPr>
        <p:spPr>
          <a:xfrm>
            <a:off x="6494916" y="5199786"/>
            <a:ext cx="1300723" cy="276999"/>
          </a:xfrm>
          <a:prstGeom prst="rect">
            <a:avLst/>
          </a:prstGeom>
          <a:noFill/>
        </p:spPr>
        <p:txBody>
          <a:bodyPr wrap="square" rtlCol="0">
            <a:spAutoFit/>
          </a:bodyPr>
          <a:lstStyle/>
          <a:p>
            <a:r>
              <a:rPr lang="en-US" sz="1200" dirty="0">
                <a:solidFill>
                  <a:schemeClr val="tx1"/>
                </a:solidFill>
              </a:rPr>
              <a:t>TRN subfields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November 2022</a:t>
            </a:r>
            <a:endParaRPr lang="en-GB"/>
          </a:p>
        </p:txBody>
      </p:sp>
      <p:sp>
        <p:nvSpPr>
          <p:cNvPr id="5" name="Footer Placeholder 4"/>
          <p:cNvSpPr>
            <a:spLocks noGrp="1"/>
          </p:cNvSpPr>
          <p:nvPr>
            <p:ph type="ftr" idx="14"/>
          </p:nvPr>
        </p:nvSpPr>
        <p:spPr>
          <a:xfrm>
            <a:off x="6072198" y="6475413"/>
            <a:ext cx="2470140" cy="180975"/>
          </a:xfrm>
        </p:spPr>
        <p:txBody>
          <a:bodyPr/>
          <a:lstStyle/>
          <a:p>
            <a:r>
              <a:rPr lang="en-GB"/>
              <a:t>Leonardo Lanante, Ofinno</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UHR PPDU for Short Frames</a:t>
            </a:r>
            <a:endParaRPr lang="en-GB" dirty="0"/>
          </a:p>
        </p:txBody>
      </p:sp>
      <p:sp>
        <p:nvSpPr>
          <p:cNvPr id="25" name="Rectangle 24">
            <a:extLst>
              <a:ext uri="{FF2B5EF4-FFF2-40B4-BE49-F238E27FC236}">
                <a16:creationId xmlns:a16="http://schemas.microsoft.com/office/drawing/2014/main" id="{F31BA2A0-9087-007F-0C1D-85450749B973}"/>
              </a:ext>
            </a:extLst>
          </p:cNvPr>
          <p:cNvSpPr/>
          <p:nvPr/>
        </p:nvSpPr>
        <p:spPr>
          <a:xfrm>
            <a:off x="1548399" y="3049004"/>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6" name="Rectangle 25">
            <a:extLst>
              <a:ext uri="{FF2B5EF4-FFF2-40B4-BE49-F238E27FC236}">
                <a16:creationId xmlns:a16="http://schemas.microsoft.com/office/drawing/2014/main" id="{04AF9E8E-9EE5-4BF2-25F6-F2B940858B99}"/>
              </a:ext>
            </a:extLst>
          </p:cNvPr>
          <p:cNvSpPr/>
          <p:nvPr/>
        </p:nvSpPr>
        <p:spPr>
          <a:xfrm>
            <a:off x="2157999" y="3049004"/>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7" name="Rectangle 26">
            <a:extLst>
              <a:ext uri="{FF2B5EF4-FFF2-40B4-BE49-F238E27FC236}">
                <a16:creationId xmlns:a16="http://schemas.microsoft.com/office/drawing/2014/main" id="{04399AA0-0343-3693-DDBC-AB0BDE078794}"/>
              </a:ext>
            </a:extLst>
          </p:cNvPr>
          <p:cNvSpPr/>
          <p:nvPr/>
        </p:nvSpPr>
        <p:spPr>
          <a:xfrm>
            <a:off x="2767599" y="3049004"/>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 name="TextBox 27">
            <a:extLst>
              <a:ext uri="{FF2B5EF4-FFF2-40B4-BE49-F238E27FC236}">
                <a16:creationId xmlns:a16="http://schemas.microsoft.com/office/drawing/2014/main" id="{BACBD504-40B8-B67E-5D1F-0B5C13AC6AB0}"/>
              </a:ext>
            </a:extLst>
          </p:cNvPr>
          <p:cNvSpPr txBox="1"/>
          <p:nvPr/>
        </p:nvSpPr>
        <p:spPr>
          <a:xfrm>
            <a:off x="1689814" y="3124200"/>
            <a:ext cx="481965" cy="230832"/>
          </a:xfrm>
          <a:prstGeom prst="rect">
            <a:avLst/>
          </a:prstGeom>
          <a:noFill/>
          <a:ln>
            <a:noFill/>
          </a:ln>
        </p:spPr>
        <p:txBody>
          <a:bodyPr wrap="square" rtlCol="0">
            <a:spAutoFit/>
          </a:bodyPr>
          <a:lstStyle/>
          <a:p>
            <a:r>
              <a:rPr lang="en-US" sz="900" dirty="0">
                <a:solidFill>
                  <a:schemeClr val="tx1"/>
                </a:solidFill>
              </a:rPr>
              <a:t>STF</a:t>
            </a:r>
          </a:p>
        </p:txBody>
      </p:sp>
      <p:sp>
        <p:nvSpPr>
          <p:cNvPr id="29" name="TextBox 28">
            <a:extLst>
              <a:ext uri="{FF2B5EF4-FFF2-40B4-BE49-F238E27FC236}">
                <a16:creationId xmlns:a16="http://schemas.microsoft.com/office/drawing/2014/main" id="{AAE5B8B2-625D-C023-660C-59DA4B22F112}"/>
              </a:ext>
            </a:extLst>
          </p:cNvPr>
          <p:cNvSpPr txBox="1"/>
          <p:nvPr/>
        </p:nvSpPr>
        <p:spPr>
          <a:xfrm>
            <a:off x="2287984" y="3130289"/>
            <a:ext cx="434340" cy="230832"/>
          </a:xfrm>
          <a:prstGeom prst="rect">
            <a:avLst/>
          </a:prstGeom>
          <a:noFill/>
          <a:ln>
            <a:noFill/>
          </a:ln>
        </p:spPr>
        <p:txBody>
          <a:bodyPr wrap="square" rtlCol="0">
            <a:spAutoFit/>
          </a:bodyPr>
          <a:lstStyle/>
          <a:p>
            <a:r>
              <a:rPr lang="en-US" sz="900" dirty="0">
                <a:solidFill>
                  <a:schemeClr val="tx1"/>
                </a:solidFill>
              </a:rPr>
              <a:t>LTF</a:t>
            </a:r>
          </a:p>
        </p:txBody>
      </p:sp>
      <p:sp>
        <p:nvSpPr>
          <p:cNvPr id="30" name="TextBox 29">
            <a:extLst>
              <a:ext uri="{FF2B5EF4-FFF2-40B4-BE49-F238E27FC236}">
                <a16:creationId xmlns:a16="http://schemas.microsoft.com/office/drawing/2014/main" id="{78EBED8D-5D76-C155-ECE8-84CB82BE5151}"/>
              </a:ext>
            </a:extLst>
          </p:cNvPr>
          <p:cNvSpPr txBox="1"/>
          <p:nvPr/>
        </p:nvSpPr>
        <p:spPr>
          <a:xfrm>
            <a:off x="2819400" y="3124200"/>
            <a:ext cx="657225" cy="230832"/>
          </a:xfrm>
          <a:prstGeom prst="rect">
            <a:avLst/>
          </a:prstGeom>
          <a:noFill/>
          <a:ln>
            <a:noFill/>
          </a:ln>
        </p:spPr>
        <p:txBody>
          <a:bodyPr wrap="square" rtlCol="0">
            <a:spAutoFit/>
          </a:bodyPr>
          <a:lstStyle/>
          <a:p>
            <a:r>
              <a:rPr lang="en-US" sz="900" dirty="0">
                <a:solidFill>
                  <a:schemeClr val="tx1"/>
                </a:solidFill>
              </a:rPr>
              <a:t>L-SIG</a:t>
            </a:r>
          </a:p>
        </p:txBody>
      </p:sp>
      <p:sp>
        <p:nvSpPr>
          <p:cNvPr id="31" name="Rectangle 30">
            <a:extLst>
              <a:ext uri="{FF2B5EF4-FFF2-40B4-BE49-F238E27FC236}">
                <a16:creationId xmlns:a16="http://schemas.microsoft.com/office/drawing/2014/main" id="{4100D499-1FF5-D1AD-DBB1-78C2E89B23B3}"/>
              </a:ext>
            </a:extLst>
          </p:cNvPr>
          <p:cNvSpPr/>
          <p:nvPr/>
        </p:nvSpPr>
        <p:spPr>
          <a:xfrm>
            <a:off x="5214417" y="3049004"/>
            <a:ext cx="1195043"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2" name="TextBox 31">
            <a:extLst>
              <a:ext uri="{FF2B5EF4-FFF2-40B4-BE49-F238E27FC236}">
                <a16:creationId xmlns:a16="http://schemas.microsoft.com/office/drawing/2014/main" id="{50BAFB34-2F4C-950E-A863-8675AD53756D}"/>
              </a:ext>
            </a:extLst>
          </p:cNvPr>
          <p:cNvSpPr txBox="1"/>
          <p:nvPr/>
        </p:nvSpPr>
        <p:spPr>
          <a:xfrm>
            <a:off x="5498288" y="3124200"/>
            <a:ext cx="752151" cy="230832"/>
          </a:xfrm>
          <a:prstGeom prst="rect">
            <a:avLst/>
          </a:prstGeom>
          <a:noFill/>
          <a:ln>
            <a:noFill/>
          </a:ln>
        </p:spPr>
        <p:txBody>
          <a:bodyPr wrap="square" rtlCol="0">
            <a:spAutoFit/>
          </a:bodyPr>
          <a:lstStyle/>
          <a:p>
            <a:r>
              <a:rPr lang="en-US" sz="900" dirty="0">
                <a:solidFill>
                  <a:schemeClr val="tx1"/>
                </a:solidFill>
              </a:rPr>
              <a:t>DATA</a:t>
            </a:r>
          </a:p>
        </p:txBody>
      </p:sp>
      <p:sp>
        <p:nvSpPr>
          <p:cNvPr id="33" name="Rectangle 32">
            <a:extLst>
              <a:ext uri="{FF2B5EF4-FFF2-40B4-BE49-F238E27FC236}">
                <a16:creationId xmlns:a16="http://schemas.microsoft.com/office/drawing/2014/main" id="{F55A3B19-C9AD-82A9-0AD1-2199159C4BE5}"/>
              </a:ext>
            </a:extLst>
          </p:cNvPr>
          <p:cNvSpPr/>
          <p:nvPr/>
        </p:nvSpPr>
        <p:spPr>
          <a:xfrm>
            <a:off x="3379204" y="3049004"/>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4" name="TextBox 33">
            <a:extLst>
              <a:ext uri="{FF2B5EF4-FFF2-40B4-BE49-F238E27FC236}">
                <a16:creationId xmlns:a16="http://schemas.microsoft.com/office/drawing/2014/main" id="{928A9D75-2087-5A9F-E2C1-B55AD9285A3E}"/>
              </a:ext>
            </a:extLst>
          </p:cNvPr>
          <p:cNvSpPr txBox="1"/>
          <p:nvPr/>
        </p:nvSpPr>
        <p:spPr>
          <a:xfrm>
            <a:off x="3396249" y="3124200"/>
            <a:ext cx="765752" cy="230832"/>
          </a:xfrm>
          <a:prstGeom prst="rect">
            <a:avLst/>
          </a:prstGeom>
          <a:noFill/>
          <a:ln>
            <a:noFill/>
          </a:ln>
        </p:spPr>
        <p:txBody>
          <a:bodyPr wrap="square" rtlCol="0">
            <a:spAutoFit/>
          </a:bodyPr>
          <a:lstStyle/>
          <a:p>
            <a:r>
              <a:rPr lang="en-US" sz="900" dirty="0">
                <a:solidFill>
                  <a:schemeClr val="tx1"/>
                </a:solidFill>
              </a:rPr>
              <a:t>RL-SIG</a:t>
            </a:r>
          </a:p>
        </p:txBody>
      </p:sp>
      <p:sp>
        <p:nvSpPr>
          <p:cNvPr id="35" name="Rectangle 34">
            <a:extLst>
              <a:ext uri="{FF2B5EF4-FFF2-40B4-BE49-F238E27FC236}">
                <a16:creationId xmlns:a16="http://schemas.microsoft.com/office/drawing/2014/main" id="{D454C8F7-A2A3-BA44-CC1B-E819D989D196}"/>
              </a:ext>
            </a:extLst>
          </p:cNvPr>
          <p:cNvSpPr/>
          <p:nvPr/>
        </p:nvSpPr>
        <p:spPr>
          <a:xfrm>
            <a:off x="3986799" y="3049004"/>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6" name="TextBox 35">
            <a:extLst>
              <a:ext uri="{FF2B5EF4-FFF2-40B4-BE49-F238E27FC236}">
                <a16:creationId xmlns:a16="http://schemas.microsoft.com/office/drawing/2014/main" id="{E2DAA4C0-F575-F954-00B6-CE325ABD6E27}"/>
              </a:ext>
            </a:extLst>
          </p:cNvPr>
          <p:cNvSpPr txBox="1"/>
          <p:nvPr/>
        </p:nvSpPr>
        <p:spPr>
          <a:xfrm>
            <a:off x="4036606" y="3130371"/>
            <a:ext cx="763216" cy="230832"/>
          </a:xfrm>
          <a:prstGeom prst="rect">
            <a:avLst/>
          </a:prstGeom>
          <a:noFill/>
          <a:ln>
            <a:noFill/>
          </a:ln>
        </p:spPr>
        <p:txBody>
          <a:bodyPr wrap="square" rtlCol="0">
            <a:spAutoFit/>
          </a:bodyPr>
          <a:lstStyle/>
          <a:p>
            <a:r>
              <a:rPr lang="en-US" sz="900" dirty="0">
                <a:solidFill>
                  <a:schemeClr val="tx1"/>
                </a:solidFill>
              </a:rPr>
              <a:t>U-SIG</a:t>
            </a:r>
          </a:p>
        </p:txBody>
      </p:sp>
      <p:sp>
        <p:nvSpPr>
          <p:cNvPr id="37" name="Rectangle 36">
            <a:extLst>
              <a:ext uri="{FF2B5EF4-FFF2-40B4-BE49-F238E27FC236}">
                <a16:creationId xmlns:a16="http://schemas.microsoft.com/office/drawing/2014/main" id="{A3BE14BC-F849-9CDC-46A2-929F7E4A25E1}"/>
              </a:ext>
            </a:extLst>
          </p:cNvPr>
          <p:cNvSpPr/>
          <p:nvPr/>
        </p:nvSpPr>
        <p:spPr>
          <a:xfrm>
            <a:off x="4604993" y="3049004"/>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8" name="TextBox 37">
            <a:extLst>
              <a:ext uri="{FF2B5EF4-FFF2-40B4-BE49-F238E27FC236}">
                <a16:creationId xmlns:a16="http://schemas.microsoft.com/office/drawing/2014/main" id="{CB5550FB-CB52-A634-E933-780FE412FF50}"/>
              </a:ext>
            </a:extLst>
          </p:cNvPr>
          <p:cNvSpPr txBox="1"/>
          <p:nvPr/>
        </p:nvSpPr>
        <p:spPr>
          <a:xfrm>
            <a:off x="4592415" y="3129889"/>
            <a:ext cx="763216" cy="230832"/>
          </a:xfrm>
          <a:prstGeom prst="rect">
            <a:avLst/>
          </a:prstGeom>
          <a:noFill/>
          <a:ln>
            <a:noFill/>
          </a:ln>
        </p:spPr>
        <p:txBody>
          <a:bodyPr wrap="square" rtlCol="0">
            <a:spAutoFit/>
          </a:bodyPr>
          <a:lstStyle/>
          <a:p>
            <a:r>
              <a:rPr lang="en-US" sz="900" dirty="0">
                <a:solidFill>
                  <a:schemeClr val="tx1"/>
                </a:solidFill>
              </a:rPr>
              <a:t>UHR-SIG</a:t>
            </a:r>
          </a:p>
        </p:txBody>
      </p:sp>
      <p:sp>
        <p:nvSpPr>
          <p:cNvPr id="39" name="Content Placeholder 3">
            <a:extLst>
              <a:ext uri="{FF2B5EF4-FFF2-40B4-BE49-F238E27FC236}">
                <a16:creationId xmlns:a16="http://schemas.microsoft.com/office/drawing/2014/main" id="{99B5E79D-10AA-AE58-4F94-F9D92B0E42AC}"/>
              </a:ext>
            </a:extLst>
          </p:cNvPr>
          <p:cNvSpPr txBox="1">
            <a:spLocks/>
          </p:cNvSpPr>
          <p:nvPr/>
        </p:nvSpPr>
        <p:spPr bwMode="auto">
          <a:xfrm>
            <a:off x="1352183" y="3666401"/>
            <a:ext cx="7731420" cy="194580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Autofit/>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r>
              <a:rPr lang="en-US" b="0" kern="0" dirty="0"/>
              <a:t>1. STF, LTF, L-SIG, RL-SIG, are exactly the same as in the EHT.</a:t>
            </a:r>
          </a:p>
          <a:p>
            <a:r>
              <a:rPr lang="en-US" b="0" kern="0" dirty="0"/>
              <a:t>2. U-SIG indicates UHR as PHY Version Identifier</a:t>
            </a:r>
          </a:p>
          <a:p>
            <a:r>
              <a:rPr lang="en-US" b="0" kern="0" dirty="0"/>
              <a:t>3. All SIG fields and Data have the same numerology (i.e. subcarrier spacing, FFT size) as the legacy LTF.</a:t>
            </a:r>
          </a:p>
          <a:p>
            <a:r>
              <a:rPr lang="en-US" b="0" kern="0" dirty="0"/>
              <a:t>4. Support only SISO (No extra UHR STFs/LTFs are needed)</a:t>
            </a:r>
          </a:p>
          <a:p>
            <a:endParaRPr lang="en-US" b="0" kern="0" dirty="0"/>
          </a:p>
        </p:txBody>
      </p:sp>
      <p:sp>
        <p:nvSpPr>
          <p:cNvPr id="40" name="TextBox 39">
            <a:extLst>
              <a:ext uri="{FF2B5EF4-FFF2-40B4-BE49-F238E27FC236}">
                <a16:creationId xmlns:a16="http://schemas.microsoft.com/office/drawing/2014/main" id="{A4218D25-A3FC-9DA2-BECE-42DFC698E2C9}"/>
              </a:ext>
            </a:extLst>
          </p:cNvPr>
          <p:cNvSpPr txBox="1"/>
          <p:nvPr/>
        </p:nvSpPr>
        <p:spPr>
          <a:xfrm>
            <a:off x="4412871" y="2644038"/>
            <a:ext cx="1371600" cy="369332"/>
          </a:xfrm>
          <a:prstGeom prst="rect">
            <a:avLst/>
          </a:prstGeom>
          <a:noFill/>
        </p:spPr>
        <p:txBody>
          <a:bodyPr wrap="square" rtlCol="0">
            <a:spAutoFit/>
          </a:bodyPr>
          <a:lstStyle/>
          <a:p>
            <a:r>
              <a:rPr lang="en-US" sz="1800" dirty="0">
                <a:solidFill>
                  <a:schemeClr val="tx1"/>
                </a:solidFill>
              </a:rPr>
              <a:t>optional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November 2022</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Leonardo Lanante, Ofinno</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t>Wider Bandwidth Support for Short Data Frames</a:t>
            </a:r>
          </a:p>
        </p:txBody>
      </p:sp>
      <p:sp>
        <p:nvSpPr>
          <p:cNvPr id="10" name="Content Placeholder 7">
            <a:extLst>
              <a:ext uri="{FF2B5EF4-FFF2-40B4-BE49-F238E27FC236}">
                <a16:creationId xmlns:a16="http://schemas.microsoft.com/office/drawing/2014/main" id="{331A31F0-E705-DB3C-CFB1-FC1B579A4143}"/>
              </a:ext>
            </a:extLst>
          </p:cNvPr>
          <p:cNvSpPr>
            <a:spLocks noGrp="1"/>
          </p:cNvSpPr>
          <p:nvPr>
            <p:ph idx="1"/>
          </p:nvPr>
        </p:nvSpPr>
        <p:spPr>
          <a:xfrm>
            <a:off x="685801" y="1981201"/>
            <a:ext cx="7525869" cy="2173073"/>
          </a:xfrm>
        </p:spPr>
        <p:txBody>
          <a:bodyPr/>
          <a:lstStyle/>
          <a:p>
            <a:r>
              <a:rPr lang="en-US" sz="1800" dirty="0"/>
              <a:t>Non-HT PPDUs have a short efficient preamble. However, it doesn’t support features necessary for transmissions in wider bandwidth. </a:t>
            </a:r>
          </a:p>
          <a:p>
            <a:endParaRPr lang="en-US" sz="1800" dirty="0"/>
          </a:p>
          <a:p>
            <a:endParaRPr lang="en-US" sz="1800" dirty="0"/>
          </a:p>
          <a:p>
            <a:r>
              <a:rPr lang="en-US" sz="1800" dirty="0"/>
              <a:t>With a wider bandwidth support, the DATA field can be encoded as a non-Duplicated PPDU, or a UHR Duplicated PPDU (i.e. with explicit signaling)</a:t>
            </a:r>
          </a:p>
        </p:txBody>
      </p:sp>
      <p:sp>
        <p:nvSpPr>
          <p:cNvPr id="11" name="Rectangle 10">
            <a:extLst>
              <a:ext uri="{FF2B5EF4-FFF2-40B4-BE49-F238E27FC236}">
                <a16:creationId xmlns:a16="http://schemas.microsoft.com/office/drawing/2014/main" id="{60175020-86B2-8166-A231-D9D88E7CA432}"/>
              </a:ext>
            </a:extLst>
          </p:cNvPr>
          <p:cNvSpPr/>
          <p:nvPr/>
        </p:nvSpPr>
        <p:spPr>
          <a:xfrm>
            <a:off x="2512696" y="2785603"/>
            <a:ext cx="609600" cy="3581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12" name="Rectangle 11">
            <a:extLst>
              <a:ext uri="{FF2B5EF4-FFF2-40B4-BE49-F238E27FC236}">
                <a16:creationId xmlns:a16="http://schemas.microsoft.com/office/drawing/2014/main" id="{4ECC29D6-AD72-7E2F-D880-345DF112CA6C}"/>
              </a:ext>
            </a:extLst>
          </p:cNvPr>
          <p:cNvSpPr/>
          <p:nvPr/>
        </p:nvSpPr>
        <p:spPr>
          <a:xfrm>
            <a:off x="3122296" y="2785603"/>
            <a:ext cx="609600" cy="3581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13" name="Rectangle 12">
            <a:extLst>
              <a:ext uri="{FF2B5EF4-FFF2-40B4-BE49-F238E27FC236}">
                <a16:creationId xmlns:a16="http://schemas.microsoft.com/office/drawing/2014/main" id="{B9B1B403-A658-4057-0DB1-9D890B75E325}"/>
              </a:ext>
            </a:extLst>
          </p:cNvPr>
          <p:cNvSpPr/>
          <p:nvPr/>
        </p:nvSpPr>
        <p:spPr>
          <a:xfrm>
            <a:off x="3731896" y="2785603"/>
            <a:ext cx="609600" cy="3581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14" name="TextBox 13">
            <a:extLst>
              <a:ext uri="{FF2B5EF4-FFF2-40B4-BE49-F238E27FC236}">
                <a16:creationId xmlns:a16="http://schemas.microsoft.com/office/drawing/2014/main" id="{21EC9D2E-49DE-A908-A0EE-2548E31385E4}"/>
              </a:ext>
            </a:extLst>
          </p:cNvPr>
          <p:cNvSpPr txBox="1"/>
          <p:nvPr/>
        </p:nvSpPr>
        <p:spPr>
          <a:xfrm>
            <a:off x="2590801" y="2826174"/>
            <a:ext cx="481965" cy="300082"/>
          </a:xfrm>
          <a:prstGeom prst="rect">
            <a:avLst/>
          </a:prstGeom>
          <a:solidFill>
            <a:schemeClr val="bg1"/>
          </a:solidFill>
          <a:ln>
            <a:noFill/>
          </a:ln>
        </p:spPr>
        <p:txBody>
          <a:bodyPr wrap="square" rtlCol="0">
            <a:spAutoFit/>
          </a:bodyPr>
          <a:lstStyle/>
          <a:p>
            <a:r>
              <a:rPr lang="en-US" sz="1350" dirty="0">
                <a:solidFill>
                  <a:schemeClr val="tx1"/>
                </a:solidFill>
              </a:rPr>
              <a:t>STF</a:t>
            </a:r>
          </a:p>
        </p:txBody>
      </p:sp>
      <p:sp>
        <p:nvSpPr>
          <p:cNvPr id="15" name="TextBox 14">
            <a:extLst>
              <a:ext uri="{FF2B5EF4-FFF2-40B4-BE49-F238E27FC236}">
                <a16:creationId xmlns:a16="http://schemas.microsoft.com/office/drawing/2014/main" id="{AF21D52C-1493-30A9-7E89-EFE9C5E6593B}"/>
              </a:ext>
            </a:extLst>
          </p:cNvPr>
          <p:cNvSpPr txBox="1"/>
          <p:nvPr/>
        </p:nvSpPr>
        <p:spPr>
          <a:xfrm>
            <a:off x="3200400" y="2826174"/>
            <a:ext cx="523875" cy="300082"/>
          </a:xfrm>
          <a:prstGeom prst="rect">
            <a:avLst/>
          </a:prstGeom>
          <a:solidFill>
            <a:schemeClr val="bg1"/>
          </a:solidFill>
          <a:ln>
            <a:noFill/>
          </a:ln>
        </p:spPr>
        <p:txBody>
          <a:bodyPr wrap="square" rtlCol="0">
            <a:spAutoFit/>
          </a:bodyPr>
          <a:lstStyle/>
          <a:p>
            <a:r>
              <a:rPr lang="en-US" sz="1350" dirty="0">
                <a:solidFill>
                  <a:schemeClr val="tx1"/>
                </a:solidFill>
              </a:rPr>
              <a:t>LTF</a:t>
            </a:r>
          </a:p>
        </p:txBody>
      </p:sp>
      <p:sp>
        <p:nvSpPr>
          <p:cNvPr id="16" name="TextBox 15">
            <a:extLst>
              <a:ext uri="{FF2B5EF4-FFF2-40B4-BE49-F238E27FC236}">
                <a16:creationId xmlns:a16="http://schemas.microsoft.com/office/drawing/2014/main" id="{13099947-BC85-926F-9CF8-54C63F3FE8D0}"/>
              </a:ext>
            </a:extLst>
          </p:cNvPr>
          <p:cNvSpPr txBox="1"/>
          <p:nvPr/>
        </p:nvSpPr>
        <p:spPr>
          <a:xfrm>
            <a:off x="3750946" y="2826174"/>
            <a:ext cx="657225" cy="300082"/>
          </a:xfrm>
          <a:prstGeom prst="rect">
            <a:avLst/>
          </a:prstGeom>
          <a:solidFill>
            <a:schemeClr val="bg1"/>
          </a:solidFill>
          <a:ln>
            <a:noFill/>
          </a:ln>
        </p:spPr>
        <p:txBody>
          <a:bodyPr wrap="square" rtlCol="0">
            <a:spAutoFit/>
          </a:bodyPr>
          <a:lstStyle/>
          <a:p>
            <a:r>
              <a:rPr lang="en-US" sz="1350" dirty="0">
                <a:solidFill>
                  <a:schemeClr val="tx1"/>
                </a:solidFill>
              </a:rPr>
              <a:t>L-SIG</a:t>
            </a:r>
          </a:p>
        </p:txBody>
      </p:sp>
      <p:sp>
        <p:nvSpPr>
          <p:cNvPr id="17" name="Rectangle 16">
            <a:extLst>
              <a:ext uri="{FF2B5EF4-FFF2-40B4-BE49-F238E27FC236}">
                <a16:creationId xmlns:a16="http://schemas.microsoft.com/office/drawing/2014/main" id="{0B300D24-A600-FF0B-15F1-0328D00F19A0}"/>
              </a:ext>
            </a:extLst>
          </p:cNvPr>
          <p:cNvSpPr/>
          <p:nvPr/>
        </p:nvSpPr>
        <p:spPr>
          <a:xfrm>
            <a:off x="4349116" y="2785603"/>
            <a:ext cx="1195043" cy="3581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18" name="TextBox 17">
            <a:extLst>
              <a:ext uri="{FF2B5EF4-FFF2-40B4-BE49-F238E27FC236}">
                <a16:creationId xmlns:a16="http://schemas.microsoft.com/office/drawing/2014/main" id="{2FE14B02-43D4-016E-C5AC-18983017FE98}"/>
              </a:ext>
            </a:extLst>
          </p:cNvPr>
          <p:cNvSpPr txBox="1"/>
          <p:nvPr/>
        </p:nvSpPr>
        <p:spPr>
          <a:xfrm>
            <a:off x="4600089" y="2817876"/>
            <a:ext cx="752151" cy="300082"/>
          </a:xfrm>
          <a:prstGeom prst="rect">
            <a:avLst/>
          </a:prstGeom>
          <a:solidFill>
            <a:schemeClr val="bg1"/>
          </a:solidFill>
          <a:ln>
            <a:noFill/>
          </a:ln>
        </p:spPr>
        <p:txBody>
          <a:bodyPr wrap="square" rtlCol="0">
            <a:spAutoFit/>
          </a:bodyPr>
          <a:lstStyle/>
          <a:p>
            <a:r>
              <a:rPr lang="en-US" sz="1350" dirty="0">
                <a:solidFill>
                  <a:schemeClr val="tx1"/>
                </a:solidFill>
              </a:rPr>
              <a:t>DATA</a:t>
            </a:r>
          </a:p>
        </p:txBody>
      </p:sp>
      <p:sp>
        <p:nvSpPr>
          <p:cNvPr id="19" name="Rectangle 18">
            <a:extLst>
              <a:ext uri="{FF2B5EF4-FFF2-40B4-BE49-F238E27FC236}">
                <a16:creationId xmlns:a16="http://schemas.microsoft.com/office/drawing/2014/main" id="{5994ED81-F982-253D-3BB4-70E44B3C2142}"/>
              </a:ext>
            </a:extLst>
          </p:cNvPr>
          <p:cNvSpPr/>
          <p:nvPr/>
        </p:nvSpPr>
        <p:spPr>
          <a:xfrm>
            <a:off x="568948" y="4491991"/>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20" name="Rectangle 19">
            <a:extLst>
              <a:ext uri="{FF2B5EF4-FFF2-40B4-BE49-F238E27FC236}">
                <a16:creationId xmlns:a16="http://schemas.microsoft.com/office/drawing/2014/main" id="{64619F6A-393D-F9BD-5E44-C871B85B1832}"/>
              </a:ext>
            </a:extLst>
          </p:cNvPr>
          <p:cNvSpPr/>
          <p:nvPr/>
        </p:nvSpPr>
        <p:spPr>
          <a:xfrm>
            <a:off x="1178548" y="4491991"/>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21" name="Rectangle 20">
            <a:extLst>
              <a:ext uri="{FF2B5EF4-FFF2-40B4-BE49-F238E27FC236}">
                <a16:creationId xmlns:a16="http://schemas.microsoft.com/office/drawing/2014/main" id="{0CB757AC-6294-61CC-4D85-3146A890D232}"/>
              </a:ext>
            </a:extLst>
          </p:cNvPr>
          <p:cNvSpPr/>
          <p:nvPr/>
        </p:nvSpPr>
        <p:spPr>
          <a:xfrm>
            <a:off x="1788148" y="4491991"/>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22" name="TextBox 21">
            <a:extLst>
              <a:ext uri="{FF2B5EF4-FFF2-40B4-BE49-F238E27FC236}">
                <a16:creationId xmlns:a16="http://schemas.microsoft.com/office/drawing/2014/main" id="{EA826B73-EA8F-54CB-0E5A-B474A025CAE4}"/>
              </a:ext>
            </a:extLst>
          </p:cNvPr>
          <p:cNvSpPr txBox="1"/>
          <p:nvPr/>
        </p:nvSpPr>
        <p:spPr>
          <a:xfrm>
            <a:off x="710363" y="4567187"/>
            <a:ext cx="481965" cy="230832"/>
          </a:xfrm>
          <a:prstGeom prst="rect">
            <a:avLst/>
          </a:prstGeom>
          <a:noFill/>
          <a:ln>
            <a:noFill/>
          </a:ln>
        </p:spPr>
        <p:txBody>
          <a:bodyPr wrap="square" rtlCol="0">
            <a:spAutoFit/>
          </a:bodyPr>
          <a:lstStyle/>
          <a:p>
            <a:r>
              <a:rPr lang="en-US" sz="900" dirty="0">
                <a:solidFill>
                  <a:schemeClr val="tx1"/>
                </a:solidFill>
              </a:rPr>
              <a:t>STF</a:t>
            </a:r>
          </a:p>
        </p:txBody>
      </p:sp>
      <p:sp>
        <p:nvSpPr>
          <p:cNvPr id="23" name="TextBox 22">
            <a:extLst>
              <a:ext uri="{FF2B5EF4-FFF2-40B4-BE49-F238E27FC236}">
                <a16:creationId xmlns:a16="http://schemas.microsoft.com/office/drawing/2014/main" id="{875FA05B-28DF-824F-6807-B097B68797DC}"/>
              </a:ext>
            </a:extLst>
          </p:cNvPr>
          <p:cNvSpPr txBox="1"/>
          <p:nvPr/>
        </p:nvSpPr>
        <p:spPr>
          <a:xfrm>
            <a:off x="1308533" y="4573276"/>
            <a:ext cx="434340" cy="230832"/>
          </a:xfrm>
          <a:prstGeom prst="rect">
            <a:avLst/>
          </a:prstGeom>
          <a:noFill/>
          <a:ln>
            <a:noFill/>
          </a:ln>
        </p:spPr>
        <p:txBody>
          <a:bodyPr wrap="square" rtlCol="0">
            <a:spAutoFit/>
          </a:bodyPr>
          <a:lstStyle/>
          <a:p>
            <a:r>
              <a:rPr lang="en-US" sz="900" dirty="0">
                <a:solidFill>
                  <a:schemeClr val="tx1"/>
                </a:solidFill>
              </a:rPr>
              <a:t>LTF</a:t>
            </a:r>
          </a:p>
        </p:txBody>
      </p:sp>
      <p:sp>
        <p:nvSpPr>
          <p:cNvPr id="24" name="TextBox 23">
            <a:extLst>
              <a:ext uri="{FF2B5EF4-FFF2-40B4-BE49-F238E27FC236}">
                <a16:creationId xmlns:a16="http://schemas.microsoft.com/office/drawing/2014/main" id="{9559136A-2B46-9044-C905-ABB01ABE1846}"/>
              </a:ext>
            </a:extLst>
          </p:cNvPr>
          <p:cNvSpPr txBox="1"/>
          <p:nvPr/>
        </p:nvSpPr>
        <p:spPr>
          <a:xfrm>
            <a:off x="1839949" y="4567187"/>
            <a:ext cx="657225" cy="230832"/>
          </a:xfrm>
          <a:prstGeom prst="rect">
            <a:avLst/>
          </a:prstGeom>
          <a:noFill/>
          <a:ln>
            <a:noFill/>
          </a:ln>
        </p:spPr>
        <p:txBody>
          <a:bodyPr wrap="square" rtlCol="0">
            <a:spAutoFit/>
          </a:bodyPr>
          <a:lstStyle/>
          <a:p>
            <a:r>
              <a:rPr lang="en-US" sz="900" dirty="0">
                <a:solidFill>
                  <a:schemeClr val="tx1"/>
                </a:solidFill>
              </a:rPr>
              <a:t>L-SIG</a:t>
            </a:r>
          </a:p>
        </p:txBody>
      </p:sp>
      <p:sp>
        <p:nvSpPr>
          <p:cNvPr id="25" name="Rectangle 24">
            <a:extLst>
              <a:ext uri="{FF2B5EF4-FFF2-40B4-BE49-F238E27FC236}">
                <a16:creationId xmlns:a16="http://schemas.microsoft.com/office/drawing/2014/main" id="{EF28008B-5C6B-2410-C1EA-855D30C282F4}"/>
              </a:ext>
            </a:extLst>
          </p:cNvPr>
          <p:cNvSpPr/>
          <p:nvPr/>
        </p:nvSpPr>
        <p:spPr>
          <a:xfrm>
            <a:off x="2399753" y="4491991"/>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26" name="TextBox 25">
            <a:extLst>
              <a:ext uri="{FF2B5EF4-FFF2-40B4-BE49-F238E27FC236}">
                <a16:creationId xmlns:a16="http://schemas.microsoft.com/office/drawing/2014/main" id="{FC5EE7EE-517F-B5DB-A5BF-9012FC27E021}"/>
              </a:ext>
            </a:extLst>
          </p:cNvPr>
          <p:cNvSpPr txBox="1"/>
          <p:nvPr/>
        </p:nvSpPr>
        <p:spPr>
          <a:xfrm>
            <a:off x="2370388" y="4567187"/>
            <a:ext cx="765752" cy="230832"/>
          </a:xfrm>
          <a:prstGeom prst="rect">
            <a:avLst/>
          </a:prstGeom>
          <a:noFill/>
          <a:ln>
            <a:noFill/>
          </a:ln>
        </p:spPr>
        <p:txBody>
          <a:bodyPr wrap="square" rtlCol="0">
            <a:spAutoFit/>
          </a:bodyPr>
          <a:lstStyle/>
          <a:p>
            <a:r>
              <a:rPr lang="en-US" sz="900" dirty="0">
                <a:solidFill>
                  <a:schemeClr val="tx1"/>
                </a:solidFill>
              </a:rPr>
              <a:t>RL-SIG</a:t>
            </a:r>
          </a:p>
        </p:txBody>
      </p:sp>
      <p:sp>
        <p:nvSpPr>
          <p:cNvPr id="27" name="Rectangle 26">
            <a:extLst>
              <a:ext uri="{FF2B5EF4-FFF2-40B4-BE49-F238E27FC236}">
                <a16:creationId xmlns:a16="http://schemas.microsoft.com/office/drawing/2014/main" id="{E2D76181-2726-A377-EF59-B7FEC0B58607}"/>
              </a:ext>
            </a:extLst>
          </p:cNvPr>
          <p:cNvSpPr/>
          <p:nvPr/>
        </p:nvSpPr>
        <p:spPr>
          <a:xfrm>
            <a:off x="566943" y="4838244"/>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28" name="Rectangle 27">
            <a:extLst>
              <a:ext uri="{FF2B5EF4-FFF2-40B4-BE49-F238E27FC236}">
                <a16:creationId xmlns:a16="http://schemas.microsoft.com/office/drawing/2014/main" id="{CE2FB4AE-0E83-F7CC-0577-8B4F7795FE15}"/>
              </a:ext>
            </a:extLst>
          </p:cNvPr>
          <p:cNvSpPr/>
          <p:nvPr/>
        </p:nvSpPr>
        <p:spPr>
          <a:xfrm>
            <a:off x="1176543" y="4838244"/>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29" name="Rectangle 28">
            <a:extLst>
              <a:ext uri="{FF2B5EF4-FFF2-40B4-BE49-F238E27FC236}">
                <a16:creationId xmlns:a16="http://schemas.microsoft.com/office/drawing/2014/main" id="{0629CE04-89EB-0A44-F8E8-8AA43FA5F51F}"/>
              </a:ext>
            </a:extLst>
          </p:cNvPr>
          <p:cNvSpPr/>
          <p:nvPr/>
        </p:nvSpPr>
        <p:spPr>
          <a:xfrm>
            <a:off x="1786143" y="4838244"/>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30" name="TextBox 29">
            <a:extLst>
              <a:ext uri="{FF2B5EF4-FFF2-40B4-BE49-F238E27FC236}">
                <a16:creationId xmlns:a16="http://schemas.microsoft.com/office/drawing/2014/main" id="{E3BAF487-D0AB-BB27-E197-7B69270B07EE}"/>
              </a:ext>
            </a:extLst>
          </p:cNvPr>
          <p:cNvSpPr txBox="1"/>
          <p:nvPr/>
        </p:nvSpPr>
        <p:spPr>
          <a:xfrm>
            <a:off x="708358" y="4913440"/>
            <a:ext cx="481965" cy="230832"/>
          </a:xfrm>
          <a:prstGeom prst="rect">
            <a:avLst/>
          </a:prstGeom>
          <a:noFill/>
          <a:ln>
            <a:noFill/>
          </a:ln>
        </p:spPr>
        <p:txBody>
          <a:bodyPr wrap="square" rtlCol="0">
            <a:spAutoFit/>
          </a:bodyPr>
          <a:lstStyle/>
          <a:p>
            <a:r>
              <a:rPr lang="en-US" sz="900" dirty="0">
                <a:solidFill>
                  <a:schemeClr val="tx1"/>
                </a:solidFill>
              </a:rPr>
              <a:t>STF</a:t>
            </a:r>
          </a:p>
        </p:txBody>
      </p:sp>
      <p:sp>
        <p:nvSpPr>
          <p:cNvPr id="31" name="TextBox 30">
            <a:extLst>
              <a:ext uri="{FF2B5EF4-FFF2-40B4-BE49-F238E27FC236}">
                <a16:creationId xmlns:a16="http://schemas.microsoft.com/office/drawing/2014/main" id="{F51C3EF0-58E6-F721-3282-6D82D0D78CA0}"/>
              </a:ext>
            </a:extLst>
          </p:cNvPr>
          <p:cNvSpPr txBox="1"/>
          <p:nvPr/>
        </p:nvSpPr>
        <p:spPr>
          <a:xfrm>
            <a:off x="1306528" y="4919529"/>
            <a:ext cx="434340" cy="230832"/>
          </a:xfrm>
          <a:prstGeom prst="rect">
            <a:avLst/>
          </a:prstGeom>
          <a:noFill/>
          <a:ln>
            <a:noFill/>
          </a:ln>
        </p:spPr>
        <p:txBody>
          <a:bodyPr wrap="square" rtlCol="0">
            <a:spAutoFit/>
          </a:bodyPr>
          <a:lstStyle/>
          <a:p>
            <a:r>
              <a:rPr lang="en-US" sz="900" dirty="0">
                <a:solidFill>
                  <a:schemeClr val="tx1"/>
                </a:solidFill>
              </a:rPr>
              <a:t>LTF</a:t>
            </a:r>
          </a:p>
        </p:txBody>
      </p:sp>
      <p:sp>
        <p:nvSpPr>
          <p:cNvPr id="32" name="TextBox 31">
            <a:extLst>
              <a:ext uri="{FF2B5EF4-FFF2-40B4-BE49-F238E27FC236}">
                <a16:creationId xmlns:a16="http://schemas.microsoft.com/office/drawing/2014/main" id="{1C3AA295-A121-9D6B-39C5-5498B92906AF}"/>
              </a:ext>
            </a:extLst>
          </p:cNvPr>
          <p:cNvSpPr txBox="1"/>
          <p:nvPr/>
        </p:nvSpPr>
        <p:spPr>
          <a:xfrm>
            <a:off x="1837944" y="4913440"/>
            <a:ext cx="657225" cy="230832"/>
          </a:xfrm>
          <a:prstGeom prst="rect">
            <a:avLst/>
          </a:prstGeom>
          <a:noFill/>
          <a:ln>
            <a:noFill/>
          </a:ln>
        </p:spPr>
        <p:txBody>
          <a:bodyPr wrap="square" rtlCol="0">
            <a:spAutoFit/>
          </a:bodyPr>
          <a:lstStyle/>
          <a:p>
            <a:r>
              <a:rPr lang="en-US" sz="900" dirty="0">
                <a:solidFill>
                  <a:schemeClr val="tx1"/>
                </a:solidFill>
              </a:rPr>
              <a:t>L-SIG</a:t>
            </a:r>
          </a:p>
        </p:txBody>
      </p:sp>
      <p:sp>
        <p:nvSpPr>
          <p:cNvPr id="33" name="Rectangle 32">
            <a:extLst>
              <a:ext uri="{FF2B5EF4-FFF2-40B4-BE49-F238E27FC236}">
                <a16:creationId xmlns:a16="http://schemas.microsoft.com/office/drawing/2014/main" id="{66CBA162-2EEE-1FB2-2714-1C9A0D2320A1}"/>
              </a:ext>
            </a:extLst>
          </p:cNvPr>
          <p:cNvSpPr/>
          <p:nvPr/>
        </p:nvSpPr>
        <p:spPr>
          <a:xfrm>
            <a:off x="2397748" y="4838244"/>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34" name="TextBox 33">
            <a:extLst>
              <a:ext uri="{FF2B5EF4-FFF2-40B4-BE49-F238E27FC236}">
                <a16:creationId xmlns:a16="http://schemas.microsoft.com/office/drawing/2014/main" id="{68EE2F8E-CC59-3BAD-5687-F5CB1D26DA26}"/>
              </a:ext>
            </a:extLst>
          </p:cNvPr>
          <p:cNvSpPr txBox="1"/>
          <p:nvPr/>
        </p:nvSpPr>
        <p:spPr>
          <a:xfrm>
            <a:off x="2368383" y="4913440"/>
            <a:ext cx="765752" cy="230832"/>
          </a:xfrm>
          <a:prstGeom prst="rect">
            <a:avLst/>
          </a:prstGeom>
          <a:noFill/>
          <a:ln>
            <a:noFill/>
          </a:ln>
        </p:spPr>
        <p:txBody>
          <a:bodyPr wrap="square" rtlCol="0">
            <a:spAutoFit/>
          </a:bodyPr>
          <a:lstStyle/>
          <a:p>
            <a:r>
              <a:rPr lang="en-US" sz="900" dirty="0">
                <a:solidFill>
                  <a:schemeClr val="tx1"/>
                </a:solidFill>
              </a:rPr>
              <a:t>RL-SIG</a:t>
            </a:r>
          </a:p>
        </p:txBody>
      </p:sp>
      <p:sp>
        <p:nvSpPr>
          <p:cNvPr id="35" name="Rectangle 34">
            <a:extLst>
              <a:ext uri="{FF2B5EF4-FFF2-40B4-BE49-F238E27FC236}">
                <a16:creationId xmlns:a16="http://schemas.microsoft.com/office/drawing/2014/main" id="{7B003A95-7144-556B-20C6-6123FE371C8B}"/>
              </a:ext>
            </a:extLst>
          </p:cNvPr>
          <p:cNvSpPr/>
          <p:nvPr/>
        </p:nvSpPr>
        <p:spPr>
          <a:xfrm>
            <a:off x="566943" y="5193873"/>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36" name="Rectangle 35">
            <a:extLst>
              <a:ext uri="{FF2B5EF4-FFF2-40B4-BE49-F238E27FC236}">
                <a16:creationId xmlns:a16="http://schemas.microsoft.com/office/drawing/2014/main" id="{C142B630-CEE5-753F-3A4A-4FEDC7FE6334}"/>
              </a:ext>
            </a:extLst>
          </p:cNvPr>
          <p:cNvSpPr/>
          <p:nvPr/>
        </p:nvSpPr>
        <p:spPr>
          <a:xfrm>
            <a:off x="1176543" y="5193873"/>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37" name="Rectangle 36">
            <a:extLst>
              <a:ext uri="{FF2B5EF4-FFF2-40B4-BE49-F238E27FC236}">
                <a16:creationId xmlns:a16="http://schemas.microsoft.com/office/drawing/2014/main" id="{A6BF9434-1F93-076E-A54E-3889DF2C3FBA}"/>
              </a:ext>
            </a:extLst>
          </p:cNvPr>
          <p:cNvSpPr/>
          <p:nvPr/>
        </p:nvSpPr>
        <p:spPr>
          <a:xfrm>
            <a:off x="1786143" y="5193873"/>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38" name="TextBox 37">
            <a:extLst>
              <a:ext uri="{FF2B5EF4-FFF2-40B4-BE49-F238E27FC236}">
                <a16:creationId xmlns:a16="http://schemas.microsoft.com/office/drawing/2014/main" id="{82EEBBBC-5DCF-4AC6-197F-319C78131650}"/>
              </a:ext>
            </a:extLst>
          </p:cNvPr>
          <p:cNvSpPr txBox="1"/>
          <p:nvPr/>
        </p:nvSpPr>
        <p:spPr>
          <a:xfrm>
            <a:off x="708358" y="5269069"/>
            <a:ext cx="481965" cy="230832"/>
          </a:xfrm>
          <a:prstGeom prst="rect">
            <a:avLst/>
          </a:prstGeom>
          <a:noFill/>
          <a:ln>
            <a:noFill/>
          </a:ln>
        </p:spPr>
        <p:txBody>
          <a:bodyPr wrap="square" rtlCol="0">
            <a:spAutoFit/>
          </a:bodyPr>
          <a:lstStyle/>
          <a:p>
            <a:r>
              <a:rPr lang="en-US" sz="900" dirty="0">
                <a:solidFill>
                  <a:schemeClr val="tx1"/>
                </a:solidFill>
              </a:rPr>
              <a:t>STF</a:t>
            </a:r>
          </a:p>
        </p:txBody>
      </p:sp>
      <p:sp>
        <p:nvSpPr>
          <p:cNvPr id="39" name="TextBox 38">
            <a:extLst>
              <a:ext uri="{FF2B5EF4-FFF2-40B4-BE49-F238E27FC236}">
                <a16:creationId xmlns:a16="http://schemas.microsoft.com/office/drawing/2014/main" id="{3150E27B-8931-BC47-30D1-64BFF107B537}"/>
              </a:ext>
            </a:extLst>
          </p:cNvPr>
          <p:cNvSpPr txBox="1"/>
          <p:nvPr/>
        </p:nvSpPr>
        <p:spPr>
          <a:xfrm>
            <a:off x="1306528" y="5275158"/>
            <a:ext cx="434340" cy="230832"/>
          </a:xfrm>
          <a:prstGeom prst="rect">
            <a:avLst/>
          </a:prstGeom>
          <a:noFill/>
          <a:ln>
            <a:noFill/>
          </a:ln>
        </p:spPr>
        <p:txBody>
          <a:bodyPr wrap="square" rtlCol="0">
            <a:spAutoFit/>
          </a:bodyPr>
          <a:lstStyle/>
          <a:p>
            <a:r>
              <a:rPr lang="en-US" sz="900" dirty="0">
                <a:solidFill>
                  <a:schemeClr val="tx1"/>
                </a:solidFill>
              </a:rPr>
              <a:t>LTF</a:t>
            </a:r>
          </a:p>
        </p:txBody>
      </p:sp>
      <p:sp>
        <p:nvSpPr>
          <p:cNvPr id="40" name="TextBox 39">
            <a:extLst>
              <a:ext uri="{FF2B5EF4-FFF2-40B4-BE49-F238E27FC236}">
                <a16:creationId xmlns:a16="http://schemas.microsoft.com/office/drawing/2014/main" id="{C8995975-E9B8-2F6C-8740-25E48EC31B9F}"/>
              </a:ext>
            </a:extLst>
          </p:cNvPr>
          <p:cNvSpPr txBox="1"/>
          <p:nvPr/>
        </p:nvSpPr>
        <p:spPr>
          <a:xfrm>
            <a:off x="1837944" y="5269069"/>
            <a:ext cx="657225" cy="230832"/>
          </a:xfrm>
          <a:prstGeom prst="rect">
            <a:avLst/>
          </a:prstGeom>
          <a:noFill/>
          <a:ln>
            <a:noFill/>
          </a:ln>
        </p:spPr>
        <p:txBody>
          <a:bodyPr wrap="square" rtlCol="0">
            <a:spAutoFit/>
          </a:bodyPr>
          <a:lstStyle/>
          <a:p>
            <a:r>
              <a:rPr lang="en-US" sz="900" dirty="0">
                <a:solidFill>
                  <a:schemeClr val="tx1"/>
                </a:solidFill>
              </a:rPr>
              <a:t>L-SIG</a:t>
            </a:r>
          </a:p>
        </p:txBody>
      </p:sp>
      <p:sp>
        <p:nvSpPr>
          <p:cNvPr id="41" name="Rectangle 40">
            <a:extLst>
              <a:ext uri="{FF2B5EF4-FFF2-40B4-BE49-F238E27FC236}">
                <a16:creationId xmlns:a16="http://schemas.microsoft.com/office/drawing/2014/main" id="{67BCD073-0565-9EDB-8C5D-C8DB3E9EE303}"/>
              </a:ext>
            </a:extLst>
          </p:cNvPr>
          <p:cNvSpPr/>
          <p:nvPr/>
        </p:nvSpPr>
        <p:spPr>
          <a:xfrm>
            <a:off x="2397748" y="5193873"/>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42" name="TextBox 41">
            <a:extLst>
              <a:ext uri="{FF2B5EF4-FFF2-40B4-BE49-F238E27FC236}">
                <a16:creationId xmlns:a16="http://schemas.microsoft.com/office/drawing/2014/main" id="{360DFB31-7285-9294-CB51-EFD733AF9A59}"/>
              </a:ext>
            </a:extLst>
          </p:cNvPr>
          <p:cNvSpPr txBox="1"/>
          <p:nvPr/>
        </p:nvSpPr>
        <p:spPr>
          <a:xfrm>
            <a:off x="2368383" y="5269069"/>
            <a:ext cx="765752" cy="230832"/>
          </a:xfrm>
          <a:prstGeom prst="rect">
            <a:avLst/>
          </a:prstGeom>
          <a:noFill/>
          <a:ln>
            <a:noFill/>
          </a:ln>
        </p:spPr>
        <p:txBody>
          <a:bodyPr wrap="square" rtlCol="0">
            <a:spAutoFit/>
          </a:bodyPr>
          <a:lstStyle/>
          <a:p>
            <a:r>
              <a:rPr lang="en-US" sz="900" dirty="0">
                <a:solidFill>
                  <a:schemeClr val="tx1"/>
                </a:solidFill>
              </a:rPr>
              <a:t>RL-SIG</a:t>
            </a:r>
          </a:p>
        </p:txBody>
      </p:sp>
      <p:sp>
        <p:nvSpPr>
          <p:cNvPr id="43" name="Rectangle 42">
            <a:extLst>
              <a:ext uri="{FF2B5EF4-FFF2-40B4-BE49-F238E27FC236}">
                <a16:creationId xmlns:a16="http://schemas.microsoft.com/office/drawing/2014/main" id="{B0559D74-26F5-F02E-893E-C9B389B0EFE6}"/>
              </a:ext>
            </a:extLst>
          </p:cNvPr>
          <p:cNvSpPr/>
          <p:nvPr/>
        </p:nvSpPr>
        <p:spPr>
          <a:xfrm>
            <a:off x="564938" y="5563443"/>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44" name="Rectangle 43">
            <a:extLst>
              <a:ext uri="{FF2B5EF4-FFF2-40B4-BE49-F238E27FC236}">
                <a16:creationId xmlns:a16="http://schemas.microsoft.com/office/drawing/2014/main" id="{04715BE3-6305-6D9B-9009-A5E29115D9BB}"/>
              </a:ext>
            </a:extLst>
          </p:cNvPr>
          <p:cNvSpPr/>
          <p:nvPr/>
        </p:nvSpPr>
        <p:spPr>
          <a:xfrm>
            <a:off x="1174538" y="5563443"/>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45" name="Rectangle 44">
            <a:extLst>
              <a:ext uri="{FF2B5EF4-FFF2-40B4-BE49-F238E27FC236}">
                <a16:creationId xmlns:a16="http://schemas.microsoft.com/office/drawing/2014/main" id="{1FC16225-2B19-3277-E4FD-941CDDCFE6A7}"/>
              </a:ext>
            </a:extLst>
          </p:cNvPr>
          <p:cNvSpPr/>
          <p:nvPr/>
        </p:nvSpPr>
        <p:spPr>
          <a:xfrm>
            <a:off x="1784138" y="5563443"/>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46" name="TextBox 45">
            <a:extLst>
              <a:ext uri="{FF2B5EF4-FFF2-40B4-BE49-F238E27FC236}">
                <a16:creationId xmlns:a16="http://schemas.microsoft.com/office/drawing/2014/main" id="{BD8ED463-FCC2-6F0B-BF54-6B94049DAAFA}"/>
              </a:ext>
            </a:extLst>
          </p:cNvPr>
          <p:cNvSpPr txBox="1"/>
          <p:nvPr/>
        </p:nvSpPr>
        <p:spPr>
          <a:xfrm>
            <a:off x="706353" y="5638639"/>
            <a:ext cx="481965" cy="230832"/>
          </a:xfrm>
          <a:prstGeom prst="rect">
            <a:avLst/>
          </a:prstGeom>
          <a:noFill/>
          <a:ln>
            <a:noFill/>
          </a:ln>
        </p:spPr>
        <p:txBody>
          <a:bodyPr wrap="square" rtlCol="0">
            <a:spAutoFit/>
          </a:bodyPr>
          <a:lstStyle/>
          <a:p>
            <a:r>
              <a:rPr lang="en-US" sz="900" dirty="0">
                <a:solidFill>
                  <a:schemeClr val="tx1"/>
                </a:solidFill>
              </a:rPr>
              <a:t>STF</a:t>
            </a:r>
          </a:p>
        </p:txBody>
      </p:sp>
      <p:sp>
        <p:nvSpPr>
          <p:cNvPr id="47" name="TextBox 46">
            <a:extLst>
              <a:ext uri="{FF2B5EF4-FFF2-40B4-BE49-F238E27FC236}">
                <a16:creationId xmlns:a16="http://schemas.microsoft.com/office/drawing/2014/main" id="{4A0B1F77-B7C9-DEEB-7799-85809315D8D4}"/>
              </a:ext>
            </a:extLst>
          </p:cNvPr>
          <p:cNvSpPr txBox="1"/>
          <p:nvPr/>
        </p:nvSpPr>
        <p:spPr>
          <a:xfrm>
            <a:off x="1304523" y="5644728"/>
            <a:ext cx="434340" cy="230832"/>
          </a:xfrm>
          <a:prstGeom prst="rect">
            <a:avLst/>
          </a:prstGeom>
          <a:noFill/>
          <a:ln>
            <a:noFill/>
          </a:ln>
        </p:spPr>
        <p:txBody>
          <a:bodyPr wrap="square" rtlCol="0">
            <a:spAutoFit/>
          </a:bodyPr>
          <a:lstStyle/>
          <a:p>
            <a:r>
              <a:rPr lang="en-US" sz="900" dirty="0">
                <a:solidFill>
                  <a:schemeClr val="tx1"/>
                </a:solidFill>
              </a:rPr>
              <a:t>LTF</a:t>
            </a:r>
          </a:p>
        </p:txBody>
      </p:sp>
      <p:sp>
        <p:nvSpPr>
          <p:cNvPr id="48" name="TextBox 47">
            <a:extLst>
              <a:ext uri="{FF2B5EF4-FFF2-40B4-BE49-F238E27FC236}">
                <a16:creationId xmlns:a16="http://schemas.microsoft.com/office/drawing/2014/main" id="{FEFEDF15-E8DA-5095-49E9-65E4D269285D}"/>
              </a:ext>
            </a:extLst>
          </p:cNvPr>
          <p:cNvSpPr txBox="1"/>
          <p:nvPr/>
        </p:nvSpPr>
        <p:spPr>
          <a:xfrm>
            <a:off x="1835939" y="5638639"/>
            <a:ext cx="657225" cy="230832"/>
          </a:xfrm>
          <a:prstGeom prst="rect">
            <a:avLst/>
          </a:prstGeom>
          <a:noFill/>
          <a:ln>
            <a:noFill/>
          </a:ln>
        </p:spPr>
        <p:txBody>
          <a:bodyPr wrap="square" rtlCol="0">
            <a:spAutoFit/>
          </a:bodyPr>
          <a:lstStyle/>
          <a:p>
            <a:r>
              <a:rPr lang="en-US" sz="900" dirty="0">
                <a:solidFill>
                  <a:schemeClr val="tx1"/>
                </a:solidFill>
              </a:rPr>
              <a:t>L-SIG</a:t>
            </a:r>
          </a:p>
        </p:txBody>
      </p:sp>
      <p:sp>
        <p:nvSpPr>
          <p:cNvPr id="49" name="Rectangle 48">
            <a:extLst>
              <a:ext uri="{FF2B5EF4-FFF2-40B4-BE49-F238E27FC236}">
                <a16:creationId xmlns:a16="http://schemas.microsoft.com/office/drawing/2014/main" id="{D0FF623E-59CB-25ED-A3E4-234044D566C8}"/>
              </a:ext>
            </a:extLst>
          </p:cNvPr>
          <p:cNvSpPr/>
          <p:nvPr/>
        </p:nvSpPr>
        <p:spPr>
          <a:xfrm>
            <a:off x="2395743" y="5563443"/>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50" name="TextBox 49">
            <a:extLst>
              <a:ext uri="{FF2B5EF4-FFF2-40B4-BE49-F238E27FC236}">
                <a16:creationId xmlns:a16="http://schemas.microsoft.com/office/drawing/2014/main" id="{5ABB0CA3-4E2E-8D76-7002-615B943C6B2F}"/>
              </a:ext>
            </a:extLst>
          </p:cNvPr>
          <p:cNvSpPr txBox="1"/>
          <p:nvPr/>
        </p:nvSpPr>
        <p:spPr>
          <a:xfrm>
            <a:off x="2366378" y="5638639"/>
            <a:ext cx="765752" cy="230832"/>
          </a:xfrm>
          <a:prstGeom prst="rect">
            <a:avLst/>
          </a:prstGeom>
          <a:noFill/>
          <a:ln>
            <a:noFill/>
          </a:ln>
        </p:spPr>
        <p:txBody>
          <a:bodyPr wrap="square" rtlCol="0">
            <a:spAutoFit/>
          </a:bodyPr>
          <a:lstStyle/>
          <a:p>
            <a:r>
              <a:rPr lang="en-US" sz="900" dirty="0">
                <a:solidFill>
                  <a:schemeClr val="tx1"/>
                </a:solidFill>
              </a:rPr>
              <a:t>RL-SIG</a:t>
            </a:r>
          </a:p>
        </p:txBody>
      </p:sp>
      <p:sp>
        <p:nvSpPr>
          <p:cNvPr id="51" name="Rectangle 50">
            <a:extLst>
              <a:ext uri="{FF2B5EF4-FFF2-40B4-BE49-F238E27FC236}">
                <a16:creationId xmlns:a16="http://schemas.microsoft.com/office/drawing/2014/main" id="{A4E516F8-1A38-AF94-6860-651D1EE74822}"/>
              </a:ext>
            </a:extLst>
          </p:cNvPr>
          <p:cNvSpPr/>
          <p:nvPr/>
        </p:nvSpPr>
        <p:spPr>
          <a:xfrm>
            <a:off x="4646564" y="4477486"/>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52" name="Rectangle 51">
            <a:extLst>
              <a:ext uri="{FF2B5EF4-FFF2-40B4-BE49-F238E27FC236}">
                <a16:creationId xmlns:a16="http://schemas.microsoft.com/office/drawing/2014/main" id="{880EACC6-8377-9404-8218-F4F3F7DB12CD}"/>
              </a:ext>
            </a:extLst>
          </p:cNvPr>
          <p:cNvSpPr/>
          <p:nvPr/>
        </p:nvSpPr>
        <p:spPr>
          <a:xfrm>
            <a:off x="5256164" y="4477486"/>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53" name="Rectangle 52">
            <a:extLst>
              <a:ext uri="{FF2B5EF4-FFF2-40B4-BE49-F238E27FC236}">
                <a16:creationId xmlns:a16="http://schemas.microsoft.com/office/drawing/2014/main" id="{EE695EF4-6FC5-50EA-5016-77958B174838}"/>
              </a:ext>
            </a:extLst>
          </p:cNvPr>
          <p:cNvSpPr/>
          <p:nvPr/>
        </p:nvSpPr>
        <p:spPr>
          <a:xfrm>
            <a:off x="5865764" y="4477486"/>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54" name="TextBox 53">
            <a:extLst>
              <a:ext uri="{FF2B5EF4-FFF2-40B4-BE49-F238E27FC236}">
                <a16:creationId xmlns:a16="http://schemas.microsoft.com/office/drawing/2014/main" id="{A29E0C3C-C437-8048-FBF8-661E9E4368BD}"/>
              </a:ext>
            </a:extLst>
          </p:cNvPr>
          <p:cNvSpPr txBox="1"/>
          <p:nvPr/>
        </p:nvSpPr>
        <p:spPr>
          <a:xfrm>
            <a:off x="4787979" y="4552682"/>
            <a:ext cx="481965" cy="230832"/>
          </a:xfrm>
          <a:prstGeom prst="rect">
            <a:avLst/>
          </a:prstGeom>
          <a:noFill/>
          <a:ln>
            <a:noFill/>
          </a:ln>
        </p:spPr>
        <p:txBody>
          <a:bodyPr wrap="square" rtlCol="0">
            <a:spAutoFit/>
          </a:bodyPr>
          <a:lstStyle/>
          <a:p>
            <a:r>
              <a:rPr lang="en-US" sz="900" dirty="0">
                <a:solidFill>
                  <a:schemeClr val="tx1"/>
                </a:solidFill>
              </a:rPr>
              <a:t>STF</a:t>
            </a:r>
          </a:p>
        </p:txBody>
      </p:sp>
      <p:sp>
        <p:nvSpPr>
          <p:cNvPr id="55" name="TextBox 54">
            <a:extLst>
              <a:ext uri="{FF2B5EF4-FFF2-40B4-BE49-F238E27FC236}">
                <a16:creationId xmlns:a16="http://schemas.microsoft.com/office/drawing/2014/main" id="{32F983B4-2C33-EAC5-7062-6ACB77308F98}"/>
              </a:ext>
            </a:extLst>
          </p:cNvPr>
          <p:cNvSpPr txBox="1"/>
          <p:nvPr/>
        </p:nvSpPr>
        <p:spPr>
          <a:xfrm>
            <a:off x="5386149" y="4558771"/>
            <a:ext cx="434340" cy="230832"/>
          </a:xfrm>
          <a:prstGeom prst="rect">
            <a:avLst/>
          </a:prstGeom>
          <a:noFill/>
          <a:ln>
            <a:noFill/>
          </a:ln>
        </p:spPr>
        <p:txBody>
          <a:bodyPr wrap="square" rtlCol="0">
            <a:spAutoFit/>
          </a:bodyPr>
          <a:lstStyle/>
          <a:p>
            <a:r>
              <a:rPr lang="en-US" sz="900" dirty="0">
                <a:solidFill>
                  <a:schemeClr val="tx1"/>
                </a:solidFill>
              </a:rPr>
              <a:t>LTF</a:t>
            </a:r>
          </a:p>
        </p:txBody>
      </p:sp>
      <p:sp>
        <p:nvSpPr>
          <p:cNvPr id="56" name="TextBox 55">
            <a:extLst>
              <a:ext uri="{FF2B5EF4-FFF2-40B4-BE49-F238E27FC236}">
                <a16:creationId xmlns:a16="http://schemas.microsoft.com/office/drawing/2014/main" id="{D154FEFA-21A3-5D6F-28AD-2E4A693AD3DE}"/>
              </a:ext>
            </a:extLst>
          </p:cNvPr>
          <p:cNvSpPr txBox="1"/>
          <p:nvPr/>
        </p:nvSpPr>
        <p:spPr>
          <a:xfrm>
            <a:off x="5917565" y="4552682"/>
            <a:ext cx="657225" cy="230832"/>
          </a:xfrm>
          <a:prstGeom prst="rect">
            <a:avLst/>
          </a:prstGeom>
          <a:noFill/>
          <a:ln>
            <a:noFill/>
          </a:ln>
        </p:spPr>
        <p:txBody>
          <a:bodyPr wrap="square" rtlCol="0">
            <a:spAutoFit/>
          </a:bodyPr>
          <a:lstStyle/>
          <a:p>
            <a:r>
              <a:rPr lang="en-US" sz="900" dirty="0">
                <a:solidFill>
                  <a:schemeClr val="tx1"/>
                </a:solidFill>
              </a:rPr>
              <a:t>L-SIG</a:t>
            </a:r>
          </a:p>
        </p:txBody>
      </p:sp>
      <p:sp>
        <p:nvSpPr>
          <p:cNvPr id="57" name="Rectangle 56">
            <a:extLst>
              <a:ext uri="{FF2B5EF4-FFF2-40B4-BE49-F238E27FC236}">
                <a16:creationId xmlns:a16="http://schemas.microsoft.com/office/drawing/2014/main" id="{A134317D-68E6-69E5-00EE-99C74CFBAA8F}"/>
              </a:ext>
            </a:extLst>
          </p:cNvPr>
          <p:cNvSpPr/>
          <p:nvPr/>
        </p:nvSpPr>
        <p:spPr>
          <a:xfrm>
            <a:off x="7671720" y="4469102"/>
            <a:ext cx="1077785" cy="3462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58" name="TextBox 57">
            <a:extLst>
              <a:ext uri="{FF2B5EF4-FFF2-40B4-BE49-F238E27FC236}">
                <a16:creationId xmlns:a16="http://schemas.microsoft.com/office/drawing/2014/main" id="{B628BD82-6EB1-CF74-BA9C-0C2250F404B2}"/>
              </a:ext>
            </a:extLst>
          </p:cNvPr>
          <p:cNvSpPr txBox="1"/>
          <p:nvPr/>
        </p:nvSpPr>
        <p:spPr>
          <a:xfrm>
            <a:off x="7994937" y="4526812"/>
            <a:ext cx="752151" cy="230832"/>
          </a:xfrm>
          <a:prstGeom prst="rect">
            <a:avLst/>
          </a:prstGeom>
          <a:noFill/>
          <a:ln>
            <a:noFill/>
          </a:ln>
        </p:spPr>
        <p:txBody>
          <a:bodyPr wrap="square" rtlCol="0">
            <a:spAutoFit/>
          </a:bodyPr>
          <a:lstStyle/>
          <a:p>
            <a:r>
              <a:rPr lang="en-US" sz="900" dirty="0">
                <a:solidFill>
                  <a:schemeClr val="tx1"/>
                </a:solidFill>
              </a:rPr>
              <a:t>DATA</a:t>
            </a:r>
          </a:p>
        </p:txBody>
      </p:sp>
      <p:sp>
        <p:nvSpPr>
          <p:cNvPr id="59" name="Rectangle 58">
            <a:extLst>
              <a:ext uri="{FF2B5EF4-FFF2-40B4-BE49-F238E27FC236}">
                <a16:creationId xmlns:a16="http://schemas.microsoft.com/office/drawing/2014/main" id="{FC95DB6F-4D77-6275-1BC7-FBEA5F662505}"/>
              </a:ext>
            </a:extLst>
          </p:cNvPr>
          <p:cNvSpPr/>
          <p:nvPr/>
        </p:nvSpPr>
        <p:spPr>
          <a:xfrm>
            <a:off x="6477369" y="4477486"/>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60" name="TextBox 59">
            <a:extLst>
              <a:ext uri="{FF2B5EF4-FFF2-40B4-BE49-F238E27FC236}">
                <a16:creationId xmlns:a16="http://schemas.microsoft.com/office/drawing/2014/main" id="{0A5D38F5-2675-4A55-6D69-FD6B5D3D9DB6}"/>
              </a:ext>
            </a:extLst>
          </p:cNvPr>
          <p:cNvSpPr txBox="1"/>
          <p:nvPr/>
        </p:nvSpPr>
        <p:spPr>
          <a:xfrm>
            <a:off x="6448004" y="4552682"/>
            <a:ext cx="765752" cy="230832"/>
          </a:xfrm>
          <a:prstGeom prst="rect">
            <a:avLst/>
          </a:prstGeom>
          <a:noFill/>
          <a:ln>
            <a:noFill/>
          </a:ln>
        </p:spPr>
        <p:txBody>
          <a:bodyPr wrap="square" rtlCol="0">
            <a:spAutoFit/>
          </a:bodyPr>
          <a:lstStyle/>
          <a:p>
            <a:r>
              <a:rPr lang="en-US" sz="900" dirty="0">
                <a:solidFill>
                  <a:schemeClr val="tx1"/>
                </a:solidFill>
              </a:rPr>
              <a:t>RL-SIG</a:t>
            </a:r>
          </a:p>
        </p:txBody>
      </p:sp>
      <p:sp>
        <p:nvSpPr>
          <p:cNvPr id="61" name="Rectangle 60">
            <a:extLst>
              <a:ext uri="{FF2B5EF4-FFF2-40B4-BE49-F238E27FC236}">
                <a16:creationId xmlns:a16="http://schemas.microsoft.com/office/drawing/2014/main" id="{E2844DCC-5A68-824E-CC7A-710222360FE2}"/>
              </a:ext>
            </a:extLst>
          </p:cNvPr>
          <p:cNvSpPr/>
          <p:nvPr/>
        </p:nvSpPr>
        <p:spPr>
          <a:xfrm>
            <a:off x="4644559" y="4823739"/>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62" name="Rectangle 61">
            <a:extLst>
              <a:ext uri="{FF2B5EF4-FFF2-40B4-BE49-F238E27FC236}">
                <a16:creationId xmlns:a16="http://schemas.microsoft.com/office/drawing/2014/main" id="{EE92FF6F-C2E6-53F7-665A-D705D13304D3}"/>
              </a:ext>
            </a:extLst>
          </p:cNvPr>
          <p:cNvSpPr/>
          <p:nvPr/>
        </p:nvSpPr>
        <p:spPr>
          <a:xfrm>
            <a:off x="5254159" y="4823739"/>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63" name="Rectangle 62">
            <a:extLst>
              <a:ext uri="{FF2B5EF4-FFF2-40B4-BE49-F238E27FC236}">
                <a16:creationId xmlns:a16="http://schemas.microsoft.com/office/drawing/2014/main" id="{974080E8-8374-E9F2-FE37-7AAA79AFE9FE}"/>
              </a:ext>
            </a:extLst>
          </p:cNvPr>
          <p:cNvSpPr/>
          <p:nvPr/>
        </p:nvSpPr>
        <p:spPr>
          <a:xfrm>
            <a:off x="5863759" y="4823739"/>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9216" name="TextBox 9215">
            <a:extLst>
              <a:ext uri="{FF2B5EF4-FFF2-40B4-BE49-F238E27FC236}">
                <a16:creationId xmlns:a16="http://schemas.microsoft.com/office/drawing/2014/main" id="{2A6A9DF3-A572-10EC-6468-3C6D84B67651}"/>
              </a:ext>
            </a:extLst>
          </p:cNvPr>
          <p:cNvSpPr txBox="1"/>
          <p:nvPr/>
        </p:nvSpPr>
        <p:spPr>
          <a:xfrm>
            <a:off x="4785974" y="4898935"/>
            <a:ext cx="481965" cy="230832"/>
          </a:xfrm>
          <a:prstGeom prst="rect">
            <a:avLst/>
          </a:prstGeom>
          <a:noFill/>
          <a:ln>
            <a:noFill/>
          </a:ln>
        </p:spPr>
        <p:txBody>
          <a:bodyPr wrap="square" rtlCol="0">
            <a:spAutoFit/>
          </a:bodyPr>
          <a:lstStyle/>
          <a:p>
            <a:r>
              <a:rPr lang="en-US" sz="900" dirty="0">
                <a:solidFill>
                  <a:schemeClr val="tx1"/>
                </a:solidFill>
              </a:rPr>
              <a:t>STF</a:t>
            </a:r>
          </a:p>
        </p:txBody>
      </p:sp>
      <p:sp>
        <p:nvSpPr>
          <p:cNvPr id="9219" name="TextBox 9218">
            <a:extLst>
              <a:ext uri="{FF2B5EF4-FFF2-40B4-BE49-F238E27FC236}">
                <a16:creationId xmlns:a16="http://schemas.microsoft.com/office/drawing/2014/main" id="{88D7C486-6F7A-5F24-CF4B-F39419D0112A}"/>
              </a:ext>
            </a:extLst>
          </p:cNvPr>
          <p:cNvSpPr txBox="1"/>
          <p:nvPr/>
        </p:nvSpPr>
        <p:spPr>
          <a:xfrm>
            <a:off x="5384144" y="4905024"/>
            <a:ext cx="434340" cy="230832"/>
          </a:xfrm>
          <a:prstGeom prst="rect">
            <a:avLst/>
          </a:prstGeom>
          <a:noFill/>
          <a:ln>
            <a:noFill/>
          </a:ln>
        </p:spPr>
        <p:txBody>
          <a:bodyPr wrap="square" rtlCol="0">
            <a:spAutoFit/>
          </a:bodyPr>
          <a:lstStyle/>
          <a:p>
            <a:r>
              <a:rPr lang="en-US" sz="900" dirty="0">
                <a:solidFill>
                  <a:schemeClr val="tx1"/>
                </a:solidFill>
              </a:rPr>
              <a:t>LTF</a:t>
            </a:r>
          </a:p>
        </p:txBody>
      </p:sp>
      <p:sp>
        <p:nvSpPr>
          <p:cNvPr id="9220" name="TextBox 9219">
            <a:extLst>
              <a:ext uri="{FF2B5EF4-FFF2-40B4-BE49-F238E27FC236}">
                <a16:creationId xmlns:a16="http://schemas.microsoft.com/office/drawing/2014/main" id="{0F94A172-72F7-647D-CE5F-8723EE7A401F}"/>
              </a:ext>
            </a:extLst>
          </p:cNvPr>
          <p:cNvSpPr txBox="1"/>
          <p:nvPr/>
        </p:nvSpPr>
        <p:spPr>
          <a:xfrm>
            <a:off x="5915560" y="4898935"/>
            <a:ext cx="657225" cy="230832"/>
          </a:xfrm>
          <a:prstGeom prst="rect">
            <a:avLst/>
          </a:prstGeom>
          <a:noFill/>
          <a:ln>
            <a:noFill/>
          </a:ln>
        </p:spPr>
        <p:txBody>
          <a:bodyPr wrap="square" rtlCol="0">
            <a:spAutoFit/>
          </a:bodyPr>
          <a:lstStyle/>
          <a:p>
            <a:r>
              <a:rPr lang="en-US" sz="900" dirty="0">
                <a:solidFill>
                  <a:schemeClr val="tx1"/>
                </a:solidFill>
              </a:rPr>
              <a:t>L-SIG</a:t>
            </a:r>
          </a:p>
        </p:txBody>
      </p:sp>
      <p:sp>
        <p:nvSpPr>
          <p:cNvPr id="9221" name="Rectangle 9220">
            <a:extLst>
              <a:ext uri="{FF2B5EF4-FFF2-40B4-BE49-F238E27FC236}">
                <a16:creationId xmlns:a16="http://schemas.microsoft.com/office/drawing/2014/main" id="{AA1ECD6F-0C6F-F05C-8266-6E1B6252CF39}"/>
              </a:ext>
            </a:extLst>
          </p:cNvPr>
          <p:cNvSpPr/>
          <p:nvPr/>
        </p:nvSpPr>
        <p:spPr>
          <a:xfrm>
            <a:off x="6475364" y="4823739"/>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9222" name="TextBox 9221">
            <a:extLst>
              <a:ext uri="{FF2B5EF4-FFF2-40B4-BE49-F238E27FC236}">
                <a16:creationId xmlns:a16="http://schemas.microsoft.com/office/drawing/2014/main" id="{54B3A698-2CC5-0BD3-1E48-00B190C6A683}"/>
              </a:ext>
            </a:extLst>
          </p:cNvPr>
          <p:cNvSpPr txBox="1"/>
          <p:nvPr/>
        </p:nvSpPr>
        <p:spPr>
          <a:xfrm>
            <a:off x="6445999" y="4898935"/>
            <a:ext cx="765752" cy="230832"/>
          </a:xfrm>
          <a:prstGeom prst="rect">
            <a:avLst/>
          </a:prstGeom>
          <a:noFill/>
          <a:ln>
            <a:noFill/>
          </a:ln>
        </p:spPr>
        <p:txBody>
          <a:bodyPr wrap="square" rtlCol="0">
            <a:spAutoFit/>
          </a:bodyPr>
          <a:lstStyle/>
          <a:p>
            <a:r>
              <a:rPr lang="en-US" sz="900" dirty="0">
                <a:solidFill>
                  <a:schemeClr val="tx1"/>
                </a:solidFill>
              </a:rPr>
              <a:t>RL-SIG</a:t>
            </a:r>
          </a:p>
        </p:txBody>
      </p:sp>
      <p:sp>
        <p:nvSpPr>
          <p:cNvPr id="9223" name="Rectangle 9222">
            <a:extLst>
              <a:ext uri="{FF2B5EF4-FFF2-40B4-BE49-F238E27FC236}">
                <a16:creationId xmlns:a16="http://schemas.microsoft.com/office/drawing/2014/main" id="{E3169418-2EEE-5F82-BDF4-07684E7BACF5}"/>
              </a:ext>
            </a:extLst>
          </p:cNvPr>
          <p:cNvSpPr/>
          <p:nvPr/>
        </p:nvSpPr>
        <p:spPr>
          <a:xfrm>
            <a:off x="4644559" y="5179368"/>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9224" name="Rectangle 9223">
            <a:extLst>
              <a:ext uri="{FF2B5EF4-FFF2-40B4-BE49-F238E27FC236}">
                <a16:creationId xmlns:a16="http://schemas.microsoft.com/office/drawing/2014/main" id="{CC76C107-F402-0E0A-93CF-E2F044D314F4}"/>
              </a:ext>
            </a:extLst>
          </p:cNvPr>
          <p:cNvSpPr/>
          <p:nvPr/>
        </p:nvSpPr>
        <p:spPr>
          <a:xfrm>
            <a:off x="5254159" y="5179368"/>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9225" name="Rectangle 9224">
            <a:extLst>
              <a:ext uri="{FF2B5EF4-FFF2-40B4-BE49-F238E27FC236}">
                <a16:creationId xmlns:a16="http://schemas.microsoft.com/office/drawing/2014/main" id="{7409B5BB-85C0-AE50-8B46-376254ADB48D}"/>
              </a:ext>
            </a:extLst>
          </p:cNvPr>
          <p:cNvSpPr/>
          <p:nvPr/>
        </p:nvSpPr>
        <p:spPr>
          <a:xfrm>
            <a:off x="5863759" y="5179368"/>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9226" name="TextBox 9225">
            <a:extLst>
              <a:ext uri="{FF2B5EF4-FFF2-40B4-BE49-F238E27FC236}">
                <a16:creationId xmlns:a16="http://schemas.microsoft.com/office/drawing/2014/main" id="{89FE02B9-5E61-7DAA-1B71-B74B8763CF29}"/>
              </a:ext>
            </a:extLst>
          </p:cNvPr>
          <p:cNvSpPr txBox="1"/>
          <p:nvPr/>
        </p:nvSpPr>
        <p:spPr>
          <a:xfrm>
            <a:off x="4785974" y="5254564"/>
            <a:ext cx="481965" cy="230832"/>
          </a:xfrm>
          <a:prstGeom prst="rect">
            <a:avLst/>
          </a:prstGeom>
          <a:noFill/>
          <a:ln>
            <a:noFill/>
          </a:ln>
        </p:spPr>
        <p:txBody>
          <a:bodyPr wrap="square" rtlCol="0">
            <a:spAutoFit/>
          </a:bodyPr>
          <a:lstStyle/>
          <a:p>
            <a:r>
              <a:rPr lang="en-US" sz="900" dirty="0">
                <a:solidFill>
                  <a:schemeClr val="tx1"/>
                </a:solidFill>
              </a:rPr>
              <a:t>STF</a:t>
            </a:r>
          </a:p>
        </p:txBody>
      </p:sp>
      <p:sp>
        <p:nvSpPr>
          <p:cNvPr id="9227" name="TextBox 9226">
            <a:extLst>
              <a:ext uri="{FF2B5EF4-FFF2-40B4-BE49-F238E27FC236}">
                <a16:creationId xmlns:a16="http://schemas.microsoft.com/office/drawing/2014/main" id="{6C2FD3D3-802E-F2CA-E69D-E46704E55FB0}"/>
              </a:ext>
            </a:extLst>
          </p:cNvPr>
          <p:cNvSpPr txBox="1"/>
          <p:nvPr/>
        </p:nvSpPr>
        <p:spPr>
          <a:xfrm>
            <a:off x="5384144" y="5260653"/>
            <a:ext cx="434340" cy="230832"/>
          </a:xfrm>
          <a:prstGeom prst="rect">
            <a:avLst/>
          </a:prstGeom>
          <a:noFill/>
          <a:ln>
            <a:noFill/>
          </a:ln>
        </p:spPr>
        <p:txBody>
          <a:bodyPr wrap="square" rtlCol="0">
            <a:spAutoFit/>
          </a:bodyPr>
          <a:lstStyle/>
          <a:p>
            <a:r>
              <a:rPr lang="en-US" sz="900" dirty="0">
                <a:solidFill>
                  <a:schemeClr val="tx1"/>
                </a:solidFill>
              </a:rPr>
              <a:t>LTF</a:t>
            </a:r>
          </a:p>
        </p:txBody>
      </p:sp>
      <p:sp>
        <p:nvSpPr>
          <p:cNvPr id="9228" name="TextBox 9227">
            <a:extLst>
              <a:ext uri="{FF2B5EF4-FFF2-40B4-BE49-F238E27FC236}">
                <a16:creationId xmlns:a16="http://schemas.microsoft.com/office/drawing/2014/main" id="{850820EE-AC33-359D-7736-8B360186DAA5}"/>
              </a:ext>
            </a:extLst>
          </p:cNvPr>
          <p:cNvSpPr txBox="1"/>
          <p:nvPr/>
        </p:nvSpPr>
        <p:spPr>
          <a:xfrm>
            <a:off x="5915560" y="5254564"/>
            <a:ext cx="657225" cy="230832"/>
          </a:xfrm>
          <a:prstGeom prst="rect">
            <a:avLst/>
          </a:prstGeom>
          <a:noFill/>
          <a:ln>
            <a:noFill/>
          </a:ln>
        </p:spPr>
        <p:txBody>
          <a:bodyPr wrap="square" rtlCol="0">
            <a:spAutoFit/>
          </a:bodyPr>
          <a:lstStyle/>
          <a:p>
            <a:r>
              <a:rPr lang="en-US" sz="900" dirty="0">
                <a:solidFill>
                  <a:schemeClr val="tx1"/>
                </a:solidFill>
              </a:rPr>
              <a:t>L-SIG</a:t>
            </a:r>
          </a:p>
        </p:txBody>
      </p:sp>
      <p:sp>
        <p:nvSpPr>
          <p:cNvPr id="9229" name="Rectangle 9228">
            <a:extLst>
              <a:ext uri="{FF2B5EF4-FFF2-40B4-BE49-F238E27FC236}">
                <a16:creationId xmlns:a16="http://schemas.microsoft.com/office/drawing/2014/main" id="{7F7F618F-FD6F-4C3E-1FB2-D55ADC17E3B6}"/>
              </a:ext>
            </a:extLst>
          </p:cNvPr>
          <p:cNvSpPr/>
          <p:nvPr/>
        </p:nvSpPr>
        <p:spPr>
          <a:xfrm>
            <a:off x="6475364" y="5179368"/>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9230" name="TextBox 9229">
            <a:extLst>
              <a:ext uri="{FF2B5EF4-FFF2-40B4-BE49-F238E27FC236}">
                <a16:creationId xmlns:a16="http://schemas.microsoft.com/office/drawing/2014/main" id="{29612910-2920-588E-CABC-F17E34A2B8F8}"/>
              </a:ext>
            </a:extLst>
          </p:cNvPr>
          <p:cNvSpPr txBox="1"/>
          <p:nvPr/>
        </p:nvSpPr>
        <p:spPr>
          <a:xfrm>
            <a:off x="6445999" y="5254564"/>
            <a:ext cx="765752" cy="230832"/>
          </a:xfrm>
          <a:prstGeom prst="rect">
            <a:avLst/>
          </a:prstGeom>
          <a:noFill/>
          <a:ln>
            <a:noFill/>
          </a:ln>
        </p:spPr>
        <p:txBody>
          <a:bodyPr wrap="square" rtlCol="0">
            <a:spAutoFit/>
          </a:bodyPr>
          <a:lstStyle/>
          <a:p>
            <a:r>
              <a:rPr lang="en-US" sz="900" dirty="0">
                <a:solidFill>
                  <a:schemeClr val="tx1"/>
                </a:solidFill>
              </a:rPr>
              <a:t>RL-SIG</a:t>
            </a:r>
          </a:p>
        </p:txBody>
      </p:sp>
      <p:sp>
        <p:nvSpPr>
          <p:cNvPr id="9231" name="Rectangle 9230">
            <a:extLst>
              <a:ext uri="{FF2B5EF4-FFF2-40B4-BE49-F238E27FC236}">
                <a16:creationId xmlns:a16="http://schemas.microsoft.com/office/drawing/2014/main" id="{0314A326-F512-F378-9504-B5C469BE24F7}"/>
              </a:ext>
            </a:extLst>
          </p:cNvPr>
          <p:cNvSpPr/>
          <p:nvPr/>
        </p:nvSpPr>
        <p:spPr>
          <a:xfrm>
            <a:off x="4642554" y="5548938"/>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9232" name="Rectangle 9231">
            <a:extLst>
              <a:ext uri="{FF2B5EF4-FFF2-40B4-BE49-F238E27FC236}">
                <a16:creationId xmlns:a16="http://schemas.microsoft.com/office/drawing/2014/main" id="{EEBF34A6-D39D-367F-EF36-BC3C6E0E2C9B}"/>
              </a:ext>
            </a:extLst>
          </p:cNvPr>
          <p:cNvSpPr/>
          <p:nvPr/>
        </p:nvSpPr>
        <p:spPr>
          <a:xfrm>
            <a:off x="5252154" y="5548938"/>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9233" name="Rectangle 9232">
            <a:extLst>
              <a:ext uri="{FF2B5EF4-FFF2-40B4-BE49-F238E27FC236}">
                <a16:creationId xmlns:a16="http://schemas.microsoft.com/office/drawing/2014/main" id="{42929EC7-4A14-84B4-3B0E-DC7D6619FDAD}"/>
              </a:ext>
            </a:extLst>
          </p:cNvPr>
          <p:cNvSpPr/>
          <p:nvPr/>
        </p:nvSpPr>
        <p:spPr>
          <a:xfrm>
            <a:off x="5861754" y="5548938"/>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9234" name="TextBox 9233">
            <a:extLst>
              <a:ext uri="{FF2B5EF4-FFF2-40B4-BE49-F238E27FC236}">
                <a16:creationId xmlns:a16="http://schemas.microsoft.com/office/drawing/2014/main" id="{4C2110CE-4E41-DD05-1C4C-B99719358073}"/>
              </a:ext>
            </a:extLst>
          </p:cNvPr>
          <p:cNvSpPr txBox="1"/>
          <p:nvPr/>
        </p:nvSpPr>
        <p:spPr>
          <a:xfrm>
            <a:off x="4783969" y="5624134"/>
            <a:ext cx="481965" cy="230832"/>
          </a:xfrm>
          <a:prstGeom prst="rect">
            <a:avLst/>
          </a:prstGeom>
          <a:noFill/>
          <a:ln>
            <a:noFill/>
          </a:ln>
        </p:spPr>
        <p:txBody>
          <a:bodyPr wrap="square" rtlCol="0">
            <a:spAutoFit/>
          </a:bodyPr>
          <a:lstStyle/>
          <a:p>
            <a:r>
              <a:rPr lang="en-US" sz="900" dirty="0">
                <a:solidFill>
                  <a:schemeClr val="tx1"/>
                </a:solidFill>
              </a:rPr>
              <a:t>STF</a:t>
            </a:r>
          </a:p>
        </p:txBody>
      </p:sp>
      <p:sp>
        <p:nvSpPr>
          <p:cNvPr id="9235" name="TextBox 9234">
            <a:extLst>
              <a:ext uri="{FF2B5EF4-FFF2-40B4-BE49-F238E27FC236}">
                <a16:creationId xmlns:a16="http://schemas.microsoft.com/office/drawing/2014/main" id="{D622154D-CEDE-1F50-6B7B-F4892EE3B891}"/>
              </a:ext>
            </a:extLst>
          </p:cNvPr>
          <p:cNvSpPr txBox="1"/>
          <p:nvPr/>
        </p:nvSpPr>
        <p:spPr>
          <a:xfrm>
            <a:off x="5382139" y="5630223"/>
            <a:ext cx="434340" cy="230832"/>
          </a:xfrm>
          <a:prstGeom prst="rect">
            <a:avLst/>
          </a:prstGeom>
          <a:noFill/>
          <a:ln>
            <a:noFill/>
          </a:ln>
        </p:spPr>
        <p:txBody>
          <a:bodyPr wrap="square" rtlCol="0">
            <a:spAutoFit/>
          </a:bodyPr>
          <a:lstStyle/>
          <a:p>
            <a:r>
              <a:rPr lang="en-US" sz="900" dirty="0">
                <a:solidFill>
                  <a:schemeClr val="tx1"/>
                </a:solidFill>
              </a:rPr>
              <a:t>LTF</a:t>
            </a:r>
          </a:p>
        </p:txBody>
      </p:sp>
      <p:sp>
        <p:nvSpPr>
          <p:cNvPr id="9236" name="TextBox 9235">
            <a:extLst>
              <a:ext uri="{FF2B5EF4-FFF2-40B4-BE49-F238E27FC236}">
                <a16:creationId xmlns:a16="http://schemas.microsoft.com/office/drawing/2014/main" id="{22D020CC-8B1E-CBB8-8504-E91B9E772E77}"/>
              </a:ext>
            </a:extLst>
          </p:cNvPr>
          <p:cNvSpPr txBox="1"/>
          <p:nvPr/>
        </p:nvSpPr>
        <p:spPr>
          <a:xfrm>
            <a:off x="5913555" y="5624134"/>
            <a:ext cx="657225" cy="230832"/>
          </a:xfrm>
          <a:prstGeom prst="rect">
            <a:avLst/>
          </a:prstGeom>
          <a:noFill/>
          <a:ln>
            <a:noFill/>
          </a:ln>
        </p:spPr>
        <p:txBody>
          <a:bodyPr wrap="square" rtlCol="0">
            <a:spAutoFit/>
          </a:bodyPr>
          <a:lstStyle/>
          <a:p>
            <a:r>
              <a:rPr lang="en-US" sz="900" dirty="0">
                <a:solidFill>
                  <a:schemeClr val="tx1"/>
                </a:solidFill>
              </a:rPr>
              <a:t>L-SIG</a:t>
            </a:r>
          </a:p>
        </p:txBody>
      </p:sp>
      <p:sp>
        <p:nvSpPr>
          <p:cNvPr id="9237" name="Rectangle 9236">
            <a:extLst>
              <a:ext uri="{FF2B5EF4-FFF2-40B4-BE49-F238E27FC236}">
                <a16:creationId xmlns:a16="http://schemas.microsoft.com/office/drawing/2014/main" id="{F2ED9FC4-E499-8AF9-1B39-522C35DD9E06}"/>
              </a:ext>
            </a:extLst>
          </p:cNvPr>
          <p:cNvSpPr/>
          <p:nvPr/>
        </p:nvSpPr>
        <p:spPr>
          <a:xfrm>
            <a:off x="6473359" y="5548938"/>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9238" name="TextBox 9237">
            <a:extLst>
              <a:ext uri="{FF2B5EF4-FFF2-40B4-BE49-F238E27FC236}">
                <a16:creationId xmlns:a16="http://schemas.microsoft.com/office/drawing/2014/main" id="{836E1202-8F45-367A-80A4-E9937EE60B92}"/>
              </a:ext>
            </a:extLst>
          </p:cNvPr>
          <p:cNvSpPr txBox="1"/>
          <p:nvPr/>
        </p:nvSpPr>
        <p:spPr>
          <a:xfrm>
            <a:off x="6443994" y="5624134"/>
            <a:ext cx="765752" cy="230832"/>
          </a:xfrm>
          <a:prstGeom prst="rect">
            <a:avLst/>
          </a:prstGeom>
          <a:noFill/>
          <a:ln>
            <a:noFill/>
          </a:ln>
        </p:spPr>
        <p:txBody>
          <a:bodyPr wrap="square" rtlCol="0">
            <a:spAutoFit/>
          </a:bodyPr>
          <a:lstStyle/>
          <a:p>
            <a:r>
              <a:rPr lang="en-US" sz="900" dirty="0">
                <a:solidFill>
                  <a:schemeClr val="tx1"/>
                </a:solidFill>
              </a:rPr>
              <a:t>RL-SIG</a:t>
            </a:r>
          </a:p>
        </p:txBody>
      </p:sp>
      <p:sp>
        <p:nvSpPr>
          <p:cNvPr id="9239" name="Rectangle 9238">
            <a:extLst>
              <a:ext uri="{FF2B5EF4-FFF2-40B4-BE49-F238E27FC236}">
                <a16:creationId xmlns:a16="http://schemas.microsoft.com/office/drawing/2014/main" id="{E00349AC-85A9-17A3-B6A8-D3FC1D9AE790}"/>
              </a:ext>
            </a:extLst>
          </p:cNvPr>
          <p:cNvSpPr/>
          <p:nvPr/>
        </p:nvSpPr>
        <p:spPr>
          <a:xfrm>
            <a:off x="7675730" y="4823739"/>
            <a:ext cx="1077785" cy="3462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9240" name="TextBox 9239">
            <a:extLst>
              <a:ext uri="{FF2B5EF4-FFF2-40B4-BE49-F238E27FC236}">
                <a16:creationId xmlns:a16="http://schemas.microsoft.com/office/drawing/2014/main" id="{4140483A-CE37-DF06-B0E8-8963C7A1FA18}"/>
              </a:ext>
            </a:extLst>
          </p:cNvPr>
          <p:cNvSpPr txBox="1"/>
          <p:nvPr/>
        </p:nvSpPr>
        <p:spPr>
          <a:xfrm>
            <a:off x="7998947" y="4881449"/>
            <a:ext cx="752151" cy="230832"/>
          </a:xfrm>
          <a:prstGeom prst="rect">
            <a:avLst/>
          </a:prstGeom>
          <a:noFill/>
          <a:ln>
            <a:noFill/>
          </a:ln>
        </p:spPr>
        <p:txBody>
          <a:bodyPr wrap="square" rtlCol="0">
            <a:spAutoFit/>
          </a:bodyPr>
          <a:lstStyle/>
          <a:p>
            <a:r>
              <a:rPr lang="en-US" sz="900" dirty="0">
                <a:solidFill>
                  <a:schemeClr val="tx1"/>
                </a:solidFill>
              </a:rPr>
              <a:t>Duplicate</a:t>
            </a:r>
          </a:p>
        </p:txBody>
      </p:sp>
      <p:sp>
        <p:nvSpPr>
          <p:cNvPr id="9241" name="Rectangle 9240">
            <a:extLst>
              <a:ext uri="{FF2B5EF4-FFF2-40B4-BE49-F238E27FC236}">
                <a16:creationId xmlns:a16="http://schemas.microsoft.com/office/drawing/2014/main" id="{02A41156-C83D-8A7F-FF0A-08220BF5ABA9}"/>
              </a:ext>
            </a:extLst>
          </p:cNvPr>
          <p:cNvSpPr/>
          <p:nvPr/>
        </p:nvSpPr>
        <p:spPr>
          <a:xfrm>
            <a:off x="7675730" y="5185833"/>
            <a:ext cx="1077785" cy="3462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9242" name="TextBox 9241">
            <a:extLst>
              <a:ext uri="{FF2B5EF4-FFF2-40B4-BE49-F238E27FC236}">
                <a16:creationId xmlns:a16="http://schemas.microsoft.com/office/drawing/2014/main" id="{F8C2E4A0-A74F-D5D3-A311-9A8A8CC849C3}"/>
              </a:ext>
            </a:extLst>
          </p:cNvPr>
          <p:cNvSpPr txBox="1"/>
          <p:nvPr/>
        </p:nvSpPr>
        <p:spPr>
          <a:xfrm>
            <a:off x="7998947" y="5243543"/>
            <a:ext cx="752151" cy="230832"/>
          </a:xfrm>
          <a:prstGeom prst="rect">
            <a:avLst/>
          </a:prstGeom>
          <a:noFill/>
          <a:ln>
            <a:noFill/>
          </a:ln>
        </p:spPr>
        <p:txBody>
          <a:bodyPr wrap="square" rtlCol="0">
            <a:spAutoFit/>
          </a:bodyPr>
          <a:lstStyle/>
          <a:p>
            <a:r>
              <a:rPr lang="en-US" sz="900" dirty="0">
                <a:solidFill>
                  <a:schemeClr val="tx1"/>
                </a:solidFill>
              </a:rPr>
              <a:t>Duplicate</a:t>
            </a:r>
          </a:p>
        </p:txBody>
      </p:sp>
      <p:sp>
        <p:nvSpPr>
          <p:cNvPr id="9243" name="Rectangle 9242">
            <a:extLst>
              <a:ext uri="{FF2B5EF4-FFF2-40B4-BE49-F238E27FC236}">
                <a16:creationId xmlns:a16="http://schemas.microsoft.com/office/drawing/2014/main" id="{D6CFDFEE-CAC6-A76E-81BB-1D9C5DD872FD}"/>
              </a:ext>
            </a:extLst>
          </p:cNvPr>
          <p:cNvSpPr/>
          <p:nvPr/>
        </p:nvSpPr>
        <p:spPr>
          <a:xfrm>
            <a:off x="7667710" y="5557689"/>
            <a:ext cx="1077785" cy="3462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9244" name="TextBox 9243">
            <a:extLst>
              <a:ext uri="{FF2B5EF4-FFF2-40B4-BE49-F238E27FC236}">
                <a16:creationId xmlns:a16="http://schemas.microsoft.com/office/drawing/2014/main" id="{9A9FD334-79FD-6129-84DA-71C7F84A7732}"/>
              </a:ext>
            </a:extLst>
          </p:cNvPr>
          <p:cNvSpPr txBox="1"/>
          <p:nvPr/>
        </p:nvSpPr>
        <p:spPr>
          <a:xfrm>
            <a:off x="7990927" y="5615399"/>
            <a:ext cx="752151" cy="230832"/>
          </a:xfrm>
          <a:prstGeom prst="rect">
            <a:avLst/>
          </a:prstGeom>
          <a:noFill/>
          <a:ln>
            <a:noFill/>
          </a:ln>
        </p:spPr>
        <p:txBody>
          <a:bodyPr wrap="square" rtlCol="0">
            <a:spAutoFit/>
          </a:bodyPr>
          <a:lstStyle/>
          <a:p>
            <a:r>
              <a:rPr lang="en-US" sz="900" dirty="0">
                <a:solidFill>
                  <a:schemeClr val="tx1"/>
                </a:solidFill>
              </a:rPr>
              <a:t>Duplicate</a:t>
            </a:r>
          </a:p>
        </p:txBody>
      </p:sp>
      <p:sp>
        <p:nvSpPr>
          <p:cNvPr id="9245" name="TextBox 9244">
            <a:extLst>
              <a:ext uri="{FF2B5EF4-FFF2-40B4-BE49-F238E27FC236}">
                <a16:creationId xmlns:a16="http://schemas.microsoft.com/office/drawing/2014/main" id="{1DF5873D-69AD-6E01-D892-E1288903F88F}"/>
              </a:ext>
            </a:extLst>
          </p:cNvPr>
          <p:cNvSpPr txBox="1"/>
          <p:nvPr/>
        </p:nvSpPr>
        <p:spPr>
          <a:xfrm>
            <a:off x="6970679" y="4052345"/>
            <a:ext cx="1705751" cy="461665"/>
          </a:xfrm>
          <a:prstGeom prst="rect">
            <a:avLst/>
          </a:prstGeom>
          <a:noFill/>
        </p:spPr>
        <p:txBody>
          <a:bodyPr wrap="square" rtlCol="0">
            <a:spAutoFit/>
          </a:bodyPr>
          <a:lstStyle/>
          <a:p>
            <a:r>
              <a:rPr lang="en-US" sz="1200" dirty="0">
                <a:solidFill>
                  <a:schemeClr val="tx1"/>
                </a:solidFill>
              </a:rPr>
              <a:t>BW=80MHz</a:t>
            </a:r>
          </a:p>
          <a:p>
            <a:r>
              <a:rPr lang="en-US" sz="1200" dirty="0">
                <a:solidFill>
                  <a:schemeClr val="tx1"/>
                </a:solidFill>
              </a:rPr>
              <a:t>Duplicate</a:t>
            </a:r>
          </a:p>
        </p:txBody>
      </p:sp>
      <p:sp>
        <p:nvSpPr>
          <p:cNvPr id="9246" name="TextBox 9245">
            <a:extLst>
              <a:ext uri="{FF2B5EF4-FFF2-40B4-BE49-F238E27FC236}">
                <a16:creationId xmlns:a16="http://schemas.microsoft.com/office/drawing/2014/main" id="{4D20F119-1D4B-3276-1D4D-2BA94C75A359}"/>
              </a:ext>
            </a:extLst>
          </p:cNvPr>
          <p:cNvSpPr txBox="1"/>
          <p:nvPr/>
        </p:nvSpPr>
        <p:spPr>
          <a:xfrm>
            <a:off x="2798017" y="4043390"/>
            <a:ext cx="1705751" cy="461665"/>
          </a:xfrm>
          <a:prstGeom prst="rect">
            <a:avLst/>
          </a:prstGeom>
          <a:noFill/>
        </p:spPr>
        <p:txBody>
          <a:bodyPr wrap="square" rtlCol="0">
            <a:spAutoFit/>
          </a:bodyPr>
          <a:lstStyle/>
          <a:p>
            <a:r>
              <a:rPr lang="en-US" sz="1200" dirty="0">
                <a:solidFill>
                  <a:schemeClr val="tx1"/>
                </a:solidFill>
              </a:rPr>
              <a:t>BW=80MHz</a:t>
            </a:r>
          </a:p>
          <a:p>
            <a:r>
              <a:rPr lang="en-US" sz="1200" dirty="0">
                <a:solidFill>
                  <a:schemeClr val="tx1"/>
                </a:solidFill>
              </a:rPr>
              <a:t>Non-Duplicate</a:t>
            </a:r>
          </a:p>
        </p:txBody>
      </p:sp>
      <p:sp>
        <p:nvSpPr>
          <p:cNvPr id="9247" name="TextBox 9246">
            <a:extLst>
              <a:ext uri="{FF2B5EF4-FFF2-40B4-BE49-F238E27FC236}">
                <a16:creationId xmlns:a16="http://schemas.microsoft.com/office/drawing/2014/main" id="{72C46609-4824-068A-1A58-10488B18DC9A}"/>
              </a:ext>
            </a:extLst>
          </p:cNvPr>
          <p:cNvSpPr txBox="1"/>
          <p:nvPr/>
        </p:nvSpPr>
        <p:spPr>
          <a:xfrm>
            <a:off x="923476" y="5911795"/>
            <a:ext cx="3321745" cy="369332"/>
          </a:xfrm>
          <a:prstGeom prst="rect">
            <a:avLst/>
          </a:prstGeom>
          <a:noFill/>
        </p:spPr>
        <p:txBody>
          <a:bodyPr wrap="square" rtlCol="0">
            <a:spAutoFit/>
          </a:bodyPr>
          <a:lstStyle/>
          <a:p>
            <a:r>
              <a:rPr lang="en-US" sz="1800" dirty="0">
                <a:solidFill>
                  <a:schemeClr val="tx1"/>
                </a:solidFill>
              </a:rPr>
              <a:t>For Low Latency Application</a:t>
            </a:r>
          </a:p>
        </p:txBody>
      </p:sp>
      <p:sp>
        <p:nvSpPr>
          <p:cNvPr id="9248" name="TextBox 9247">
            <a:extLst>
              <a:ext uri="{FF2B5EF4-FFF2-40B4-BE49-F238E27FC236}">
                <a16:creationId xmlns:a16="http://schemas.microsoft.com/office/drawing/2014/main" id="{B5038ACC-E266-6BC4-9C2F-C439DDDFFB79}"/>
              </a:ext>
            </a:extLst>
          </p:cNvPr>
          <p:cNvSpPr txBox="1"/>
          <p:nvPr/>
        </p:nvSpPr>
        <p:spPr>
          <a:xfrm>
            <a:off x="4873626" y="5924141"/>
            <a:ext cx="3321745" cy="369332"/>
          </a:xfrm>
          <a:prstGeom prst="rect">
            <a:avLst/>
          </a:prstGeom>
          <a:noFill/>
        </p:spPr>
        <p:txBody>
          <a:bodyPr wrap="square" rtlCol="0">
            <a:spAutoFit/>
          </a:bodyPr>
          <a:lstStyle/>
          <a:p>
            <a:r>
              <a:rPr lang="en-US" sz="1800" dirty="0">
                <a:solidFill>
                  <a:schemeClr val="tx1"/>
                </a:solidFill>
              </a:rPr>
              <a:t>For High Reliability</a:t>
            </a:r>
          </a:p>
        </p:txBody>
      </p:sp>
      <p:sp>
        <p:nvSpPr>
          <p:cNvPr id="9249" name="Rectangle 9248">
            <a:extLst>
              <a:ext uri="{FF2B5EF4-FFF2-40B4-BE49-F238E27FC236}">
                <a16:creationId xmlns:a16="http://schemas.microsoft.com/office/drawing/2014/main" id="{445B6C2B-E690-0214-4FEC-47C777D6F442}"/>
              </a:ext>
            </a:extLst>
          </p:cNvPr>
          <p:cNvSpPr/>
          <p:nvPr/>
        </p:nvSpPr>
        <p:spPr>
          <a:xfrm>
            <a:off x="3606311" y="4487488"/>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9250" name="Rectangle 9249">
            <a:extLst>
              <a:ext uri="{FF2B5EF4-FFF2-40B4-BE49-F238E27FC236}">
                <a16:creationId xmlns:a16="http://schemas.microsoft.com/office/drawing/2014/main" id="{83701AC3-DEA9-F118-A519-D96B22C5FCD5}"/>
              </a:ext>
            </a:extLst>
          </p:cNvPr>
          <p:cNvSpPr/>
          <p:nvPr/>
        </p:nvSpPr>
        <p:spPr>
          <a:xfrm>
            <a:off x="3604306" y="4833741"/>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9251" name="Rectangle 9250">
            <a:extLst>
              <a:ext uri="{FF2B5EF4-FFF2-40B4-BE49-F238E27FC236}">
                <a16:creationId xmlns:a16="http://schemas.microsoft.com/office/drawing/2014/main" id="{62FB0D23-99CF-809A-7706-985E6CE9A3DB}"/>
              </a:ext>
            </a:extLst>
          </p:cNvPr>
          <p:cNvSpPr/>
          <p:nvPr/>
        </p:nvSpPr>
        <p:spPr>
          <a:xfrm>
            <a:off x="3604306" y="5189370"/>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9252" name="Rectangle 9251">
            <a:extLst>
              <a:ext uri="{FF2B5EF4-FFF2-40B4-BE49-F238E27FC236}">
                <a16:creationId xmlns:a16="http://schemas.microsoft.com/office/drawing/2014/main" id="{119FE744-010E-DFCF-80C1-2FAF9968FF05}"/>
              </a:ext>
            </a:extLst>
          </p:cNvPr>
          <p:cNvSpPr/>
          <p:nvPr/>
        </p:nvSpPr>
        <p:spPr>
          <a:xfrm>
            <a:off x="3602301" y="5558940"/>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9253" name="TextBox 9252">
            <a:extLst>
              <a:ext uri="{FF2B5EF4-FFF2-40B4-BE49-F238E27FC236}">
                <a16:creationId xmlns:a16="http://schemas.microsoft.com/office/drawing/2014/main" id="{60B099F5-ED4E-AD85-C0A3-F2E3364BD75B}"/>
              </a:ext>
            </a:extLst>
          </p:cNvPr>
          <p:cNvSpPr txBox="1"/>
          <p:nvPr/>
        </p:nvSpPr>
        <p:spPr>
          <a:xfrm rot="5400000">
            <a:off x="3562189" y="5214742"/>
            <a:ext cx="752151" cy="230832"/>
          </a:xfrm>
          <a:prstGeom prst="rect">
            <a:avLst/>
          </a:prstGeom>
          <a:noFill/>
          <a:ln>
            <a:noFill/>
          </a:ln>
        </p:spPr>
        <p:txBody>
          <a:bodyPr wrap="square" rtlCol="0">
            <a:spAutoFit/>
          </a:bodyPr>
          <a:lstStyle/>
          <a:p>
            <a:r>
              <a:rPr lang="en-US" sz="900" dirty="0">
                <a:solidFill>
                  <a:schemeClr val="tx1"/>
                </a:solidFill>
              </a:rPr>
              <a:t>DATA</a:t>
            </a:r>
          </a:p>
        </p:txBody>
      </p:sp>
      <p:sp>
        <p:nvSpPr>
          <p:cNvPr id="9254" name="Rectangle 9253">
            <a:extLst>
              <a:ext uri="{FF2B5EF4-FFF2-40B4-BE49-F238E27FC236}">
                <a16:creationId xmlns:a16="http://schemas.microsoft.com/office/drawing/2014/main" id="{F0922996-B9D4-E52D-A27F-FFD97CFCBAC1}"/>
              </a:ext>
            </a:extLst>
          </p:cNvPr>
          <p:cNvSpPr/>
          <p:nvPr/>
        </p:nvSpPr>
        <p:spPr>
          <a:xfrm>
            <a:off x="3009696" y="4491991"/>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9255" name="TextBox 9254">
            <a:extLst>
              <a:ext uri="{FF2B5EF4-FFF2-40B4-BE49-F238E27FC236}">
                <a16:creationId xmlns:a16="http://schemas.microsoft.com/office/drawing/2014/main" id="{F0B625FB-C03C-F8DF-0DCA-4211C2811347}"/>
              </a:ext>
            </a:extLst>
          </p:cNvPr>
          <p:cNvSpPr txBox="1"/>
          <p:nvPr/>
        </p:nvSpPr>
        <p:spPr>
          <a:xfrm>
            <a:off x="2980331" y="4567187"/>
            <a:ext cx="765752" cy="230832"/>
          </a:xfrm>
          <a:prstGeom prst="rect">
            <a:avLst/>
          </a:prstGeom>
          <a:noFill/>
          <a:ln>
            <a:noFill/>
          </a:ln>
        </p:spPr>
        <p:txBody>
          <a:bodyPr wrap="square" rtlCol="0">
            <a:spAutoFit/>
          </a:bodyPr>
          <a:lstStyle/>
          <a:p>
            <a:r>
              <a:rPr lang="en-US" sz="900" dirty="0">
                <a:solidFill>
                  <a:schemeClr val="tx1"/>
                </a:solidFill>
              </a:rPr>
              <a:t>U-SIG</a:t>
            </a:r>
          </a:p>
        </p:txBody>
      </p:sp>
      <p:sp>
        <p:nvSpPr>
          <p:cNvPr id="9256" name="Rectangle 9255">
            <a:extLst>
              <a:ext uri="{FF2B5EF4-FFF2-40B4-BE49-F238E27FC236}">
                <a16:creationId xmlns:a16="http://schemas.microsoft.com/office/drawing/2014/main" id="{399AE3F2-96E2-2AB4-A472-55CC9A9B062E}"/>
              </a:ext>
            </a:extLst>
          </p:cNvPr>
          <p:cNvSpPr/>
          <p:nvPr/>
        </p:nvSpPr>
        <p:spPr>
          <a:xfrm>
            <a:off x="3007691" y="4838244"/>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9257" name="TextBox 9256">
            <a:extLst>
              <a:ext uri="{FF2B5EF4-FFF2-40B4-BE49-F238E27FC236}">
                <a16:creationId xmlns:a16="http://schemas.microsoft.com/office/drawing/2014/main" id="{73A8ECC6-613F-027E-6203-E6083292C04B}"/>
              </a:ext>
            </a:extLst>
          </p:cNvPr>
          <p:cNvSpPr txBox="1"/>
          <p:nvPr/>
        </p:nvSpPr>
        <p:spPr>
          <a:xfrm>
            <a:off x="2978326" y="4913440"/>
            <a:ext cx="765752" cy="230832"/>
          </a:xfrm>
          <a:prstGeom prst="rect">
            <a:avLst/>
          </a:prstGeom>
          <a:noFill/>
          <a:ln>
            <a:noFill/>
          </a:ln>
        </p:spPr>
        <p:txBody>
          <a:bodyPr wrap="square" rtlCol="0">
            <a:spAutoFit/>
          </a:bodyPr>
          <a:lstStyle/>
          <a:p>
            <a:r>
              <a:rPr lang="en-US" sz="900" dirty="0">
                <a:solidFill>
                  <a:schemeClr val="tx1"/>
                </a:solidFill>
              </a:rPr>
              <a:t>U-SIG</a:t>
            </a:r>
          </a:p>
        </p:txBody>
      </p:sp>
      <p:sp>
        <p:nvSpPr>
          <p:cNvPr id="9258" name="Rectangle 9257">
            <a:extLst>
              <a:ext uri="{FF2B5EF4-FFF2-40B4-BE49-F238E27FC236}">
                <a16:creationId xmlns:a16="http://schemas.microsoft.com/office/drawing/2014/main" id="{E6147440-10D5-CA61-5F30-C1E8643E45E8}"/>
              </a:ext>
            </a:extLst>
          </p:cNvPr>
          <p:cNvSpPr/>
          <p:nvPr/>
        </p:nvSpPr>
        <p:spPr>
          <a:xfrm>
            <a:off x="3007691" y="5193873"/>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9259" name="TextBox 9258">
            <a:extLst>
              <a:ext uri="{FF2B5EF4-FFF2-40B4-BE49-F238E27FC236}">
                <a16:creationId xmlns:a16="http://schemas.microsoft.com/office/drawing/2014/main" id="{372728A6-719C-ED24-0E2C-C25A7E05AA17}"/>
              </a:ext>
            </a:extLst>
          </p:cNvPr>
          <p:cNvSpPr txBox="1"/>
          <p:nvPr/>
        </p:nvSpPr>
        <p:spPr>
          <a:xfrm>
            <a:off x="2978326" y="5269069"/>
            <a:ext cx="765752" cy="230832"/>
          </a:xfrm>
          <a:prstGeom prst="rect">
            <a:avLst/>
          </a:prstGeom>
          <a:noFill/>
          <a:ln>
            <a:noFill/>
          </a:ln>
        </p:spPr>
        <p:txBody>
          <a:bodyPr wrap="square" rtlCol="0">
            <a:spAutoFit/>
          </a:bodyPr>
          <a:lstStyle/>
          <a:p>
            <a:r>
              <a:rPr lang="en-US" sz="900" dirty="0">
                <a:solidFill>
                  <a:schemeClr val="tx1"/>
                </a:solidFill>
              </a:rPr>
              <a:t>U-SIG</a:t>
            </a:r>
          </a:p>
        </p:txBody>
      </p:sp>
      <p:sp>
        <p:nvSpPr>
          <p:cNvPr id="9260" name="Rectangle 9259">
            <a:extLst>
              <a:ext uri="{FF2B5EF4-FFF2-40B4-BE49-F238E27FC236}">
                <a16:creationId xmlns:a16="http://schemas.microsoft.com/office/drawing/2014/main" id="{3359ABF4-9B26-059F-DCE8-8C26790B03A3}"/>
              </a:ext>
            </a:extLst>
          </p:cNvPr>
          <p:cNvSpPr/>
          <p:nvPr/>
        </p:nvSpPr>
        <p:spPr>
          <a:xfrm>
            <a:off x="3005686" y="5563443"/>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9261" name="TextBox 9260">
            <a:extLst>
              <a:ext uri="{FF2B5EF4-FFF2-40B4-BE49-F238E27FC236}">
                <a16:creationId xmlns:a16="http://schemas.microsoft.com/office/drawing/2014/main" id="{F0CD36F2-0881-D6E1-B0C5-B059AA85A75E}"/>
              </a:ext>
            </a:extLst>
          </p:cNvPr>
          <p:cNvSpPr txBox="1"/>
          <p:nvPr/>
        </p:nvSpPr>
        <p:spPr>
          <a:xfrm>
            <a:off x="2976321" y="5638639"/>
            <a:ext cx="765752" cy="230832"/>
          </a:xfrm>
          <a:prstGeom prst="rect">
            <a:avLst/>
          </a:prstGeom>
          <a:noFill/>
          <a:ln>
            <a:noFill/>
          </a:ln>
        </p:spPr>
        <p:txBody>
          <a:bodyPr wrap="square" rtlCol="0">
            <a:spAutoFit/>
          </a:bodyPr>
          <a:lstStyle/>
          <a:p>
            <a:r>
              <a:rPr lang="en-US" sz="900" dirty="0">
                <a:solidFill>
                  <a:schemeClr val="tx1"/>
                </a:solidFill>
              </a:rPr>
              <a:t>U-SIG</a:t>
            </a:r>
          </a:p>
        </p:txBody>
      </p:sp>
      <p:sp>
        <p:nvSpPr>
          <p:cNvPr id="9262" name="Rectangle 9261">
            <a:extLst>
              <a:ext uri="{FF2B5EF4-FFF2-40B4-BE49-F238E27FC236}">
                <a16:creationId xmlns:a16="http://schemas.microsoft.com/office/drawing/2014/main" id="{9D8D7C9A-B542-A038-8F58-D3015FAFE156}"/>
              </a:ext>
            </a:extLst>
          </p:cNvPr>
          <p:cNvSpPr/>
          <p:nvPr/>
        </p:nvSpPr>
        <p:spPr>
          <a:xfrm>
            <a:off x="7072236" y="4477486"/>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9263" name="TextBox 9262">
            <a:extLst>
              <a:ext uri="{FF2B5EF4-FFF2-40B4-BE49-F238E27FC236}">
                <a16:creationId xmlns:a16="http://schemas.microsoft.com/office/drawing/2014/main" id="{3B7B8CD6-872E-281B-397B-C77BD663B54E}"/>
              </a:ext>
            </a:extLst>
          </p:cNvPr>
          <p:cNvSpPr txBox="1"/>
          <p:nvPr/>
        </p:nvSpPr>
        <p:spPr>
          <a:xfrm>
            <a:off x="7042871" y="4552682"/>
            <a:ext cx="765752" cy="230832"/>
          </a:xfrm>
          <a:prstGeom prst="rect">
            <a:avLst/>
          </a:prstGeom>
          <a:noFill/>
          <a:ln>
            <a:noFill/>
          </a:ln>
        </p:spPr>
        <p:txBody>
          <a:bodyPr wrap="square" rtlCol="0">
            <a:spAutoFit/>
          </a:bodyPr>
          <a:lstStyle/>
          <a:p>
            <a:r>
              <a:rPr lang="en-US" sz="900" dirty="0">
                <a:solidFill>
                  <a:schemeClr val="tx1"/>
                </a:solidFill>
              </a:rPr>
              <a:t>U-SIG</a:t>
            </a:r>
          </a:p>
        </p:txBody>
      </p:sp>
      <p:sp>
        <p:nvSpPr>
          <p:cNvPr id="9264" name="Rectangle 9263">
            <a:extLst>
              <a:ext uri="{FF2B5EF4-FFF2-40B4-BE49-F238E27FC236}">
                <a16:creationId xmlns:a16="http://schemas.microsoft.com/office/drawing/2014/main" id="{B18240EE-CE47-6C98-98AA-6313DA824A3D}"/>
              </a:ext>
            </a:extLst>
          </p:cNvPr>
          <p:cNvSpPr/>
          <p:nvPr/>
        </p:nvSpPr>
        <p:spPr>
          <a:xfrm>
            <a:off x="7070231" y="4823739"/>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9265" name="TextBox 9264">
            <a:extLst>
              <a:ext uri="{FF2B5EF4-FFF2-40B4-BE49-F238E27FC236}">
                <a16:creationId xmlns:a16="http://schemas.microsoft.com/office/drawing/2014/main" id="{0CDC913B-7BB3-594B-302B-46935B172569}"/>
              </a:ext>
            </a:extLst>
          </p:cNvPr>
          <p:cNvSpPr txBox="1"/>
          <p:nvPr/>
        </p:nvSpPr>
        <p:spPr>
          <a:xfrm>
            <a:off x="7040866" y="4898935"/>
            <a:ext cx="765752" cy="230832"/>
          </a:xfrm>
          <a:prstGeom prst="rect">
            <a:avLst/>
          </a:prstGeom>
          <a:noFill/>
          <a:ln>
            <a:noFill/>
          </a:ln>
        </p:spPr>
        <p:txBody>
          <a:bodyPr wrap="square" rtlCol="0">
            <a:spAutoFit/>
          </a:bodyPr>
          <a:lstStyle/>
          <a:p>
            <a:r>
              <a:rPr lang="en-US" sz="900" dirty="0">
                <a:solidFill>
                  <a:schemeClr val="tx1"/>
                </a:solidFill>
              </a:rPr>
              <a:t>U-SIG</a:t>
            </a:r>
          </a:p>
        </p:txBody>
      </p:sp>
      <p:sp>
        <p:nvSpPr>
          <p:cNvPr id="9266" name="Rectangle 9265">
            <a:extLst>
              <a:ext uri="{FF2B5EF4-FFF2-40B4-BE49-F238E27FC236}">
                <a16:creationId xmlns:a16="http://schemas.microsoft.com/office/drawing/2014/main" id="{B2EFD91A-BAF9-9380-64A9-9987A810A05E}"/>
              </a:ext>
            </a:extLst>
          </p:cNvPr>
          <p:cNvSpPr/>
          <p:nvPr/>
        </p:nvSpPr>
        <p:spPr>
          <a:xfrm>
            <a:off x="7070231" y="5179368"/>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9267" name="TextBox 9266">
            <a:extLst>
              <a:ext uri="{FF2B5EF4-FFF2-40B4-BE49-F238E27FC236}">
                <a16:creationId xmlns:a16="http://schemas.microsoft.com/office/drawing/2014/main" id="{74243498-8013-5D02-F4FF-FE7FCF124FA8}"/>
              </a:ext>
            </a:extLst>
          </p:cNvPr>
          <p:cNvSpPr txBox="1"/>
          <p:nvPr/>
        </p:nvSpPr>
        <p:spPr>
          <a:xfrm>
            <a:off x="7040866" y="5254564"/>
            <a:ext cx="765752" cy="230832"/>
          </a:xfrm>
          <a:prstGeom prst="rect">
            <a:avLst/>
          </a:prstGeom>
          <a:noFill/>
          <a:ln>
            <a:noFill/>
          </a:ln>
        </p:spPr>
        <p:txBody>
          <a:bodyPr wrap="square" rtlCol="0">
            <a:spAutoFit/>
          </a:bodyPr>
          <a:lstStyle/>
          <a:p>
            <a:r>
              <a:rPr lang="en-US" sz="900" dirty="0">
                <a:solidFill>
                  <a:schemeClr val="tx1"/>
                </a:solidFill>
              </a:rPr>
              <a:t>U-SIG</a:t>
            </a:r>
          </a:p>
        </p:txBody>
      </p:sp>
      <p:sp>
        <p:nvSpPr>
          <p:cNvPr id="9268" name="Rectangle 9267">
            <a:extLst>
              <a:ext uri="{FF2B5EF4-FFF2-40B4-BE49-F238E27FC236}">
                <a16:creationId xmlns:a16="http://schemas.microsoft.com/office/drawing/2014/main" id="{BD9CC2DC-FE72-1C5C-4B34-85DCB7A22ECD}"/>
              </a:ext>
            </a:extLst>
          </p:cNvPr>
          <p:cNvSpPr/>
          <p:nvPr/>
        </p:nvSpPr>
        <p:spPr>
          <a:xfrm>
            <a:off x="7068226" y="5548938"/>
            <a:ext cx="609600" cy="358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endParaRPr>
          </a:p>
        </p:txBody>
      </p:sp>
      <p:sp>
        <p:nvSpPr>
          <p:cNvPr id="9269" name="TextBox 9268">
            <a:extLst>
              <a:ext uri="{FF2B5EF4-FFF2-40B4-BE49-F238E27FC236}">
                <a16:creationId xmlns:a16="http://schemas.microsoft.com/office/drawing/2014/main" id="{5DA65B55-8D6E-C7F4-FF4F-15CD293877A1}"/>
              </a:ext>
            </a:extLst>
          </p:cNvPr>
          <p:cNvSpPr txBox="1"/>
          <p:nvPr/>
        </p:nvSpPr>
        <p:spPr>
          <a:xfrm>
            <a:off x="7038861" y="5624134"/>
            <a:ext cx="765752" cy="230832"/>
          </a:xfrm>
          <a:prstGeom prst="rect">
            <a:avLst/>
          </a:prstGeom>
          <a:noFill/>
          <a:ln>
            <a:noFill/>
          </a:ln>
        </p:spPr>
        <p:txBody>
          <a:bodyPr wrap="square" rtlCol="0">
            <a:spAutoFit/>
          </a:bodyPr>
          <a:lstStyle/>
          <a:p>
            <a:r>
              <a:rPr lang="en-US" sz="900" dirty="0">
                <a:solidFill>
                  <a:schemeClr val="tx1"/>
                </a:solidFill>
              </a:rPr>
              <a:t>U-SIG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7E41D-DC74-9537-316D-E884763835FD}"/>
              </a:ext>
            </a:extLst>
          </p:cNvPr>
          <p:cNvSpPr>
            <a:spLocks noGrp="1"/>
          </p:cNvSpPr>
          <p:nvPr>
            <p:ph type="title"/>
          </p:nvPr>
        </p:nvSpPr>
        <p:spPr/>
        <p:txBody>
          <a:bodyPr/>
          <a:lstStyle/>
          <a:p>
            <a:r>
              <a:rPr lang="en-US" dirty="0"/>
              <a:t>PPDU Overhead Comparisons</a:t>
            </a:r>
          </a:p>
        </p:txBody>
      </p:sp>
      <p:sp>
        <p:nvSpPr>
          <p:cNvPr id="3" name="Content Placeholder 2">
            <a:extLst>
              <a:ext uri="{FF2B5EF4-FFF2-40B4-BE49-F238E27FC236}">
                <a16:creationId xmlns:a16="http://schemas.microsoft.com/office/drawing/2014/main" id="{BB1482CD-473B-7568-CC4A-9F7AC01D971A}"/>
              </a:ext>
            </a:extLst>
          </p:cNvPr>
          <p:cNvSpPr>
            <a:spLocks noGrp="1"/>
          </p:cNvSpPr>
          <p:nvPr>
            <p:ph idx="1"/>
          </p:nvPr>
        </p:nvSpPr>
        <p:spPr>
          <a:xfrm>
            <a:off x="685800" y="1981200"/>
            <a:ext cx="7770813" cy="4343399"/>
          </a:xfrm>
        </p:spPr>
        <p:txBody>
          <a:bodyPr/>
          <a:lstStyle/>
          <a:p>
            <a:r>
              <a:rPr lang="en-US" sz="1500" dirty="0"/>
              <a:t>Assumptions</a:t>
            </a:r>
          </a:p>
          <a:p>
            <a:pPr>
              <a:buFontTx/>
              <a:buChar char="-"/>
            </a:pPr>
            <a:r>
              <a:rPr lang="en-US" sz="1500" dirty="0"/>
              <a:t>PPDU Bandwidth =  80MHz</a:t>
            </a:r>
          </a:p>
          <a:p>
            <a:pPr>
              <a:buFontTx/>
              <a:buChar char="-"/>
            </a:pPr>
            <a:r>
              <a:rPr lang="en-US" sz="1500" dirty="0"/>
              <a:t>Payload Size = 150 Octets, 1500 Octets</a:t>
            </a:r>
          </a:p>
          <a:p>
            <a:pPr>
              <a:buFontTx/>
              <a:buChar char="-"/>
            </a:pPr>
            <a:r>
              <a:rPr lang="en-US" sz="1500" dirty="0"/>
              <a:t>Tones </a:t>
            </a:r>
          </a:p>
          <a:p>
            <a:pPr lvl="1">
              <a:buFontTx/>
              <a:buChar char="-"/>
            </a:pPr>
            <a:r>
              <a:rPr lang="en-US" sz="1500" dirty="0"/>
              <a:t>48 Tones for Non-HT (Data Rate = 54 Mb/s)</a:t>
            </a:r>
          </a:p>
          <a:p>
            <a:pPr lvl="1">
              <a:buFontTx/>
              <a:buChar char="-"/>
            </a:pPr>
            <a:r>
              <a:rPr lang="en-US" sz="1500" dirty="0"/>
              <a:t>996 Tones for EHT MU PPDU (Data Rate = 306.3 Mb/s)</a:t>
            </a:r>
          </a:p>
          <a:p>
            <a:pPr lvl="1">
              <a:buFontTx/>
              <a:buChar char="-"/>
            </a:pPr>
            <a:r>
              <a:rPr lang="en-US" sz="1500" dirty="0"/>
              <a:t>52 x 4 Tones for Short UHR PPDU (Data Rate = 65 x 4 Mb/s)</a:t>
            </a:r>
          </a:p>
          <a:p>
            <a:pPr>
              <a:buFontTx/>
              <a:buChar char="-"/>
            </a:pPr>
            <a:r>
              <a:rPr lang="en-US" sz="1500" dirty="0"/>
              <a:t>Preamble Duration</a:t>
            </a:r>
          </a:p>
          <a:p>
            <a:pPr lvl="1">
              <a:buFontTx/>
              <a:buChar char="-"/>
            </a:pPr>
            <a:r>
              <a:rPr lang="en-US" sz="1500" dirty="0"/>
              <a:t>20 µs for Non-HT</a:t>
            </a:r>
          </a:p>
          <a:p>
            <a:pPr lvl="1">
              <a:buFontTx/>
              <a:buChar char="-"/>
            </a:pPr>
            <a:r>
              <a:rPr lang="en-US" sz="1500" dirty="0"/>
              <a:t>56 µs for EHT MU PPDU</a:t>
            </a:r>
          </a:p>
          <a:p>
            <a:pPr lvl="1">
              <a:buFontTx/>
              <a:buChar char="-"/>
            </a:pPr>
            <a:r>
              <a:rPr lang="en-US" sz="1500" dirty="0"/>
              <a:t>32 µs for Short UHR PPDU</a:t>
            </a:r>
          </a:p>
          <a:p>
            <a:pPr>
              <a:buFontTx/>
              <a:buChar char="-"/>
            </a:pPr>
            <a:r>
              <a:rPr lang="en-US" sz="1500" dirty="0"/>
              <a:t>Data Duration</a:t>
            </a:r>
          </a:p>
          <a:p>
            <a:pPr lvl="1">
              <a:buFontTx/>
              <a:buChar char="-"/>
            </a:pPr>
            <a:r>
              <a:rPr lang="en-US" sz="1500" dirty="0"/>
              <a:t>Ceiling((#Octets x 8 /Data Rate) / 4) * 4 µs for Non-HT and Short UHR PPDU </a:t>
            </a:r>
          </a:p>
          <a:p>
            <a:pPr lvl="1">
              <a:buFontTx/>
              <a:buChar char="-"/>
            </a:pPr>
            <a:r>
              <a:rPr lang="en-US" sz="1500" dirty="0"/>
              <a:t>Ceiling((#Octets x 8 /Data Rate) / 16) * 16 µs</a:t>
            </a:r>
          </a:p>
          <a:p>
            <a:pPr lvl="1">
              <a:buFontTx/>
              <a:buChar char="-"/>
            </a:pPr>
            <a:endParaRPr lang="en-US" sz="1100" dirty="0"/>
          </a:p>
        </p:txBody>
      </p:sp>
      <p:sp>
        <p:nvSpPr>
          <p:cNvPr id="4" name="Slide Number Placeholder 3">
            <a:extLst>
              <a:ext uri="{FF2B5EF4-FFF2-40B4-BE49-F238E27FC236}">
                <a16:creationId xmlns:a16="http://schemas.microsoft.com/office/drawing/2014/main" id="{92E6F6C6-97F0-0EF5-D07B-414C83AC279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52D0A-EF53-1B1E-5BDD-51FD8296B016}"/>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FE1DFD59-FDC3-A176-21D2-8AA5DA3162C7}"/>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85752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November 2022</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Leonardo Lanante, Ofinno</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PPDU Overhead Comparisons</a:t>
            </a:r>
          </a:p>
        </p:txBody>
      </p:sp>
      <p:graphicFrame>
        <p:nvGraphicFramePr>
          <p:cNvPr id="2" name="Table 7">
            <a:extLst>
              <a:ext uri="{FF2B5EF4-FFF2-40B4-BE49-F238E27FC236}">
                <a16:creationId xmlns:a16="http://schemas.microsoft.com/office/drawing/2014/main" id="{0DA45822-D2BB-A0A6-8278-53BF085B614E}"/>
              </a:ext>
            </a:extLst>
          </p:cNvPr>
          <p:cNvGraphicFramePr>
            <a:graphicFrameLocks noGrp="1"/>
          </p:cNvGraphicFramePr>
          <p:nvPr>
            <p:extLst>
              <p:ext uri="{D42A27DB-BD31-4B8C-83A1-F6EECF244321}">
                <p14:modId xmlns:p14="http://schemas.microsoft.com/office/powerpoint/2010/main" val="1754083159"/>
              </p:ext>
            </p:extLst>
          </p:nvPr>
        </p:nvGraphicFramePr>
        <p:xfrm>
          <a:off x="1525082" y="1949786"/>
          <a:ext cx="5852160" cy="1889124"/>
        </p:xfrm>
        <a:graphic>
          <a:graphicData uri="http://schemas.openxmlformats.org/drawingml/2006/table">
            <a:tbl>
              <a:tblPr firstRow="1" bandRow="1">
                <a:tableStyleId>{5C22544A-7EE6-4342-B048-85BDC9FD1C3A}</a:tableStyleId>
              </a:tblPr>
              <a:tblGrid>
                <a:gridCol w="1463040">
                  <a:extLst>
                    <a:ext uri="{9D8B030D-6E8A-4147-A177-3AD203B41FA5}">
                      <a16:colId xmlns:a16="http://schemas.microsoft.com/office/drawing/2014/main" val="2722881471"/>
                    </a:ext>
                  </a:extLst>
                </a:gridCol>
                <a:gridCol w="1463040">
                  <a:extLst>
                    <a:ext uri="{9D8B030D-6E8A-4147-A177-3AD203B41FA5}">
                      <a16:colId xmlns:a16="http://schemas.microsoft.com/office/drawing/2014/main" val="2510556083"/>
                    </a:ext>
                  </a:extLst>
                </a:gridCol>
                <a:gridCol w="1463040">
                  <a:extLst>
                    <a:ext uri="{9D8B030D-6E8A-4147-A177-3AD203B41FA5}">
                      <a16:colId xmlns:a16="http://schemas.microsoft.com/office/drawing/2014/main" val="736540618"/>
                    </a:ext>
                  </a:extLst>
                </a:gridCol>
                <a:gridCol w="1463040">
                  <a:extLst>
                    <a:ext uri="{9D8B030D-6E8A-4147-A177-3AD203B41FA5}">
                      <a16:colId xmlns:a16="http://schemas.microsoft.com/office/drawing/2014/main" val="3105039954"/>
                    </a:ext>
                  </a:extLst>
                </a:gridCol>
              </a:tblGrid>
              <a:tr h="428505">
                <a:tc>
                  <a:txBody>
                    <a:bodyPr/>
                    <a:lstStyle/>
                    <a:p>
                      <a:endParaRPr lang="en-US" sz="1200" dirty="0"/>
                    </a:p>
                  </a:txBody>
                  <a:tcPr/>
                </a:tc>
                <a:tc>
                  <a:txBody>
                    <a:bodyPr/>
                    <a:lstStyle/>
                    <a:p>
                      <a:r>
                        <a:rPr lang="en-US" sz="1200" dirty="0"/>
                        <a:t>Preamble Duration</a:t>
                      </a:r>
                    </a:p>
                  </a:txBody>
                  <a:tcPr/>
                </a:tc>
                <a:tc>
                  <a:txBody>
                    <a:bodyPr/>
                    <a:lstStyle/>
                    <a:p>
                      <a:r>
                        <a:rPr lang="en-US" sz="1200" dirty="0"/>
                        <a:t>150 Octet PPDU</a:t>
                      </a:r>
                    </a:p>
                  </a:txBody>
                  <a:tcPr/>
                </a:tc>
                <a:tc>
                  <a:txBody>
                    <a:bodyPr/>
                    <a:lstStyle/>
                    <a:p>
                      <a:r>
                        <a:rPr lang="en-US" sz="1200" dirty="0"/>
                        <a:t>1500 Octet PPDU</a:t>
                      </a:r>
                    </a:p>
                  </a:txBody>
                  <a:tcPr/>
                </a:tc>
                <a:extLst>
                  <a:ext uri="{0D108BD9-81ED-4DB2-BD59-A6C34878D82A}">
                    <a16:rowId xmlns:a16="http://schemas.microsoft.com/office/drawing/2014/main" val="2005297673"/>
                  </a:ext>
                </a:extLst>
              </a:tr>
              <a:tr h="378679">
                <a:tc>
                  <a:txBody>
                    <a:bodyPr/>
                    <a:lstStyle/>
                    <a:p>
                      <a:r>
                        <a:rPr lang="en-US" sz="1200" dirty="0">
                          <a:solidFill>
                            <a:schemeClr val="tx1"/>
                          </a:solidFill>
                        </a:rPr>
                        <a:t>Non-HT PPDU</a:t>
                      </a:r>
                    </a:p>
                  </a:txBody>
                  <a:tcPr/>
                </a:tc>
                <a:tc>
                  <a:txBody>
                    <a:bodyPr/>
                    <a:lstStyle/>
                    <a:p>
                      <a:pPr algn="ctr"/>
                      <a:r>
                        <a:rPr lang="en-US" sz="1200" dirty="0">
                          <a:solidFill>
                            <a:schemeClr val="tx1"/>
                          </a:solidFill>
                        </a:rPr>
                        <a:t>20 µs</a:t>
                      </a:r>
                    </a:p>
                  </a:txBody>
                  <a:tcPr/>
                </a:tc>
                <a:tc>
                  <a:txBody>
                    <a:bodyPr/>
                    <a:lstStyle/>
                    <a:p>
                      <a:pPr algn="ctr"/>
                      <a:r>
                        <a:rPr lang="en-US" sz="1200" dirty="0">
                          <a:solidFill>
                            <a:schemeClr val="tx1"/>
                          </a:solidFill>
                        </a:rPr>
                        <a:t>44 µs</a:t>
                      </a:r>
                    </a:p>
                  </a:txBody>
                  <a:tcPr/>
                </a:tc>
                <a:tc>
                  <a:txBody>
                    <a:bodyPr/>
                    <a:lstStyle/>
                    <a:p>
                      <a:pPr algn="ctr"/>
                      <a:r>
                        <a:rPr lang="en-US" sz="1200" dirty="0">
                          <a:solidFill>
                            <a:srgbClr val="FF0000"/>
                          </a:solidFill>
                        </a:rPr>
                        <a:t>244 µs</a:t>
                      </a:r>
                    </a:p>
                  </a:txBody>
                  <a:tcPr/>
                </a:tc>
                <a:extLst>
                  <a:ext uri="{0D108BD9-81ED-4DB2-BD59-A6C34878D82A}">
                    <a16:rowId xmlns:a16="http://schemas.microsoft.com/office/drawing/2014/main" val="547009097"/>
                  </a:ext>
                </a:extLst>
              </a:tr>
              <a:tr h="540970">
                <a:tc>
                  <a:txBody>
                    <a:bodyPr/>
                    <a:lstStyle/>
                    <a:p>
                      <a:r>
                        <a:rPr lang="en-US" sz="1200" dirty="0">
                          <a:solidFill>
                            <a:schemeClr val="tx1"/>
                          </a:solidFill>
                        </a:rPr>
                        <a:t>EHT MU PPDU</a:t>
                      </a:r>
                    </a:p>
                  </a:txBody>
                  <a:tcPr anchor="ctr"/>
                </a:tc>
                <a:tc>
                  <a:txBody>
                    <a:bodyPr/>
                    <a:lstStyle/>
                    <a:p>
                      <a:pPr algn="ctr"/>
                      <a:r>
                        <a:rPr lang="en-US" sz="1200" dirty="0">
                          <a:solidFill>
                            <a:srgbClr val="FF0000"/>
                          </a:solidFill>
                        </a:rPr>
                        <a:t>56 µs</a:t>
                      </a:r>
                    </a:p>
                  </a:txBody>
                  <a:tcPr anchor="ctr"/>
                </a:tc>
                <a:tc>
                  <a:txBody>
                    <a:bodyPr/>
                    <a:lstStyle/>
                    <a:p>
                      <a:pPr algn="ctr"/>
                      <a:r>
                        <a:rPr lang="en-US" sz="1200" dirty="0">
                          <a:solidFill>
                            <a:srgbClr val="FF0000"/>
                          </a:solidFill>
                        </a:rPr>
                        <a:t>72 µs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104</a:t>
                      </a:r>
                      <a:r>
                        <a:rPr lang="en-US" sz="1200" dirty="0">
                          <a:solidFill>
                            <a:schemeClr val="tx1"/>
                          </a:solidFill>
                        </a:rPr>
                        <a:t> µs</a:t>
                      </a:r>
                    </a:p>
                  </a:txBody>
                  <a:tcPr anchor="ctr"/>
                </a:tc>
                <a:extLst>
                  <a:ext uri="{0D108BD9-81ED-4DB2-BD59-A6C34878D82A}">
                    <a16:rowId xmlns:a16="http://schemas.microsoft.com/office/drawing/2014/main" val="4257843681"/>
                  </a:ext>
                </a:extLst>
              </a:tr>
              <a:tr h="540970">
                <a:tc>
                  <a:txBody>
                    <a:bodyPr/>
                    <a:lstStyle/>
                    <a:p>
                      <a:pPr algn="just"/>
                      <a:r>
                        <a:rPr lang="en-US" sz="1200" dirty="0">
                          <a:solidFill>
                            <a:schemeClr val="tx1"/>
                          </a:solidFill>
                        </a:rPr>
                        <a:t>Short UHR PPDU</a:t>
                      </a:r>
                    </a:p>
                  </a:txBody>
                  <a:tcPr anchor="ctr"/>
                </a:tc>
                <a:tc>
                  <a:txBody>
                    <a:bodyPr/>
                    <a:lstStyle/>
                    <a:p>
                      <a:pPr algn="ctr"/>
                      <a:r>
                        <a:rPr lang="en-US" sz="1200" dirty="0">
                          <a:solidFill>
                            <a:schemeClr val="tx1"/>
                          </a:solidFill>
                        </a:rPr>
                        <a:t>32 µs</a:t>
                      </a:r>
                    </a:p>
                  </a:txBody>
                  <a:tcPr anchor="ctr"/>
                </a:tc>
                <a:tc>
                  <a:txBody>
                    <a:bodyPr/>
                    <a:lstStyle/>
                    <a:p>
                      <a:pPr algn="ctr"/>
                      <a:r>
                        <a:rPr lang="en-US" sz="1200" dirty="0">
                          <a:solidFill>
                            <a:schemeClr val="tx1"/>
                          </a:solidFill>
                        </a:rPr>
                        <a:t>40 µs</a:t>
                      </a:r>
                    </a:p>
                  </a:txBody>
                  <a:tcPr anchor="ctr"/>
                </a:tc>
                <a:tc>
                  <a:txBody>
                    <a:bodyPr/>
                    <a:lstStyle/>
                    <a:p>
                      <a:pPr algn="ctr"/>
                      <a:r>
                        <a:rPr lang="en-US" sz="1200" dirty="0">
                          <a:solidFill>
                            <a:schemeClr val="tx1"/>
                          </a:solidFill>
                        </a:rPr>
                        <a:t>80 µs</a:t>
                      </a:r>
                    </a:p>
                  </a:txBody>
                  <a:tcPr anchor="ctr"/>
                </a:tc>
                <a:extLst>
                  <a:ext uri="{0D108BD9-81ED-4DB2-BD59-A6C34878D82A}">
                    <a16:rowId xmlns:a16="http://schemas.microsoft.com/office/drawing/2014/main" val="1594552864"/>
                  </a:ext>
                </a:extLst>
              </a:tr>
            </a:tbl>
          </a:graphicData>
        </a:graphic>
      </p:graphicFrame>
      <p:sp>
        <p:nvSpPr>
          <p:cNvPr id="3" name="Content Placeholder 7">
            <a:extLst>
              <a:ext uri="{FF2B5EF4-FFF2-40B4-BE49-F238E27FC236}">
                <a16:creationId xmlns:a16="http://schemas.microsoft.com/office/drawing/2014/main" id="{6D956E7E-A513-4A4A-8BC8-409375EAF3F6}"/>
              </a:ext>
            </a:extLst>
          </p:cNvPr>
          <p:cNvSpPr>
            <a:spLocks noGrp="1"/>
          </p:cNvSpPr>
          <p:nvPr>
            <p:ph idx="1"/>
          </p:nvPr>
        </p:nvSpPr>
        <p:spPr>
          <a:xfrm>
            <a:off x="762000" y="4316221"/>
            <a:ext cx="7525869" cy="1889465"/>
          </a:xfrm>
        </p:spPr>
        <p:txBody>
          <a:bodyPr/>
          <a:lstStyle/>
          <a:p>
            <a:r>
              <a:rPr lang="en-US" sz="1800" b="0" dirty="0">
                <a:solidFill>
                  <a:schemeClr val="tx1"/>
                </a:solidFill>
              </a:rPr>
              <a:t>The Proposed UHR PPDU for short frames is more efficient with short frames. For longer frames, the EHT MU PPDU is more efficient.</a:t>
            </a:r>
          </a:p>
          <a:p>
            <a:endParaRPr lang="en-US" sz="1800" b="0" dirty="0">
              <a:solidFill>
                <a:schemeClr val="tx1"/>
              </a:solidFill>
            </a:endParaRPr>
          </a:p>
          <a:p>
            <a:r>
              <a:rPr lang="en-US" sz="1800" b="0" dirty="0">
                <a:solidFill>
                  <a:schemeClr val="tx1"/>
                </a:solidFill>
              </a:rPr>
              <a:t> However, unlike the Non-HT PPDU, the Short UHR PPDU can take advantage of the large bandwidth to increase its data rate. This can further shorten the latency for medium length frames.</a:t>
            </a:r>
          </a:p>
          <a:p>
            <a:endParaRPr lang="en-US" sz="1800" dirty="0">
              <a:solidFill>
                <a:schemeClr val="tx1"/>
              </a:solidFill>
            </a:endParaRPr>
          </a:p>
          <a:p>
            <a:pPr marL="285750" indent="-285750">
              <a:buFontTx/>
              <a:buChar char="-"/>
            </a:pPr>
            <a:endParaRPr lang="en-US" sz="1800"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293</TotalTime>
  <Words>1224</Words>
  <Application>Microsoft Office PowerPoint</Application>
  <PresentationFormat>On-screen Show (4:3)</PresentationFormat>
  <Paragraphs>227</Paragraphs>
  <Slides>11</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Times New Roman</vt:lpstr>
      <vt:lpstr>Office Theme</vt:lpstr>
      <vt:lpstr>Document</vt:lpstr>
      <vt:lpstr>PPDU Design for Short Frames </vt:lpstr>
      <vt:lpstr>Abstract</vt:lpstr>
      <vt:lpstr>Non-HT PPDU for Short Frames</vt:lpstr>
      <vt:lpstr>EHT PPDU for Short Frames</vt:lpstr>
      <vt:lpstr>UHR PPDU for Short Frames</vt:lpstr>
      <vt:lpstr>UHR PPDU for Short Frames</vt:lpstr>
      <vt:lpstr>Wider Bandwidth Support for Short Data Frames</vt:lpstr>
      <vt:lpstr>PPDU Overhead Comparisons</vt:lpstr>
      <vt:lpstr>PPDU Overhead Comparisons</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Leonardo Lanante</dc:creator>
  <cp:lastModifiedBy>Leonardo Lanante</cp:lastModifiedBy>
  <cp:revision>42</cp:revision>
  <cp:lastPrinted>1601-01-01T00:00:00Z</cp:lastPrinted>
  <dcterms:created xsi:type="dcterms:W3CDTF">2022-11-03T21:42:38Z</dcterms:created>
  <dcterms:modified xsi:type="dcterms:W3CDTF">2022-12-19T14:06:29Z</dcterms:modified>
</cp:coreProperties>
</file>