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8"/>
  </p:notesMasterIdLst>
  <p:sldIdLst>
    <p:sldId id="261" r:id="rId2"/>
    <p:sldId id="257" r:id="rId3"/>
    <p:sldId id="258" r:id="rId4"/>
    <p:sldId id="259" r:id="rId5"/>
    <p:sldId id="260" r:id="rId6"/>
    <p:sldId id="262" r:id="rId7"/>
  </p:sldIdLst>
  <p:sldSz cx="9144000" cy="5143500" type="screen16x9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tin Parekh" initials="" lastIdx="3" clrIdx="0"/>
  <p:cmAuthor id="1" name="Nadeem Akhtar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2" d="100"/>
          <a:sy n="192" d="100"/>
        </p:scale>
        <p:origin x="768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872a72d1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872a72d1b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872a72d1b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872a72d1b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872a72d1b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872a72d1b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872a72d1b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872a72d1b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59089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Blueba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87ABBB-8493-4657-AF76-3FB0E8D54470}"/>
              </a:ext>
            </a:extLst>
          </p:cNvPr>
          <p:cNvSpPr/>
          <p:nvPr/>
        </p:nvSpPr>
        <p:spPr>
          <a:xfrm>
            <a:off x="461964" y="617540"/>
            <a:ext cx="1206500" cy="6032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cap="none" baseline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214308" indent="-128585">
              <a:buFont typeface="Lucida Grande"/>
              <a:buChar char="﹣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98840" indent="-82152" defTabSz="513147">
              <a:buFont typeface="Lucida Grande"/>
              <a:buChar char="･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ED3407E6-7882-40C3-8350-8BC5F1D49CF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06877" y="4681474"/>
            <a:ext cx="734483" cy="16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DB1747-FC43-43A9-9309-44FED6084D8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1" y="4700444"/>
            <a:ext cx="1569513" cy="21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27595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378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56929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941873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485901"/>
            <a:ext cx="3808413" cy="308491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85901"/>
            <a:ext cx="3810000" cy="308491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14459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>
          <a:xfrm>
            <a:off x="696913" y="250031"/>
            <a:ext cx="1874823" cy="2047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October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86660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08457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44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29641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514351"/>
            <a:ext cx="1941513" cy="40564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14351"/>
            <a:ext cx="5676900" cy="40564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1333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514351"/>
            <a:ext cx="7770813" cy="7989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1485901"/>
            <a:ext cx="7770813" cy="30849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457200"/>
            <a:ext cx="7772400" cy="1191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4857750"/>
            <a:ext cx="7848600" cy="1191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4958906" y="267874"/>
            <a:ext cx="3500462" cy="204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802.11-22/1936r0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AD7365E-9343-B23A-7840-9B5C9FAB0FC2}"/>
              </a:ext>
            </a:extLst>
          </p:cNvPr>
          <p:cNvSpPr txBox="1">
            <a:spLocks/>
          </p:cNvSpPr>
          <p:nvPr/>
        </p:nvSpPr>
        <p:spPr bwMode="auto">
          <a:xfrm>
            <a:off x="685800" y="267874"/>
            <a:ext cx="3500462" cy="204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November 2022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3DEA674-39A5-0B18-0EE0-2C289071F704}"/>
              </a:ext>
            </a:extLst>
          </p:cNvPr>
          <p:cNvSpPr txBox="1">
            <a:spLocks/>
          </p:cNvSpPr>
          <p:nvPr/>
        </p:nvSpPr>
        <p:spPr bwMode="auto">
          <a:xfrm>
            <a:off x="5673970" y="4857750"/>
            <a:ext cx="2868596" cy="1702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Nadeem Akhtar, Jatin Parekh (Arista Networks, Inc.)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56C51-D2DB-C475-1353-149585EB587B}"/>
              </a:ext>
            </a:extLst>
          </p:cNvPr>
          <p:cNvSpPr txBox="1">
            <a:spLocks/>
          </p:cNvSpPr>
          <p:nvPr/>
        </p:nvSpPr>
        <p:spPr bwMode="auto">
          <a:xfrm>
            <a:off x="3592501" y="4857750"/>
            <a:ext cx="1957412" cy="1702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Slide </a:t>
            </a:r>
            <a:fld id="{7190B7F6-B4E9-40CE-B465-C67BC96EF5C1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pPr marL="0" marR="0" lvl="0" indent="0" algn="ctr" defTabSz="33694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t>‹#›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18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j-lt"/>
          <a:ea typeface="+mj-ea"/>
          <a:cs typeface="+mj-cs"/>
        </a:defRPr>
      </a:lvl1pPr>
      <a:lvl2pPr marL="557213" indent="-214313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8572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2001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15430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18859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2288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25717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29146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257175" indent="-257175" algn="l" defTabSz="336947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 b="1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36947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2pPr>
      <a:lvl3pPr marL="857250" indent="-171450" algn="l" defTabSz="336947" rtl="0" eaLnBrk="1" fontAlgn="base" hangingPunct="1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2001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4pPr>
      <a:lvl5pPr marL="15430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5pPr>
      <a:lvl6pPr marL="18859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6pPr>
      <a:lvl7pPr marL="22288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7pPr>
      <a:lvl8pPr marL="25717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8pPr>
      <a:lvl9pPr marL="29146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/>
              <a:t>UHR SG – </a:t>
            </a:r>
            <a:r>
              <a:rPr lang="en" dirty="0"/>
              <a:t>WLAN in Data Centers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spcBef>
                <a:spcPts val="375"/>
              </a:spcBef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1500" b="0" dirty="0"/>
              <a:t>Authors: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AA82E68-5861-DD76-1BC3-376B59EB8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689773"/>
              </p:ext>
            </p:extLst>
          </p:nvPr>
        </p:nvGraphicFramePr>
        <p:xfrm>
          <a:off x="685801" y="1997995"/>
          <a:ext cx="7770815" cy="13738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4163">
                  <a:extLst>
                    <a:ext uri="{9D8B030D-6E8A-4147-A177-3AD203B41FA5}">
                      <a16:colId xmlns:a16="http://schemas.microsoft.com/office/drawing/2014/main" val="2774997861"/>
                    </a:ext>
                  </a:extLst>
                </a:gridCol>
                <a:gridCol w="1554163">
                  <a:extLst>
                    <a:ext uri="{9D8B030D-6E8A-4147-A177-3AD203B41FA5}">
                      <a16:colId xmlns:a16="http://schemas.microsoft.com/office/drawing/2014/main" val="75867118"/>
                    </a:ext>
                  </a:extLst>
                </a:gridCol>
                <a:gridCol w="1554163">
                  <a:extLst>
                    <a:ext uri="{9D8B030D-6E8A-4147-A177-3AD203B41FA5}">
                      <a16:colId xmlns:a16="http://schemas.microsoft.com/office/drawing/2014/main" val="2283131706"/>
                    </a:ext>
                  </a:extLst>
                </a:gridCol>
                <a:gridCol w="1284985">
                  <a:extLst>
                    <a:ext uri="{9D8B030D-6E8A-4147-A177-3AD203B41FA5}">
                      <a16:colId xmlns:a16="http://schemas.microsoft.com/office/drawing/2014/main" val="1213173235"/>
                    </a:ext>
                  </a:extLst>
                </a:gridCol>
                <a:gridCol w="1823341">
                  <a:extLst>
                    <a:ext uri="{9D8B030D-6E8A-4147-A177-3AD203B41FA5}">
                      <a16:colId xmlns:a16="http://schemas.microsoft.com/office/drawing/2014/main" val="3982302141"/>
                    </a:ext>
                  </a:extLst>
                </a:gridCol>
              </a:tblGrid>
              <a:tr h="459455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Name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Affiliations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Address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Phone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email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4421246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Nadeem Akhtar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Arista Networks, Inc.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+91 97909 68633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nadeem.akhtar@gmail.com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2484579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Jatin Parekh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Arista Networks, Inc.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+91 98211 63119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parekhj@gmail.com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1892613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Use Case</a:t>
            </a:r>
          </a:p>
        </p:txBody>
      </p:sp>
      <p:sp>
        <p:nvSpPr>
          <p:cNvPr id="60" name="Google Shape;60;p14"/>
          <p:cNvSpPr txBox="1">
            <a:spLocks noGrp="1"/>
          </p:cNvSpPr>
          <p:nvPr>
            <p:ph sz="half" idx="1"/>
          </p:nvPr>
        </p:nvSpPr>
        <p:spPr>
          <a:xfrm>
            <a:off x="685801" y="1485901"/>
            <a:ext cx="3808413" cy="3344404"/>
          </a:xfrm>
        </p:spPr>
        <p:txBody>
          <a:bodyPr>
            <a:normAutofit fontScale="85000" lnSpcReduction="20000"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b="0" dirty="0"/>
              <a:t>A typical datacenter (DC) has massive numbers of servers, switches and storage devices, mounted in rows of racks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endParaRPr lang="en-US" b="0" dirty="0"/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b="0" dirty="0"/>
              <a:t>Servers, switches etc in the DC are inter-connected with high-speed wired links.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endParaRPr lang="en-US" b="0" dirty="0"/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b="0" dirty="0"/>
              <a:t>Wi-Fi is often used to provide connectivity to personnel who are in the DC for regular maintenance activities.</a:t>
            </a:r>
          </a:p>
        </p:txBody>
      </p:sp>
      <p:pic>
        <p:nvPicPr>
          <p:cNvPr id="16" name="Google Shape;61;p14">
            <a:extLst>
              <a:ext uri="{FF2B5EF4-FFF2-40B4-BE49-F238E27FC236}">
                <a16:creationId xmlns:a16="http://schemas.microsoft.com/office/drawing/2014/main" id="{98716EA0-2D30-0DD5-B006-714530256553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6613" y="1500187"/>
            <a:ext cx="381000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Typical Requirements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0" dirty="0"/>
              <a:t>Low to medium user density with handheld devices (laptops, tablets, phones); automation will introduce new types of clients like AGVs, robotsc.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b="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0" dirty="0"/>
              <a:t>Medium bi-directional throughput requirement per cell with low-latencies to support applications like audio-video conferencing</a:t>
            </a:r>
            <a:endParaRPr b="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" b="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0" dirty="0"/>
              <a:t>Users walk between racks on the DC floor and need uninterrupted coverage with seamless mobility</a:t>
            </a:r>
            <a:endParaRPr b="0" dirty="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Requirements are not very different compared to an enterprise but the RF is very challenging!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pPr lvl="0"/>
            <a:r>
              <a:rPr lang="en-US"/>
              <a:t>RF-related Challenges</a:t>
            </a:r>
          </a:p>
        </p:txBody>
      </p:sp>
      <p:sp>
        <p:nvSpPr>
          <p:cNvPr id="73" name="Google Shape;73;p16"/>
          <p:cNvSpPr txBox="1">
            <a:spLocks noGrp="1"/>
          </p:cNvSpPr>
          <p:nvPr>
            <p:ph sz="half" idx="1"/>
          </p:nvPr>
        </p:nvSpPr>
        <p:spPr/>
        <p:txBody>
          <a:bodyPr wrap="square" anchor="t">
            <a:normAutofit/>
          </a:bodyPr>
          <a:lstStyle/>
          <a:p>
            <a:pPr marL="342900" lvl="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600" b="0" dirty="0"/>
              <a:t>The DC environment is characterized by very high noise floor, spanning a wide range of frequencies.</a:t>
            </a:r>
          </a:p>
          <a:p>
            <a:pPr marL="342900" lvl="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600" b="0" dirty="0"/>
              <a:t>Noise Floor is above -70dBm in the Wi-Fi bands; situation is worse at the lower end of the spectrum</a:t>
            </a:r>
          </a:p>
          <a:p>
            <a:pPr marL="342900" lvl="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600" b="0" dirty="0"/>
              <a:t>Very small cells are needed to ensure high SNR for clients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Ultra-dense deployment with high RSSI at cell-edge means clients don’t roam even after crossing cell boundary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8F1B30-41AF-061E-7F3A-E4AAB5B6F7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 Requirements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0" dirty="0"/>
              <a:t>Highly reliable and robust connections even in the face of high noise floor.</a:t>
            </a:r>
            <a:endParaRPr b="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" b="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0" dirty="0"/>
              <a:t>Low-latency for real-time applications</a:t>
            </a:r>
            <a:endParaRPr b="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" b="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0" dirty="0"/>
              <a:t>Seamless connectivity as the user moves across cell boundaries in ultra-dense deployments</a:t>
            </a:r>
            <a:endParaRPr b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EB52C-E4B0-BC21-B6D3-64CF86C86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E89B2-6D05-DAC3-E47A-DF0FE12964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62821"/>
      </p:ext>
    </p:extLst>
  </p:cSld>
  <p:clrMapOvr>
    <a:masterClrMapping/>
  </p:clrMapOvr>
</p:sld>
</file>

<file path=ppt/theme/theme1.xml><?xml version="1.0" encoding="utf-8"?>
<a:theme xmlns:a="http://schemas.openxmlformats.org/drawingml/2006/main" name="11-22-1922-00-aiml-aiml-tig-aiml applications in 80211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70C0"/>
      </a:hlink>
      <a:folHlink>
        <a:srgbClr val="00B0F0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ce presentation subject title text here].potx" id="{9F2EEA62-9711-4D79-A2F1-C9EE3C92C099}" vid="{BDB7B821-D8C8-422B-824F-241F074B2013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11-22-1922-00-aiml-aiml-tig-aiml applications in 80211</Template>
  <TotalTime>19</TotalTime>
  <Words>298</Words>
  <Application>Microsoft Office PowerPoint</Application>
  <PresentationFormat>On-screen Show (16:9)</PresentationFormat>
  <Paragraphs>46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Lucida Grande</vt:lpstr>
      <vt:lpstr>Times New Roman</vt:lpstr>
      <vt:lpstr>11-22-1922-00-aiml-aiml-tig-aiml applications in 80211</vt:lpstr>
      <vt:lpstr>UHR SG – WLAN in Data Centers</vt:lpstr>
      <vt:lpstr>Use Case</vt:lpstr>
      <vt:lpstr>Typical Requirements</vt:lpstr>
      <vt:lpstr>RF-related Challenges</vt:lpstr>
      <vt:lpstr>Technical Requirements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AIML TIG – WLAN in Data Centers</dc:title>
  <cp:lastModifiedBy>Jatin Parekh</cp:lastModifiedBy>
  <cp:revision>3</cp:revision>
  <dcterms:modified xsi:type="dcterms:W3CDTF">2022-11-11T09:09:04Z</dcterms:modified>
</cp:coreProperties>
</file>