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763" r:id="rId2"/>
    <p:sldId id="787" r:id="rId3"/>
    <p:sldId id="794" r:id="rId4"/>
    <p:sldId id="776" r:id="rId5"/>
    <p:sldId id="777" r:id="rId6"/>
    <p:sldId id="790" r:id="rId7"/>
    <p:sldId id="778" r:id="rId8"/>
    <p:sldId id="792" r:id="rId9"/>
    <p:sldId id="791" r:id="rId10"/>
    <p:sldId id="781" r:id="rId11"/>
    <p:sldId id="767" r:id="rId12"/>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CCFF"/>
    <a:srgbClr val="0000FF"/>
    <a:srgbClr val="3399FF"/>
    <a:srgbClr val="3366FF"/>
    <a:srgbClr val="CC00FF"/>
    <a:srgbClr val="9900FF"/>
    <a:srgbClr val="A50021"/>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2" autoAdjust="0"/>
    <p:restoredTop sz="89158" autoAdjust="0"/>
  </p:normalViewPr>
  <p:slideViewPr>
    <p:cSldViewPr>
      <p:cViewPr varScale="1">
        <p:scale>
          <a:sx n="89" d="100"/>
          <a:sy n="89" d="100"/>
        </p:scale>
        <p:origin x="1128" y="67"/>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dirty="0" smtClean="0"/>
              <a:t>Nov 2022</a:t>
            </a:r>
            <a:endParaRPr lang="en-US" altLang="zh-CN"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Ross Jian Yu,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916918"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dirty="0" smtClean="0"/>
              <a:t>Nov 2022</a:t>
            </a:r>
            <a:endParaRPr lang="en-US" altLang="zh-CN"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Ross Jian Yu,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dirty="0" smtClean="0"/>
              <a:t>Nov 2022</a:t>
            </a:r>
            <a:endParaRPr lang="en-US" dirty="0"/>
          </a:p>
        </p:txBody>
      </p:sp>
      <p:sp>
        <p:nvSpPr>
          <p:cNvPr id="1029" name="Rectangle 5"/>
          <p:cNvSpPr>
            <a:spLocks noGrp="1" noChangeArrowheads="1"/>
          </p:cNvSpPr>
          <p:nvPr>
            <p:ph type="ftr" sz="quarter" idx="3"/>
          </p:nvPr>
        </p:nvSpPr>
        <p:spPr bwMode="auto">
          <a:xfrm>
            <a:off x="6821016" y="6475413"/>
            <a:ext cx="17229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Ross Jian Yu, et. al, Huawei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802.11-22/1930r0</a:t>
            </a:r>
            <a:endPar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tx1"/>
                </a:solidFill>
              </a:rPr>
              <a:t>Layered </a:t>
            </a:r>
            <a:r>
              <a:rPr lang="en-US" altLang="zh-CN" dirty="0" err="1" smtClean="0">
                <a:solidFill>
                  <a:schemeClr val="tx1"/>
                </a:solidFill>
              </a:rPr>
              <a:t>QoS</a:t>
            </a:r>
            <a:r>
              <a:rPr lang="en-US" altLang="zh-CN" dirty="0" smtClean="0">
                <a:solidFill>
                  <a:schemeClr val="tx1"/>
                </a:solidFill>
              </a:rPr>
              <a:t> and multi-layer transmission</a:t>
            </a:r>
            <a:endParaRPr lang="zh-CN" altLang="en-US" dirty="0">
              <a:solidFill>
                <a:schemeClr val="tx1"/>
              </a:solidFill>
            </a:endParaRPr>
          </a:p>
        </p:txBody>
      </p:sp>
      <p:sp>
        <p:nvSpPr>
          <p:cNvPr id="4" name="日期占位符 3"/>
          <p:cNvSpPr>
            <a:spLocks noGrp="1"/>
          </p:cNvSpPr>
          <p:nvPr>
            <p:ph type="dt" sz="half" idx="10"/>
          </p:nvPr>
        </p:nvSpPr>
        <p:spPr>
          <a:xfrm>
            <a:off x="696913" y="332601"/>
            <a:ext cx="942566" cy="276999"/>
          </a:xfrm>
        </p:spPr>
        <p:txBody>
          <a:bodyPr/>
          <a:lstStyle/>
          <a:p>
            <a:pPr>
              <a:defRPr/>
            </a:pPr>
            <a:r>
              <a:rPr lang="en-US" altLang="zh-CN" dirty="0"/>
              <a:t>Nov 2022</a:t>
            </a:r>
          </a:p>
        </p:txBody>
      </p:sp>
      <p:sp>
        <p:nvSpPr>
          <p:cNvPr id="5" name="页脚占位符 4"/>
          <p:cNvSpPr>
            <a:spLocks noGrp="1"/>
          </p:cNvSpPr>
          <p:nvPr>
            <p:ph type="ftr" sz="quarter" idx="11"/>
          </p:nvPr>
        </p:nvSpPr>
        <p:spPr/>
        <p:txBody>
          <a:bodyPr/>
          <a:lstStyle/>
          <a:p>
            <a:pPr>
              <a:defRPr/>
            </a:pPr>
            <a:r>
              <a:rPr lang="en-US" altLang="ko-KR" smtClean="0"/>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smtClean="0"/>
              <a:t>Slide </a:t>
            </a:r>
            <a:fld id="{E792CD62-9AAA-4B66-A216-7F1F565D5B47}" type="slidenum">
              <a:rPr lang="en-US" altLang="ko-KR" smtClean="0"/>
              <a:pPr/>
              <a:t>1</a:t>
            </a:fld>
            <a:endParaRPr lang="en-US" altLang="ko-KR"/>
          </a:p>
        </p:txBody>
      </p:sp>
      <p:sp>
        <p:nvSpPr>
          <p:cNvPr id="7" name="Rectangle 6"/>
          <p:cNvSpPr txBox="1">
            <a:spLocks noChangeArrowheads="1"/>
          </p:cNvSpPr>
          <p:nvPr/>
        </p:nvSpPr>
        <p:spPr bwMode="auto">
          <a:xfrm>
            <a:off x="685800" y="213518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latinLnBrk="0">
              <a:buFontTx/>
              <a:buNone/>
            </a:pPr>
            <a:r>
              <a:rPr kumimoji="0" lang="en-US" altLang="ko-KR" sz="2000" kern="0" dirty="0" smtClean="0">
                <a:ea typeface="Gulim" panose="020B0600000101010101" pitchFamily="34" charset="-127"/>
              </a:rPr>
              <a:t>Date:</a:t>
            </a:r>
            <a:r>
              <a:rPr kumimoji="0" lang="en-US" altLang="ko-KR" sz="2000" b="0" kern="0" dirty="0" smtClean="0">
                <a:ea typeface="Gulim" panose="020B0600000101010101" pitchFamily="34" charset="-127"/>
              </a:rPr>
              <a:t> </a:t>
            </a:r>
            <a:r>
              <a:rPr kumimoji="0" lang="en-US" altLang="ko-KR" sz="2000" b="0" kern="0" dirty="0" smtClean="0">
                <a:ea typeface="Gulim" panose="020B0600000101010101" pitchFamily="34" charset="-127"/>
              </a:rPr>
              <a:t>2022-11-13</a:t>
            </a:r>
            <a:endParaRPr kumimoji="0" lang="en-US" altLang="ko-KR" sz="2000" b="0" kern="0" dirty="0">
              <a:ea typeface="Gulim" panose="020B0600000101010101" pitchFamily="34" charset="-127"/>
            </a:endParaRPr>
          </a:p>
        </p:txBody>
      </p:sp>
      <p:sp>
        <p:nvSpPr>
          <p:cNvPr id="8" name="Rectangle 12"/>
          <p:cNvSpPr>
            <a:spLocks noChangeArrowheads="1"/>
          </p:cNvSpPr>
          <p:nvPr/>
        </p:nvSpPr>
        <p:spPr bwMode="auto">
          <a:xfrm>
            <a:off x="457120" y="24003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9" name="Table 12"/>
          <p:cNvGraphicFramePr>
            <a:graphicFrameLocks noGrp="1"/>
          </p:cNvGraphicFramePr>
          <p:nvPr>
            <p:extLst>
              <p:ext uri="{D42A27DB-BD31-4B8C-83A1-F6EECF244321}">
                <p14:modId xmlns:p14="http://schemas.microsoft.com/office/powerpoint/2010/main" val="3272030456"/>
              </p:ext>
            </p:extLst>
          </p:nvPr>
        </p:nvGraphicFramePr>
        <p:xfrm>
          <a:off x="657828" y="2920819"/>
          <a:ext cx="7620000" cy="3251380"/>
        </p:xfrm>
        <a:graphic>
          <a:graphicData uri="http://schemas.openxmlformats.org/drawingml/2006/table">
            <a:tbl>
              <a:tblPr/>
              <a:tblGrid>
                <a:gridCol w="1524000">
                  <a:extLst>
                    <a:ext uri="{9D8B030D-6E8A-4147-A177-3AD203B41FA5}">
                      <a16:colId xmlns="" xmlns:a16="http://schemas.microsoft.com/office/drawing/2014/main" val="20000"/>
                    </a:ext>
                  </a:extLst>
                </a:gridCol>
                <a:gridCol w="1203325">
                  <a:extLst>
                    <a:ext uri="{9D8B030D-6E8A-4147-A177-3AD203B41FA5}">
                      <a16:colId xmlns="" xmlns:a16="http://schemas.microsoft.com/office/drawing/2014/main" val="20001"/>
                    </a:ext>
                  </a:extLst>
                </a:gridCol>
                <a:gridCol w="1684338">
                  <a:extLst>
                    <a:ext uri="{9D8B030D-6E8A-4147-A177-3AD203B41FA5}">
                      <a16:colId xmlns="" xmlns:a16="http://schemas.microsoft.com/office/drawing/2014/main" val="20002"/>
                    </a:ext>
                  </a:extLst>
                </a:gridCol>
                <a:gridCol w="1150937">
                  <a:extLst>
                    <a:ext uri="{9D8B030D-6E8A-4147-A177-3AD203B41FA5}">
                      <a16:colId xmlns="" xmlns:a16="http://schemas.microsoft.com/office/drawing/2014/main" val="20003"/>
                    </a:ext>
                  </a:extLst>
                </a:gridCol>
                <a:gridCol w="2057400">
                  <a:extLst>
                    <a:ext uri="{9D8B030D-6E8A-4147-A177-3AD203B41FA5}">
                      <a16:colId xmlns="" xmlns:a16="http://schemas.microsoft.com/office/drawing/2014/main" val="20004"/>
                    </a:ext>
                  </a:extLst>
                </a:gridCol>
              </a:tblGrid>
              <a:tr h="6386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45037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Ross Jian Yu</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ross.yujian@huawei.com</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62804">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Mengyao</a:t>
                      </a: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Ma</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28673">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Ying Li</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Wei </a:t>
                      </a:r>
                      <a:r>
                        <a:rPr kumimoji="0" lang="en-CA"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Ruan</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Dan Wang</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2867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Ming Gan</a:t>
                      </a:r>
                      <a:endParaRPr kumimoji="0" lang="zh-CN" altLang="en-US" sz="1200" b="0" i="0" u="none" strike="noStrike" kern="1200"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89">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293122">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2824707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a:xfrm>
            <a:off x="685800" y="1655805"/>
            <a:ext cx="7772400" cy="4343400"/>
          </a:xfrm>
        </p:spPr>
        <p:txBody>
          <a:bodyPr/>
          <a:lstStyle/>
          <a:p>
            <a:r>
              <a:rPr lang="en-US" altLang="zh-CN" sz="1800" dirty="0" smtClean="0"/>
              <a:t>In this contribution, we first presented Layered </a:t>
            </a:r>
            <a:r>
              <a:rPr lang="en-US" altLang="zh-CN" sz="1800" dirty="0" err="1" smtClean="0"/>
              <a:t>QoS</a:t>
            </a:r>
            <a:r>
              <a:rPr lang="en-US" altLang="zh-CN" sz="1800" dirty="0"/>
              <a:t> </a:t>
            </a:r>
            <a:r>
              <a:rPr lang="en-US" altLang="zh-CN" sz="1800" dirty="0" smtClean="0"/>
              <a:t>for video transmission. Then we further presented multi-layer transmission. Both are helpful for latency reduction of video transmission. </a:t>
            </a:r>
          </a:p>
          <a:p>
            <a:endParaRPr lang="en-US" altLang="zh-CN" sz="1800" dirty="0"/>
          </a:p>
          <a:p>
            <a:r>
              <a:rPr lang="en-US" altLang="zh-CN" sz="1800" dirty="0" smtClean="0"/>
              <a:t>Meanwhile, multi-layer transmission can further take advantage of the channel selective gain and good for interference environment.</a:t>
            </a:r>
          </a:p>
          <a:p>
            <a:endParaRPr lang="en-US" altLang="zh-CN" sz="1800" dirty="0"/>
          </a:p>
        </p:txBody>
      </p:sp>
      <p:sp>
        <p:nvSpPr>
          <p:cNvPr id="4" name="日期占位符 3"/>
          <p:cNvSpPr>
            <a:spLocks noGrp="1"/>
          </p:cNvSpPr>
          <p:nvPr>
            <p:ph type="dt" sz="half" idx="10"/>
          </p:nvPr>
        </p:nvSpPr>
        <p:spPr/>
        <p:txBody>
          <a:bodyPr/>
          <a:lstStyle/>
          <a:p>
            <a:pPr>
              <a:defRPr/>
            </a:pPr>
            <a:r>
              <a:rPr lang="en-US" altLang="zh-CN" dirty="0"/>
              <a:t>Nov 2022</a:t>
            </a:r>
          </a:p>
        </p:txBody>
      </p:sp>
      <p:sp>
        <p:nvSpPr>
          <p:cNvPr id="5" name="页脚占位符 4"/>
          <p:cNvSpPr>
            <a:spLocks noGrp="1"/>
          </p:cNvSpPr>
          <p:nvPr>
            <p:ph type="ftr" sz="quarter" idx="11"/>
          </p:nvPr>
        </p:nvSpPr>
        <p:spPr/>
        <p:txBody>
          <a:bodyPr/>
          <a:lstStyle/>
          <a:p>
            <a:pPr>
              <a:defRPr/>
            </a:pPr>
            <a:r>
              <a:rPr lang="en-US" altLang="ko-KR" smtClean="0"/>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smtClean="0"/>
              <a:t>Slide </a:t>
            </a:r>
            <a:fld id="{E792CD62-9AAA-4B66-A216-7F1F565D5B47}" type="slidenum">
              <a:rPr lang="en-US" altLang="ko-KR" smtClean="0"/>
              <a:pPr/>
              <a:t>10</a:t>
            </a:fld>
            <a:endParaRPr lang="en-US" altLang="ko-KR"/>
          </a:p>
        </p:txBody>
      </p:sp>
    </p:spTree>
    <p:extLst>
      <p:ext uri="{BB962C8B-B14F-4D97-AF65-F5344CB8AC3E}">
        <p14:creationId xmlns:p14="http://schemas.microsoft.com/office/powerpoint/2010/main" val="12590834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a:t>
            </a:r>
            <a:endParaRPr lang="zh-CN" altLang="en-US" dirty="0"/>
          </a:p>
        </p:txBody>
      </p:sp>
      <p:sp>
        <p:nvSpPr>
          <p:cNvPr id="3" name="内容占位符 2"/>
          <p:cNvSpPr>
            <a:spLocks noGrp="1"/>
          </p:cNvSpPr>
          <p:nvPr>
            <p:ph idx="1"/>
          </p:nvPr>
        </p:nvSpPr>
        <p:spPr>
          <a:xfrm>
            <a:off x="685800" y="1524000"/>
            <a:ext cx="7772400" cy="4343400"/>
          </a:xfrm>
        </p:spPr>
        <p:txBody>
          <a:bodyPr/>
          <a:lstStyle/>
          <a:p>
            <a:r>
              <a:rPr lang="en-US" altLang="zh-CN" sz="1800" dirty="0" smtClean="0"/>
              <a:t>[1] 11-22/1518r0</a:t>
            </a:r>
            <a:r>
              <a:rPr lang="en-US" altLang="zh-CN" sz="1800" dirty="0"/>
              <a:t>, 802.11 UHR SG Proposed </a:t>
            </a:r>
            <a:r>
              <a:rPr lang="en-US" altLang="zh-CN" sz="1800" dirty="0" smtClean="0"/>
              <a:t>PAR, Ming Gan et.al., Huawei</a:t>
            </a:r>
          </a:p>
          <a:p>
            <a:r>
              <a:rPr lang="en-US" altLang="zh-CN" sz="1800" dirty="0" smtClean="0"/>
              <a:t>[2] 11-22/0952r0, Cloud </a:t>
            </a:r>
            <a:r>
              <a:rPr lang="en-US" altLang="zh-CN" sz="1800" dirty="0"/>
              <a:t>VR use case and requirements</a:t>
            </a:r>
            <a:r>
              <a:rPr lang="en-US" altLang="zh-CN" sz="1800" dirty="0" smtClean="0"/>
              <a:t>, Ross Jian Yu et.al., Huawei</a:t>
            </a:r>
          </a:p>
          <a:p>
            <a:r>
              <a:rPr lang="en-US" altLang="zh-CN" sz="1800" dirty="0"/>
              <a:t>[3] 3GPP 23700-60-120-v2-rm: 3rd Generation Partnership </a:t>
            </a:r>
            <a:r>
              <a:rPr lang="en-US" altLang="zh-CN" sz="1800" dirty="0" smtClean="0"/>
              <a:t>Project; Technical </a:t>
            </a:r>
            <a:r>
              <a:rPr lang="en-US" altLang="zh-CN" sz="1800" dirty="0"/>
              <a:t>Specification Group Services and System </a:t>
            </a:r>
            <a:r>
              <a:rPr lang="en-US" altLang="zh-CN" sz="1800" dirty="0" smtClean="0"/>
              <a:t>Aspects; Study </a:t>
            </a:r>
            <a:r>
              <a:rPr lang="en-US" altLang="zh-CN" sz="1800" dirty="0"/>
              <a:t>on XR (Extended Reality) and media </a:t>
            </a:r>
            <a:r>
              <a:rPr lang="en-US" altLang="zh-CN" sz="1800" dirty="0" smtClean="0"/>
              <a:t>services (Release </a:t>
            </a:r>
            <a:r>
              <a:rPr lang="en-US" altLang="zh-CN" sz="1800" dirty="0"/>
              <a:t>18)</a:t>
            </a:r>
          </a:p>
          <a:p>
            <a:r>
              <a:rPr lang="en-US" altLang="zh-CN" sz="1800" dirty="0"/>
              <a:t>[4] 11-18/1461r1, Discussions on the PHY features for </a:t>
            </a:r>
            <a:r>
              <a:rPr lang="en-US" altLang="zh-CN" sz="1800" dirty="0" smtClean="0"/>
              <a:t>EHT, Xiaogang Chen, Intel</a:t>
            </a:r>
          </a:p>
          <a:p>
            <a:r>
              <a:rPr lang="en-US" altLang="zh-CN" sz="1800" dirty="0" smtClean="0"/>
              <a:t>[5] 11-10/0048r2 Alternate EDCA Parameter Set, Alex Ashley, NDS Ltd.</a:t>
            </a:r>
          </a:p>
          <a:p>
            <a:r>
              <a:rPr lang="en-US" altLang="zh-CN" sz="1800" dirty="0" smtClean="0"/>
              <a:t>[6</a:t>
            </a:r>
            <a:r>
              <a:rPr lang="en-US" altLang="zh-CN" sz="1800" dirty="0"/>
              <a:t>] 11-09/0022r1 Implementation for Intra-AC Differentiated </a:t>
            </a:r>
            <a:r>
              <a:rPr lang="en-US" altLang="zh-CN" sz="1800" dirty="0" smtClean="0"/>
              <a:t>Services, Jun Li, Thomson Inc.</a:t>
            </a:r>
          </a:p>
          <a:p>
            <a:r>
              <a:rPr lang="en-US" altLang="zh-CN" sz="1800" dirty="0"/>
              <a:t>[7] IEEE 802.11-2020</a:t>
            </a:r>
            <a:endParaRPr lang="zh-CN" altLang="en-US" sz="1800" dirty="0"/>
          </a:p>
        </p:txBody>
      </p:sp>
      <p:sp>
        <p:nvSpPr>
          <p:cNvPr id="4" name="日期占位符 3"/>
          <p:cNvSpPr>
            <a:spLocks noGrp="1"/>
          </p:cNvSpPr>
          <p:nvPr>
            <p:ph type="dt" sz="half" idx="10"/>
          </p:nvPr>
        </p:nvSpPr>
        <p:spPr>
          <a:xfrm>
            <a:off x="696913" y="332601"/>
            <a:ext cx="942566" cy="276999"/>
          </a:xfrm>
        </p:spPr>
        <p:txBody>
          <a:bodyPr/>
          <a:lstStyle/>
          <a:p>
            <a:pPr>
              <a:defRPr/>
            </a:pPr>
            <a:r>
              <a:rPr lang="en-US" altLang="zh-CN" dirty="0"/>
              <a:t>Nov 2022</a:t>
            </a:r>
          </a:p>
        </p:txBody>
      </p:sp>
      <p:sp>
        <p:nvSpPr>
          <p:cNvPr id="5" name="页脚占位符 4"/>
          <p:cNvSpPr>
            <a:spLocks noGrp="1"/>
          </p:cNvSpPr>
          <p:nvPr>
            <p:ph type="ftr" sz="quarter" idx="11"/>
          </p:nvPr>
        </p:nvSpPr>
        <p:spPr/>
        <p:txBody>
          <a:bodyPr/>
          <a:lstStyle/>
          <a:p>
            <a:pPr>
              <a:defRPr/>
            </a:pPr>
            <a:r>
              <a:rPr lang="en-US" altLang="ko-KR" smtClean="0"/>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smtClean="0"/>
              <a:t>Slide </a:t>
            </a:r>
            <a:fld id="{E792CD62-9AAA-4B66-A216-7F1F565D5B47}" type="slidenum">
              <a:rPr lang="en-US" altLang="ko-KR" smtClean="0"/>
              <a:pPr/>
              <a:t>11</a:t>
            </a:fld>
            <a:endParaRPr lang="en-US" altLang="ko-KR"/>
          </a:p>
        </p:txBody>
      </p:sp>
    </p:spTree>
    <p:extLst>
      <p:ext uri="{BB962C8B-B14F-4D97-AF65-F5344CB8AC3E}">
        <p14:creationId xmlns:p14="http://schemas.microsoft.com/office/powerpoint/2010/main" val="37117620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5800" y="1346434"/>
            <a:ext cx="7772400" cy="4749566"/>
          </a:xfrm>
        </p:spPr>
        <p:txBody>
          <a:bodyPr/>
          <a:lstStyle/>
          <a:p>
            <a:r>
              <a:rPr lang="en-US" altLang="zh-CN" sz="1800" dirty="0" smtClean="0"/>
              <a:t>In [1], it mentions </a:t>
            </a:r>
            <a:r>
              <a:rPr lang="en-US" altLang="zh-CN" sz="1800" dirty="0" err="1" smtClean="0"/>
              <a:t>metaverse</a:t>
            </a:r>
            <a:r>
              <a:rPr lang="en-US" altLang="zh-CN" sz="1800" dirty="0" smtClean="0"/>
              <a:t> </a:t>
            </a:r>
            <a:r>
              <a:rPr lang="en-US" altLang="zh-CN" sz="1800" dirty="0"/>
              <a:t>applications </a:t>
            </a:r>
            <a:r>
              <a:rPr lang="en-US" altLang="zh-CN" sz="1800" dirty="0" smtClean="0"/>
              <a:t>trigger high </a:t>
            </a:r>
            <a:r>
              <a:rPr lang="en-US" altLang="zh-CN" sz="1800" dirty="0"/>
              <a:t>throughput and stringent real-time delay </a:t>
            </a:r>
            <a:r>
              <a:rPr lang="en-US" altLang="zh-CN" sz="1800" dirty="0" smtClean="0"/>
              <a:t>requirements. </a:t>
            </a:r>
            <a:r>
              <a:rPr lang="en-US" altLang="zh-CN" sz="1800" dirty="0"/>
              <a:t>U</a:t>
            </a:r>
            <a:r>
              <a:rPr lang="en-US" altLang="zh-CN" sz="1800" dirty="0" smtClean="0"/>
              <a:t>sers </a:t>
            </a:r>
            <a:r>
              <a:rPr lang="en-US" altLang="zh-CN" sz="1800" dirty="0"/>
              <a:t>expect enhanced throughput, enhanced reliability, reduced worst case delay and jitter, and improved power efficiency in supporting their applications over WLAN.</a:t>
            </a:r>
            <a:endParaRPr lang="en-US" altLang="zh-CN" sz="1800" dirty="0" smtClean="0"/>
          </a:p>
          <a:p>
            <a:endParaRPr lang="en-US" altLang="zh-CN" sz="1800" dirty="0" smtClean="0"/>
          </a:p>
          <a:p>
            <a:r>
              <a:rPr lang="en-US" altLang="zh-CN" sz="1800" dirty="0" smtClean="0"/>
              <a:t>In [2], a detailed description on cloud VR use case has been presented, which needs high requirement on </a:t>
            </a:r>
            <a:r>
              <a:rPr lang="en-US" altLang="zh-CN" sz="1800" dirty="0" err="1" smtClean="0"/>
              <a:t>Tput</a:t>
            </a:r>
            <a:r>
              <a:rPr lang="en-US" altLang="zh-CN" sz="1800" dirty="0" smtClean="0"/>
              <a:t> and latency. Moreover, two as</a:t>
            </a:r>
            <a:r>
              <a:rPr lang="en-US" altLang="zh-CN" sz="1800" dirty="0"/>
              <a:t>p</a:t>
            </a:r>
            <a:r>
              <a:rPr lang="en-US" altLang="zh-CN" sz="1800" dirty="0" smtClean="0"/>
              <a:t>ects regarding latency reduction has been presented:</a:t>
            </a:r>
          </a:p>
          <a:p>
            <a:pPr lvl="1"/>
            <a:r>
              <a:rPr lang="en-US" altLang="zh-CN" sz="1600" dirty="0" err="1" smtClean="0"/>
              <a:t>QoS</a:t>
            </a:r>
            <a:r>
              <a:rPr lang="en-US" altLang="zh-CN" sz="1600" dirty="0" smtClean="0"/>
              <a:t> enhancement</a:t>
            </a:r>
          </a:p>
          <a:p>
            <a:pPr lvl="1"/>
            <a:r>
              <a:rPr lang="en-US" altLang="zh-CN" sz="1600" dirty="0" smtClean="0"/>
              <a:t>Unequal error protection (multi-layer transmission)</a:t>
            </a:r>
          </a:p>
          <a:p>
            <a:endParaRPr lang="en-US" altLang="zh-CN" sz="1600" dirty="0" smtClean="0"/>
          </a:p>
          <a:p>
            <a:r>
              <a:rPr lang="en-US" altLang="zh-CN" sz="1800" dirty="0" smtClean="0"/>
              <a:t>In this contribution, we will provide more details on those two aspects.</a:t>
            </a:r>
            <a:endParaRPr lang="zh-CN" altLang="en-US" sz="1800" dirty="0"/>
          </a:p>
        </p:txBody>
      </p:sp>
      <p:sp>
        <p:nvSpPr>
          <p:cNvPr id="4" name="日期占位符 3"/>
          <p:cNvSpPr>
            <a:spLocks noGrp="1"/>
          </p:cNvSpPr>
          <p:nvPr>
            <p:ph type="dt" sz="half" idx="10"/>
          </p:nvPr>
        </p:nvSpPr>
        <p:spPr/>
        <p:txBody>
          <a:bodyPr/>
          <a:lstStyle/>
          <a:p>
            <a:pPr>
              <a:defRPr/>
            </a:pPr>
            <a:r>
              <a:rPr lang="en-US" altLang="zh-CN" dirty="0"/>
              <a:t>Nov 2022</a:t>
            </a:r>
          </a:p>
        </p:txBody>
      </p:sp>
      <p:sp>
        <p:nvSpPr>
          <p:cNvPr id="5" name="页脚占位符 4"/>
          <p:cNvSpPr>
            <a:spLocks noGrp="1"/>
          </p:cNvSpPr>
          <p:nvPr>
            <p:ph type="ftr" sz="quarter" idx="11"/>
          </p:nvPr>
        </p:nvSpPr>
        <p:spPr/>
        <p:txBody>
          <a:bodyPr/>
          <a:lstStyle/>
          <a:p>
            <a:pPr>
              <a:defRPr/>
            </a:pPr>
            <a:r>
              <a:rPr lang="en-US" altLang="ko-KR" smtClean="0"/>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smtClean="0"/>
              <a:t>Slide </a:t>
            </a:r>
            <a:fld id="{E792CD62-9AAA-4B66-A216-7F1F565D5B47}" type="slidenum">
              <a:rPr lang="en-US" altLang="ko-KR" smtClean="0"/>
              <a:pPr/>
              <a:t>2</a:t>
            </a:fld>
            <a:endParaRPr lang="en-US" altLang="ko-KR"/>
          </a:p>
        </p:txBody>
      </p:sp>
      <p:sp>
        <p:nvSpPr>
          <p:cNvPr id="7" name="标题 1"/>
          <p:cNvSpPr txBox="1">
            <a:spLocks/>
          </p:cNvSpPr>
          <p:nvPr/>
        </p:nvSpPr>
        <p:spPr bwMode="auto">
          <a:xfrm>
            <a:off x="685800" y="685800"/>
            <a:ext cx="7772400" cy="58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atinLnBrk="0"/>
            <a:r>
              <a:rPr kumimoji="0" lang="en-US" altLang="zh-CN" kern="0" dirty="0" smtClean="0"/>
              <a:t>Recap</a:t>
            </a:r>
            <a:endParaRPr kumimoji="0" lang="zh-CN" altLang="en-US" kern="0" dirty="0"/>
          </a:p>
        </p:txBody>
      </p:sp>
    </p:spTree>
    <p:extLst>
      <p:ext uri="{BB962C8B-B14F-4D97-AF65-F5344CB8AC3E}">
        <p14:creationId xmlns:p14="http://schemas.microsoft.com/office/powerpoint/2010/main" val="41410587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584434"/>
          </a:xfrm>
        </p:spPr>
        <p:txBody>
          <a:bodyPr/>
          <a:lstStyle/>
          <a:p>
            <a:r>
              <a:rPr lang="en-US" altLang="zh-CN" dirty="0"/>
              <a:t>A brief introduction on Video Coding</a:t>
            </a:r>
            <a:endParaRPr lang="zh-CN" altLang="en-US" dirty="0"/>
          </a:p>
        </p:txBody>
      </p:sp>
      <p:sp>
        <p:nvSpPr>
          <p:cNvPr id="4" name="日期占位符 3"/>
          <p:cNvSpPr>
            <a:spLocks noGrp="1"/>
          </p:cNvSpPr>
          <p:nvPr>
            <p:ph type="dt" sz="half" idx="10"/>
          </p:nvPr>
        </p:nvSpPr>
        <p:spPr/>
        <p:txBody>
          <a:bodyPr/>
          <a:lstStyle/>
          <a:p>
            <a:pPr>
              <a:defRPr/>
            </a:pPr>
            <a:r>
              <a:rPr lang="en-US" altLang="zh-CN" dirty="0"/>
              <a:t>Nov 2022</a:t>
            </a:r>
          </a:p>
        </p:txBody>
      </p:sp>
      <p:sp>
        <p:nvSpPr>
          <p:cNvPr id="5" name="页脚占位符 4"/>
          <p:cNvSpPr>
            <a:spLocks noGrp="1"/>
          </p:cNvSpPr>
          <p:nvPr>
            <p:ph type="ftr" sz="quarter" idx="11"/>
          </p:nvPr>
        </p:nvSpPr>
        <p:spPr/>
        <p:txBody>
          <a:bodyPr/>
          <a:lstStyle/>
          <a:p>
            <a:pPr>
              <a:defRPr/>
            </a:pPr>
            <a:r>
              <a:rPr lang="en-US" altLang="ko-KR">
                <a:latin typeface="+mj-lt"/>
              </a:rPr>
              <a:t>Ross Jian Yu, et. al, Huawei</a:t>
            </a:r>
            <a:endParaRPr lang="en-US" altLang="ko-KR" dirty="0">
              <a:latin typeface="+mj-lt"/>
            </a:endParaRPr>
          </a:p>
        </p:txBody>
      </p:sp>
      <p:sp>
        <p:nvSpPr>
          <p:cNvPr id="6" name="灯片编号占位符 5"/>
          <p:cNvSpPr>
            <a:spLocks noGrp="1"/>
          </p:cNvSpPr>
          <p:nvPr>
            <p:ph type="sldNum" sz="quarter" idx="12"/>
          </p:nvPr>
        </p:nvSpPr>
        <p:spPr>
          <a:xfrm>
            <a:off x="4393695" y="6475413"/>
            <a:ext cx="432811" cy="184666"/>
          </a:xfrm>
        </p:spPr>
        <p:txBody>
          <a:bodyPr/>
          <a:lstStyle/>
          <a:p>
            <a:r>
              <a:rPr lang="en-US" altLang="ko-KR">
                <a:latin typeface="+mj-lt"/>
              </a:rPr>
              <a:t>Slide </a:t>
            </a:r>
            <a:fld id="{E792CD62-9AAA-4B66-A216-7F1F565D5B47}" type="slidenum">
              <a:rPr lang="en-US" altLang="ko-KR" smtClean="0">
                <a:latin typeface="+mj-lt"/>
              </a:rPr>
              <a:pPr/>
              <a:t>3</a:t>
            </a:fld>
            <a:endParaRPr lang="en-US" altLang="ko-KR">
              <a:latin typeface="+mj-lt"/>
            </a:endParaRPr>
          </a:p>
        </p:txBody>
      </p:sp>
      <p:sp>
        <p:nvSpPr>
          <p:cNvPr id="10" name="矩形 9">
            <a:extLst>
              <a:ext uri="{FF2B5EF4-FFF2-40B4-BE49-F238E27FC236}">
                <a16:creationId xmlns:a16="http://schemas.microsoft.com/office/drawing/2014/main" xmlns="" id="{44538EDC-4FA1-4D0A-A21A-1E77E1AD0983}"/>
              </a:ext>
            </a:extLst>
          </p:cNvPr>
          <p:cNvSpPr/>
          <p:nvPr/>
        </p:nvSpPr>
        <p:spPr>
          <a:xfrm>
            <a:off x="3302901" y="2281975"/>
            <a:ext cx="5473959" cy="2142227"/>
          </a:xfrm>
          <a:prstGeom prst="rect">
            <a:avLst/>
          </a:prstGeom>
          <a:solidFill>
            <a:srgbClr val="D2D2D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53" tIns="34277" rIns="68553" bIns="34277" numCol="1" spcCol="0" rtlCol="0" fromWordArt="0" anchor="ctr" anchorCtr="0" forceAA="0" compatLnSpc="1">
            <a:prstTxWarp prst="textNoShape">
              <a:avLst/>
            </a:prstTxWarp>
            <a:noAutofit/>
          </a:bodyPr>
          <a:lstStyle/>
          <a:p>
            <a:pPr algn="ctr"/>
            <a:endParaRPr lang="zh-CN" altLang="en-US" sz="900" dirty="0">
              <a:latin typeface="+mj-lt"/>
            </a:endParaRPr>
          </a:p>
        </p:txBody>
      </p:sp>
      <p:sp>
        <p:nvSpPr>
          <p:cNvPr id="11" name="文本框 10">
            <a:extLst>
              <a:ext uri="{FF2B5EF4-FFF2-40B4-BE49-F238E27FC236}">
                <a16:creationId xmlns:a16="http://schemas.microsoft.com/office/drawing/2014/main" xmlns="" id="{2AA82642-B76B-4083-A6FD-7C3FE166C6D5}"/>
              </a:ext>
            </a:extLst>
          </p:cNvPr>
          <p:cNvSpPr txBox="1"/>
          <p:nvPr/>
        </p:nvSpPr>
        <p:spPr>
          <a:xfrm>
            <a:off x="3269939" y="2754613"/>
            <a:ext cx="810541" cy="369332"/>
          </a:xfrm>
          <a:prstGeom prst="rect">
            <a:avLst/>
          </a:prstGeom>
          <a:noFill/>
        </p:spPr>
        <p:txBody>
          <a:bodyPr wrap="square" rtlCol="0">
            <a:spAutoFit/>
          </a:bodyPr>
          <a:lstStyle/>
          <a:p>
            <a:r>
              <a:rPr lang="en-US" altLang="zh-CN" sz="900" dirty="0">
                <a:latin typeface="+mj-lt"/>
              </a:rPr>
              <a:t>Base Layer</a:t>
            </a:r>
          </a:p>
          <a:p>
            <a:r>
              <a:rPr lang="en-US" altLang="zh-CN" sz="900" dirty="0">
                <a:latin typeface="+mj-lt"/>
              </a:rPr>
              <a:t>(1280x720)</a:t>
            </a:r>
          </a:p>
        </p:txBody>
      </p:sp>
      <p:sp>
        <p:nvSpPr>
          <p:cNvPr id="12" name="文本框 11">
            <a:extLst>
              <a:ext uri="{FF2B5EF4-FFF2-40B4-BE49-F238E27FC236}">
                <a16:creationId xmlns:a16="http://schemas.microsoft.com/office/drawing/2014/main" xmlns="" id="{061543D4-A47C-4D9E-BF97-94D588EECDFF}"/>
              </a:ext>
            </a:extLst>
          </p:cNvPr>
          <p:cNvSpPr txBox="1"/>
          <p:nvPr/>
        </p:nvSpPr>
        <p:spPr>
          <a:xfrm>
            <a:off x="3243261" y="3694528"/>
            <a:ext cx="903663" cy="507831"/>
          </a:xfrm>
          <a:prstGeom prst="rect">
            <a:avLst/>
          </a:prstGeom>
          <a:noFill/>
        </p:spPr>
        <p:txBody>
          <a:bodyPr wrap="square" rtlCol="0">
            <a:spAutoFit/>
          </a:bodyPr>
          <a:lstStyle/>
          <a:p>
            <a:r>
              <a:rPr lang="en-US" altLang="zh-CN" sz="900" dirty="0">
                <a:latin typeface="+mj-lt"/>
              </a:rPr>
              <a:t>Enhancement </a:t>
            </a:r>
            <a:br>
              <a:rPr lang="en-US" altLang="zh-CN" sz="900" dirty="0">
                <a:latin typeface="+mj-lt"/>
              </a:rPr>
            </a:br>
            <a:r>
              <a:rPr lang="en-US" altLang="zh-CN" sz="900" dirty="0">
                <a:latin typeface="+mj-lt"/>
              </a:rPr>
              <a:t>Layer</a:t>
            </a:r>
          </a:p>
          <a:p>
            <a:r>
              <a:rPr lang="en-US" altLang="zh-CN" sz="900" dirty="0">
                <a:latin typeface="+mj-lt"/>
              </a:rPr>
              <a:t>(</a:t>
            </a:r>
            <a:r>
              <a:rPr lang="en-US" altLang="zh-CN" sz="900" dirty="0"/>
              <a:t>2560x1440</a:t>
            </a:r>
            <a:r>
              <a:rPr lang="en-US" altLang="zh-CN" sz="900" dirty="0">
                <a:latin typeface="+mj-lt"/>
              </a:rPr>
              <a:t>)</a:t>
            </a:r>
          </a:p>
        </p:txBody>
      </p:sp>
      <p:sp>
        <p:nvSpPr>
          <p:cNvPr id="17" name="文本框 16">
            <a:extLst>
              <a:ext uri="{FF2B5EF4-FFF2-40B4-BE49-F238E27FC236}">
                <a16:creationId xmlns:a16="http://schemas.microsoft.com/office/drawing/2014/main" xmlns="" id="{448E6E43-DFA8-496D-B634-641FA4A64536}"/>
              </a:ext>
            </a:extLst>
          </p:cNvPr>
          <p:cNvSpPr txBox="1"/>
          <p:nvPr/>
        </p:nvSpPr>
        <p:spPr>
          <a:xfrm>
            <a:off x="3269938" y="1635720"/>
            <a:ext cx="749947" cy="369332"/>
          </a:xfrm>
          <a:prstGeom prst="rect">
            <a:avLst/>
          </a:prstGeom>
          <a:noFill/>
        </p:spPr>
        <p:txBody>
          <a:bodyPr wrap="square" rtlCol="0">
            <a:spAutoFit/>
          </a:bodyPr>
          <a:lstStyle/>
          <a:p>
            <a:r>
              <a:rPr lang="en-US" altLang="zh-CN" sz="900" dirty="0">
                <a:latin typeface="+mj-lt"/>
              </a:rPr>
              <a:t>Raw</a:t>
            </a:r>
          </a:p>
          <a:p>
            <a:r>
              <a:rPr lang="en-US" altLang="zh-CN" sz="900" dirty="0">
                <a:latin typeface="+mj-lt"/>
              </a:rPr>
              <a:t>(256</a:t>
            </a:r>
            <a:r>
              <a:rPr lang="en-US" altLang="zh-CN" sz="900" dirty="0"/>
              <a:t>0x1440</a:t>
            </a:r>
            <a:r>
              <a:rPr lang="en-US" altLang="zh-CN" sz="900" dirty="0">
                <a:latin typeface="+mj-lt"/>
              </a:rPr>
              <a:t>)</a:t>
            </a:r>
          </a:p>
        </p:txBody>
      </p:sp>
      <p:sp>
        <p:nvSpPr>
          <p:cNvPr id="18" name="文本框 17">
            <a:extLst>
              <a:ext uri="{FF2B5EF4-FFF2-40B4-BE49-F238E27FC236}">
                <a16:creationId xmlns:a16="http://schemas.microsoft.com/office/drawing/2014/main" xmlns="" id="{75BA75C1-2BA6-4DAE-9C91-CB20B5A6608C}"/>
              </a:ext>
            </a:extLst>
          </p:cNvPr>
          <p:cNvSpPr txBox="1"/>
          <p:nvPr/>
        </p:nvSpPr>
        <p:spPr>
          <a:xfrm>
            <a:off x="5548524" y="2349732"/>
            <a:ext cx="1152908" cy="184666"/>
          </a:xfrm>
          <a:prstGeom prst="rect">
            <a:avLst/>
          </a:prstGeom>
          <a:noFill/>
        </p:spPr>
        <p:txBody>
          <a:bodyPr wrap="square" lIns="0" tIns="0" rIns="0" bIns="0" rtlCol="0">
            <a:spAutoFit/>
          </a:bodyPr>
          <a:lstStyle/>
          <a:p>
            <a:pPr algn="l"/>
            <a:r>
              <a:rPr lang="en-US" altLang="zh-CN" b="1" dirty="0">
                <a:latin typeface="+mj-lt"/>
                <a:ea typeface="Microsoft YaHei" panose="020B0503020204020204" pitchFamily="34" charset="-122"/>
              </a:rPr>
              <a:t>Source Coding</a:t>
            </a:r>
            <a:endParaRPr lang="zh-CN" altLang="en-US" b="1" dirty="0">
              <a:latin typeface="+mj-lt"/>
              <a:ea typeface="Microsoft YaHei" panose="020B0503020204020204" pitchFamily="34" charset="-122"/>
            </a:endParaRPr>
          </a:p>
        </p:txBody>
      </p:sp>
      <p:grpSp>
        <p:nvGrpSpPr>
          <p:cNvPr id="20" name="组合 19">
            <a:extLst>
              <a:ext uri="{FF2B5EF4-FFF2-40B4-BE49-F238E27FC236}">
                <a16:creationId xmlns:a16="http://schemas.microsoft.com/office/drawing/2014/main" xmlns="" id="{90EC2901-A109-49A6-8967-05FB1B2DC694}"/>
              </a:ext>
            </a:extLst>
          </p:cNvPr>
          <p:cNvGrpSpPr/>
          <p:nvPr/>
        </p:nvGrpSpPr>
        <p:grpSpPr>
          <a:xfrm>
            <a:off x="4019886" y="1497927"/>
            <a:ext cx="4646582" cy="2939544"/>
            <a:chOff x="981449" y="440260"/>
            <a:chExt cx="5873786" cy="3974893"/>
          </a:xfrm>
        </p:grpSpPr>
        <p:grpSp>
          <p:nvGrpSpPr>
            <p:cNvPr id="21" name="组合 20">
              <a:extLst>
                <a:ext uri="{FF2B5EF4-FFF2-40B4-BE49-F238E27FC236}">
                  <a16:creationId xmlns:a16="http://schemas.microsoft.com/office/drawing/2014/main" xmlns="" id="{624FFE3E-3CEA-40D4-8D9E-55665C0CF039}"/>
                </a:ext>
              </a:extLst>
            </p:cNvPr>
            <p:cNvGrpSpPr/>
            <p:nvPr/>
          </p:nvGrpSpPr>
          <p:grpSpPr>
            <a:xfrm>
              <a:off x="981449" y="440260"/>
              <a:ext cx="5861809" cy="3974893"/>
              <a:chOff x="1082968" y="283042"/>
              <a:chExt cx="6475951" cy="4391342"/>
            </a:xfrm>
          </p:grpSpPr>
          <p:sp>
            <p:nvSpPr>
              <p:cNvPr id="23" name="文本框 22">
                <a:extLst>
                  <a:ext uri="{FF2B5EF4-FFF2-40B4-BE49-F238E27FC236}">
                    <a16:creationId xmlns:a16="http://schemas.microsoft.com/office/drawing/2014/main" xmlns="" id="{F1D395FB-83B1-4E05-BE32-F83219D2FAE5}"/>
                  </a:ext>
                </a:extLst>
              </p:cNvPr>
              <p:cNvSpPr txBox="1"/>
              <p:nvPr/>
            </p:nvSpPr>
            <p:spPr>
              <a:xfrm>
                <a:off x="7215555" y="2118872"/>
                <a:ext cx="343364" cy="344837"/>
              </a:xfrm>
              <a:prstGeom prst="rect">
                <a:avLst/>
              </a:prstGeom>
              <a:noFill/>
            </p:spPr>
            <p:txBody>
              <a:bodyPr wrap="square" rtlCol="0">
                <a:spAutoFit/>
              </a:bodyPr>
              <a:lstStyle/>
              <a:p>
                <a:r>
                  <a:rPr lang="en-US" altLang="zh-CN" sz="900" dirty="0">
                    <a:latin typeface="+mj-lt"/>
                  </a:rPr>
                  <a:t>…</a:t>
                </a:r>
                <a:endParaRPr lang="zh-CN" altLang="en-US" sz="900" dirty="0">
                  <a:latin typeface="+mj-lt"/>
                </a:endParaRPr>
              </a:p>
            </p:txBody>
          </p:sp>
          <p:sp>
            <p:nvSpPr>
              <p:cNvPr id="24" name="文本框 23">
                <a:extLst>
                  <a:ext uri="{FF2B5EF4-FFF2-40B4-BE49-F238E27FC236}">
                    <a16:creationId xmlns:a16="http://schemas.microsoft.com/office/drawing/2014/main" xmlns="" id="{6C826821-29FF-4995-B93A-8B96108D2C84}"/>
                  </a:ext>
                </a:extLst>
              </p:cNvPr>
              <p:cNvSpPr txBox="1"/>
              <p:nvPr/>
            </p:nvSpPr>
            <p:spPr>
              <a:xfrm>
                <a:off x="7215555" y="3635704"/>
                <a:ext cx="343364" cy="344837"/>
              </a:xfrm>
              <a:prstGeom prst="rect">
                <a:avLst/>
              </a:prstGeom>
              <a:noFill/>
            </p:spPr>
            <p:txBody>
              <a:bodyPr wrap="square" rtlCol="0">
                <a:spAutoFit/>
              </a:bodyPr>
              <a:lstStyle/>
              <a:p>
                <a:r>
                  <a:rPr lang="en-US" altLang="zh-CN" sz="900" dirty="0">
                    <a:latin typeface="+mj-lt"/>
                  </a:rPr>
                  <a:t>…</a:t>
                </a:r>
                <a:endParaRPr lang="zh-CN" altLang="en-US" sz="900" dirty="0">
                  <a:latin typeface="+mj-lt"/>
                </a:endParaRPr>
              </a:p>
            </p:txBody>
          </p:sp>
          <p:grpSp>
            <p:nvGrpSpPr>
              <p:cNvPr id="25" name="组合 24">
                <a:extLst>
                  <a:ext uri="{FF2B5EF4-FFF2-40B4-BE49-F238E27FC236}">
                    <a16:creationId xmlns:a16="http://schemas.microsoft.com/office/drawing/2014/main" xmlns="" id="{37396178-6E92-4690-9E0F-71519A66D723}"/>
                  </a:ext>
                </a:extLst>
              </p:cNvPr>
              <p:cNvGrpSpPr/>
              <p:nvPr/>
            </p:nvGrpSpPr>
            <p:grpSpPr>
              <a:xfrm>
                <a:off x="1082968" y="283042"/>
                <a:ext cx="6145819" cy="4391342"/>
                <a:chOff x="1082968" y="283042"/>
                <a:chExt cx="6145819" cy="4391342"/>
              </a:xfrm>
            </p:grpSpPr>
            <p:sp>
              <p:nvSpPr>
                <p:cNvPr id="26" name="文本框 25">
                  <a:extLst>
                    <a:ext uri="{FF2B5EF4-FFF2-40B4-BE49-F238E27FC236}">
                      <a16:creationId xmlns:a16="http://schemas.microsoft.com/office/drawing/2014/main" xmlns="" id="{7D7FD9F0-F801-4539-8C30-BFD18A0952E8}"/>
                    </a:ext>
                  </a:extLst>
                </p:cNvPr>
                <p:cNvSpPr txBox="1"/>
                <p:nvPr/>
              </p:nvSpPr>
              <p:spPr>
                <a:xfrm>
                  <a:off x="1668728" y="2578266"/>
                  <a:ext cx="572400" cy="310353"/>
                </a:xfrm>
                <a:prstGeom prst="rect">
                  <a:avLst/>
                </a:prstGeom>
                <a:noFill/>
              </p:spPr>
              <p:txBody>
                <a:bodyPr wrap="square" rtlCol="0">
                  <a:spAutoFit/>
                </a:bodyPr>
                <a:lstStyle/>
                <a:p>
                  <a:r>
                    <a:rPr lang="en-US" altLang="zh-CN" sz="750" dirty="0">
                      <a:latin typeface="+mj-lt"/>
                    </a:rPr>
                    <a:t>BL_0</a:t>
                  </a:r>
                  <a:endParaRPr lang="zh-CN" altLang="en-US" sz="750" dirty="0">
                    <a:latin typeface="+mj-lt"/>
                  </a:endParaRPr>
                </a:p>
              </p:txBody>
            </p:sp>
            <p:sp>
              <p:nvSpPr>
                <p:cNvPr id="27" name="文本框 26">
                  <a:extLst>
                    <a:ext uri="{FF2B5EF4-FFF2-40B4-BE49-F238E27FC236}">
                      <a16:creationId xmlns:a16="http://schemas.microsoft.com/office/drawing/2014/main" xmlns="" id="{2BE3511A-34E5-402A-9429-28C3390D49D7}"/>
                    </a:ext>
                  </a:extLst>
                </p:cNvPr>
                <p:cNvSpPr txBox="1"/>
                <p:nvPr/>
              </p:nvSpPr>
              <p:spPr>
                <a:xfrm>
                  <a:off x="4102987" y="2620338"/>
                  <a:ext cx="891719" cy="310353"/>
                </a:xfrm>
                <a:prstGeom prst="rect">
                  <a:avLst/>
                </a:prstGeom>
                <a:noFill/>
              </p:spPr>
              <p:txBody>
                <a:bodyPr wrap="square" rtlCol="0">
                  <a:spAutoFit/>
                </a:bodyPr>
                <a:lstStyle/>
                <a:p>
                  <a:r>
                    <a:rPr lang="en-US" altLang="zh-CN" sz="750" dirty="0">
                      <a:latin typeface="+mj-lt"/>
                    </a:rPr>
                    <a:t>BL_2</a:t>
                  </a:r>
                  <a:endParaRPr lang="zh-CN" altLang="en-US" sz="750" dirty="0">
                    <a:latin typeface="+mj-lt"/>
                  </a:endParaRPr>
                </a:p>
              </p:txBody>
            </p:sp>
            <p:sp>
              <p:nvSpPr>
                <p:cNvPr id="28" name="文本框 27">
                  <a:extLst>
                    <a:ext uri="{FF2B5EF4-FFF2-40B4-BE49-F238E27FC236}">
                      <a16:creationId xmlns:a16="http://schemas.microsoft.com/office/drawing/2014/main" xmlns="" id="{AB8A2DCA-F57D-4B40-8B6C-450DB5EFD8A8}"/>
                    </a:ext>
                  </a:extLst>
                </p:cNvPr>
                <p:cNvSpPr txBox="1"/>
                <p:nvPr/>
              </p:nvSpPr>
              <p:spPr>
                <a:xfrm>
                  <a:off x="2918879" y="2582535"/>
                  <a:ext cx="670780" cy="310353"/>
                </a:xfrm>
                <a:prstGeom prst="rect">
                  <a:avLst/>
                </a:prstGeom>
                <a:noFill/>
              </p:spPr>
              <p:txBody>
                <a:bodyPr wrap="square" rtlCol="0">
                  <a:spAutoFit/>
                </a:bodyPr>
                <a:lstStyle/>
                <a:p>
                  <a:r>
                    <a:rPr lang="en-US" altLang="zh-CN" sz="750" dirty="0">
                      <a:latin typeface="+mj-lt"/>
                    </a:rPr>
                    <a:t>BL_1</a:t>
                  </a:r>
                  <a:endParaRPr lang="zh-CN" altLang="en-US" sz="750" dirty="0">
                    <a:latin typeface="+mj-lt"/>
                  </a:endParaRPr>
                </a:p>
              </p:txBody>
            </p:sp>
            <p:sp>
              <p:nvSpPr>
                <p:cNvPr id="29" name="文本框 28">
                  <a:extLst>
                    <a:ext uri="{FF2B5EF4-FFF2-40B4-BE49-F238E27FC236}">
                      <a16:creationId xmlns:a16="http://schemas.microsoft.com/office/drawing/2014/main" xmlns="" id="{0E719BEF-DC02-4A95-A64C-A86661C49A67}"/>
                    </a:ext>
                  </a:extLst>
                </p:cNvPr>
                <p:cNvSpPr txBox="1"/>
                <p:nvPr/>
              </p:nvSpPr>
              <p:spPr>
                <a:xfrm>
                  <a:off x="5364480" y="2614840"/>
                  <a:ext cx="843643" cy="310353"/>
                </a:xfrm>
                <a:prstGeom prst="rect">
                  <a:avLst/>
                </a:prstGeom>
                <a:noFill/>
              </p:spPr>
              <p:txBody>
                <a:bodyPr wrap="square" rtlCol="0">
                  <a:spAutoFit/>
                </a:bodyPr>
                <a:lstStyle/>
                <a:p>
                  <a:r>
                    <a:rPr lang="en-US" altLang="zh-CN" sz="750" dirty="0">
                      <a:latin typeface="+mj-lt"/>
                    </a:rPr>
                    <a:t>BL_3</a:t>
                  </a:r>
                  <a:endParaRPr lang="zh-CN" altLang="en-US" sz="750" dirty="0">
                    <a:latin typeface="+mj-lt"/>
                  </a:endParaRPr>
                </a:p>
              </p:txBody>
            </p:sp>
            <p:sp>
              <p:nvSpPr>
                <p:cNvPr id="30" name="文本框 29">
                  <a:extLst>
                    <a:ext uri="{FF2B5EF4-FFF2-40B4-BE49-F238E27FC236}">
                      <a16:creationId xmlns:a16="http://schemas.microsoft.com/office/drawing/2014/main" xmlns="" id="{E20B8E63-D0B2-436F-BE72-A339B38766EC}"/>
                    </a:ext>
                  </a:extLst>
                </p:cNvPr>
                <p:cNvSpPr txBox="1"/>
                <p:nvPr/>
              </p:nvSpPr>
              <p:spPr>
                <a:xfrm>
                  <a:off x="6611115" y="2602895"/>
                  <a:ext cx="617672" cy="310353"/>
                </a:xfrm>
                <a:prstGeom prst="rect">
                  <a:avLst/>
                </a:prstGeom>
                <a:noFill/>
              </p:spPr>
              <p:txBody>
                <a:bodyPr wrap="square" rtlCol="0">
                  <a:spAutoFit/>
                </a:bodyPr>
                <a:lstStyle/>
                <a:p>
                  <a:r>
                    <a:rPr lang="en-US" altLang="zh-CN" sz="750" dirty="0">
                      <a:latin typeface="+mj-lt"/>
                    </a:rPr>
                    <a:t>BL_4</a:t>
                  </a:r>
                  <a:endParaRPr lang="zh-CN" altLang="en-US" sz="750" dirty="0">
                    <a:latin typeface="+mj-lt"/>
                  </a:endParaRPr>
                </a:p>
              </p:txBody>
            </p:sp>
            <p:grpSp>
              <p:nvGrpSpPr>
                <p:cNvPr id="31" name="组合 30">
                  <a:extLst>
                    <a:ext uri="{FF2B5EF4-FFF2-40B4-BE49-F238E27FC236}">
                      <a16:creationId xmlns:a16="http://schemas.microsoft.com/office/drawing/2014/main" xmlns="" id="{6D4F8CDD-2300-494A-A898-48C0750737A7}"/>
                    </a:ext>
                  </a:extLst>
                </p:cNvPr>
                <p:cNvGrpSpPr/>
                <p:nvPr/>
              </p:nvGrpSpPr>
              <p:grpSpPr>
                <a:xfrm>
                  <a:off x="1082968" y="283042"/>
                  <a:ext cx="6115791" cy="4391342"/>
                  <a:chOff x="1082968" y="283042"/>
                  <a:chExt cx="6115791" cy="4391342"/>
                </a:xfrm>
              </p:grpSpPr>
              <p:sp>
                <p:nvSpPr>
                  <p:cNvPr id="32" name="矩形 31">
                    <a:extLst>
                      <a:ext uri="{FF2B5EF4-FFF2-40B4-BE49-F238E27FC236}">
                        <a16:creationId xmlns:a16="http://schemas.microsoft.com/office/drawing/2014/main" xmlns="" id="{E6CE9209-111C-42B8-87BB-6A9EA1E0D735}"/>
                      </a:ext>
                    </a:extLst>
                  </p:cNvPr>
                  <p:cNvSpPr/>
                  <p:nvPr/>
                </p:nvSpPr>
                <p:spPr>
                  <a:xfrm>
                    <a:off x="1373378" y="2132551"/>
                    <a:ext cx="572400" cy="468000"/>
                  </a:xfrm>
                  <a:prstGeom prst="rect">
                    <a:avLst/>
                  </a:prstGeom>
                  <a:solidFill>
                    <a:srgbClr val="D2D2D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ysClr val="windowText" lastClr="000000"/>
                        </a:solidFill>
                        <a:latin typeface="+mj-lt"/>
                        <a:cs typeface="Arial" panose="020B0604020202020204" pitchFamily="34" charset="0"/>
                      </a:rPr>
                      <a:t>I</a:t>
                    </a:r>
                    <a:endParaRPr lang="zh-CN" altLang="en-US" sz="1050" dirty="0">
                      <a:solidFill>
                        <a:sysClr val="windowText" lastClr="000000"/>
                      </a:solidFill>
                      <a:latin typeface="+mj-lt"/>
                      <a:cs typeface="Arial" panose="020B0604020202020204" pitchFamily="34" charset="0"/>
                    </a:endParaRPr>
                  </a:p>
                </p:txBody>
              </p:sp>
              <p:sp>
                <p:nvSpPr>
                  <p:cNvPr id="33" name="矩形 32">
                    <a:extLst>
                      <a:ext uri="{FF2B5EF4-FFF2-40B4-BE49-F238E27FC236}">
                        <a16:creationId xmlns:a16="http://schemas.microsoft.com/office/drawing/2014/main" xmlns="" id="{7CFBFA7C-D2EB-4266-97EA-A3BA8BB2D09A}"/>
                      </a:ext>
                    </a:extLst>
                  </p:cNvPr>
                  <p:cNvSpPr/>
                  <p:nvPr/>
                </p:nvSpPr>
                <p:spPr>
                  <a:xfrm>
                    <a:off x="2625773" y="2134896"/>
                    <a:ext cx="572400" cy="468000"/>
                  </a:xfrm>
                  <a:prstGeom prst="rect">
                    <a:avLst/>
                  </a:prstGeom>
                  <a:solidFill>
                    <a:srgbClr val="D2D2D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ysClr val="windowText" lastClr="000000"/>
                        </a:solidFill>
                        <a:latin typeface="+mj-lt"/>
                        <a:cs typeface="Arial" panose="020B0604020202020204" pitchFamily="34" charset="0"/>
                      </a:rPr>
                      <a:t>B</a:t>
                    </a:r>
                    <a:endParaRPr lang="zh-CN" altLang="en-US" sz="1050" dirty="0">
                      <a:solidFill>
                        <a:sysClr val="windowText" lastClr="000000"/>
                      </a:solidFill>
                      <a:latin typeface="+mj-lt"/>
                      <a:cs typeface="Arial" panose="020B0604020202020204" pitchFamily="34" charset="0"/>
                    </a:endParaRPr>
                  </a:p>
                </p:txBody>
              </p:sp>
              <p:sp>
                <p:nvSpPr>
                  <p:cNvPr id="34" name="矩形 33">
                    <a:extLst>
                      <a:ext uri="{FF2B5EF4-FFF2-40B4-BE49-F238E27FC236}">
                        <a16:creationId xmlns:a16="http://schemas.microsoft.com/office/drawing/2014/main" xmlns="" id="{825D9924-0B7C-4519-855D-49E7E36B56AA}"/>
                      </a:ext>
                    </a:extLst>
                  </p:cNvPr>
                  <p:cNvSpPr/>
                  <p:nvPr/>
                </p:nvSpPr>
                <p:spPr>
                  <a:xfrm>
                    <a:off x="3849634" y="2134896"/>
                    <a:ext cx="572400" cy="468000"/>
                  </a:xfrm>
                  <a:prstGeom prst="rect">
                    <a:avLst/>
                  </a:prstGeom>
                  <a:solidFill>
                    <a:srgbClr val="D2D2D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ysClr val="windowText" lastClr="000000"/>
                        </a:solidFill>
                        <a:latin typeface="+mj-lt"/>
                        <a:cs typeface="Arial" panose="020B0604020202020204" pitchFamily="34" charset="0"/>
                      </a:rPr>
                      <a:t>P</a:t>
                    </a:r>
                    <a:endParaRPr lang="zh-CN" altLang="en-US" sz="1050" dirty="0">
                      <a:solidFill>
                        <a:sysClr val="windowText" lastClr="000000"/>
                      </a:solidFill>
                      <a:latin typeface="+mj-lt"/>
                      <a:cs typeface="Arial" panose="020B0604020202020204" pitchFamily="34" charset="0"/>
                    </a:endParaRPr>
                  </a:p>
                </p:txBody>
              </p:sp>
              <p:sp>
                <p:nvSpPr>
                  <p:cNvPr id="35" name="矩形 34">
                    <a:extLst>
                      <a:ext uri="{FF2B5EF4-FFF2-40B4-BE49-F238E27FC236}">
                        <a16:creationId xmlns:a16="http://schemas.microsoft.com/office/drawing/2014/main" xmlns="" id="{6F043B5A-89B5-4E35-88B9-3E5C52BBC347}"/>
                      </a:ext>
                    </a:extLst>
                  </p:cNvPr>
                  <p:cNvSpPr/>
                  <p:nvPr/>
                </p:nvSpPr>
                <p:spPr>
                  <a:xfrm>
                    <a:off x="5098794" y="2134896"/>
                    <a:ext cx="572400" cy="468000"/>
                  </a:xfrm>
                  <a:prstGeom prst="rect">
                    <a:avLst/>
                  </a:prstGeom>
                  <a:solidFill>
                    <a:srgbClr val="D2D2D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ysClr val="windowText" lastClr="000000"/>
                        </a:solidFill>
                        <a:latin typeface="+mj-lt"/>
                        <a:cs typeface="Arial" panose="020B0604020202020204" pitchFamily="34" charset="0"/>
                      </a:rPr>
                      <a:t>B</a:t>
                    </a:r>
                    <a:endParaRPr lang="zh-CN" altLang="en-US" sz="1050" dirty="0">
                      <a:solidFill>
                        <a:sysClr val="windowText" lastClr="000000"/>
                      </a:solidFill>
                      <a:latin typeface="+mj-lt"/>
                      <a:cs typeface="Arial" panose="020B0604020202020204" pitchFamily="34" charset="0"/>
                    </a:endParaRPr>
                  </a:p>
                </p:txBody>
              </p:sp>
              <p:sp>
                <p:nvSpPr>
                  <p:cNvPr id="37" name="矩形 36">
                    <a:extLst>
                      <a:ext uri="{FF2B5EF4-FFF2-40B4-BE49-F238E27FC236}">
                        <a16:creationId xmlns:a16="http://schemas.microsoft.com/office/drawing/2014/main" xmlns="" id="{B84776B1-B77E-46C8-9CD7-B729704A7F48}"/>
                      </a:ext>
                    </a:extLst>
                  </p:cNvPr>
                  <p:cNvSpPr/>
                  <p:nvPr/>
                </p:nvSpPr>
                <p:spPr>
                  <a:xfrm>
                    <a:off x="6337253" y="2134896"/>
                    <a:ext cx="572400" cy="468000"/>
                  </a:xfrm>
                  <a:prstGeom prst="rect">
                    <a:avLst/>
                  </a:prstGeom>
                  <a:solidFill>
                    <a:srgbClr val="D2D2D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ysClr val="windowText" lastClr="000000"/>
                        </a:solidFill>
                        <a:latin typeface="+mj-lt"/>
                        <a:cs typeface="Arial" panose="020B0604020202020204" pitchFamily="34" charset="0"/>
                      </a:rPr>
                      <a:t>I</a:t>
                    </a:r>
                    <a:endParaRPr lang="zh-CN" altLang="en-US" sz="1050" dirty="0">
                      <a:solidFill>
                        <a:sysClr val="windowText" lastClr="000000"/>
                      </a:solidFill>
                      <a:latin typeface="+mj-lt"/>
                      <a:cs typeface="Arial" panose="020B0604020202020204" pitchFamily="34" charset="0"/>
                    </a:endParaRPr>
                  </a:p>
                </p:txBody>
              </p:sp>
              <p:sp>
                <p:nvSpPr>
                  <p:cNvPr id="38" name="矩形 37">
                    <a:extLst>
                      <a:ext uri="{FF2B5EF4-FFF2-40B4-BE49-F238E27FC236}">
                        <a16:creationId xmlns:a16="http://schemas.microsoft.com/office/drawing/2014/main" xmlns="" id="{99044F6C-31AD-4C7F-8C6E-70038A28526D}"/>
                      </a:ext>
                    </a:extLst>
                  </p:cNvPr>
                  <p:cNvSpPr/>
                  <p:nvPr/>
                </p:nvSpPr>
                <p:spPr>
                  <a:xfrm>
                    <a:off x="1082968" y="3408981"/>
                    <a:ext cx="1144800" cy="936000"/>
                  </a:xfrm>
                  <a:prstGeom prst="rect">
                    <a:avLst/>
                  </a:prstGeom>
                  <a:solidFill>
                    <a:srgbClr val="D2D2D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900" dirty="0">
                        <a:solidFill>
                          <a:sysClr val="windowText" lastClr="000000"/>
                        </a:solidFill>
                        <a:latin typeface="+mj-lt"/>
                        <a:cs typeface="Arial" panose="020B0604020202020204" pitchFamily="34" charset="0"/>
                      </a:rPr>
                      <a:t>residual_0</a:t>
                    </a:r>
                  </a:p>
                </p:txBody>
              </p:sp>
              <p:sp>
                <p:nvSpPr>
                  <p:cNvPr id="39" name="矩形 38">
                    <a:extLst>
                      <a:ext uri="{FF2B5EF4-FFF2-40B4-BE49-F238E27FC236}">
                        <a16:creationId xmlns:a16="http://schemas.microsoft.com/office/drawing/2014/main" xmlns="" id="{D65CEA32-6C2A-4986-956E-719E0F94F899}"/>
                      </a:ext>
                    </a:extLst>
                  </p:cNvPr>
                  <p:cNvSpPr/>
                  <p:nvPr/>
                </p:nvSpPr>
                <p:spPr>
                  <a:xfrm>
                    <a:off x="2320189" y="3408981"/>
                    <a:ext cx="1144800" cy="936000"/>
                  </a:xfrm>
                  <a:prstGeom prst="rect">
                    <a:avLst/>
                  </a:prstGeom>
                  <a:solidFill>
                    <a:srgbClr val="D2D2D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900" dirty="0">
                        <a:solidFill>
                          <a:sysClr val="windowText" lastClr="000000"/>
                        </a:solidFill>
                        <a:latin typeface="+mj-lt"/>
                        <a:cs typeface="Arial" panose="020B0604020202020204" pitchFamily="34" charset="0"/>
                      </a:rPr>
                      <a:t>residual_1</a:t>
                    </a:r>
                    <a:endParaRPr lang="zh-CN" altLang="en-US" sz="900" dirty="0">
                      <a:solidFill>
                        <a:sysClr val="windowText" lastClr="000000"/>
                      </a:solidFill>
                      <a:latin typeface="+mj-lt"/>
                      <a:cs typeface="Arial" panose="020B0604020202020204" pitchFamily="34" charset="0"/>
                    </a:endParaRPr>
                  </a:p>
                </p:txBody>
              </p:sp>
              <p:sp>
                <p:nvSpPr>
                  <p:cNvPr id="40" name="矩形 39">
                    <a:extLst>
                      <a:ext uri="{FF2B5EF4-FFF2-40B4-BE49-F238E27FC236}">
                        <a16:creationId xmlns:a16="http://schemas.microsoft.com/office/drawing/2014/main" xmlns="" id="{0F46E3FA-618D-482C-A4DE-33C4A9CD7ED6}"/>
                      </a:ext>
                    </a:extLst>
                  </p:cNvPr>
                  <p:cNvSpPr/>
                  <p:nvPr/>
                </p:nvSpPr>
                <p:spPr>
                  <a:xfrm>
                    <a:off x="3568219" y="3408981"/>
                    <a:ext cx="1144800" cy="936000"/>
                  </a:xfrm>
                  <a:prstGeom prst="rect">
                    <a:avLst/>
                  </a:prstGeom>
                  <a:solidFill>
                    <a:srgbClr val="D2D2D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900" dirty="0">
                        <a:solidFill>
                          <a:sysClr val="windowText" lastClr="000000"/>
                        </a:solidFill>
                        <a:latin typeface="+mj-lt"/>
                        <a:cs typeface="Arial" panose="020B0604020202020204" pitchFamily="34" charset="0"/>
                      </a:rPr>
                      <a:t>residual_2</a:t>
                    </a:r>
                  </a:p>
                </p:txBody>
              </p:sp>
              <p:sp>
                <p:nvSpPr>
                  <p:cNvPr id="41" name="矩形 40">
                    <a:extLst>
                      <a:ext uri="{FF2B5EF4-FFF2-40B4-BE49-F238E27FC236}">
                        <a16:creationId xmlns:a16="http://schemas.microsoft.com/office/drawing/2014/main" xmlns="" id="{43F4E284-4890-4AA3-A23F-0E41FB5F722E}"/>
                      </a:ext>
                    </a:extLst>
                  </p:cNvPr>
                  <p:cNvSpPr/>
                  <p:nvPr/>
                </p:nvSpPr>
                <p:spPr>
                  <a:xfrm>
                    <a:off x="4806678" y="3408981"/>
                    <a:ext cx="1144800" cy="936000"/>
                  </a:xfrm>
                  <a:prstGeom prst="rect">
                    <a:avLst/>
                  </a:prstGeom>
                  <a:solidFill>
                    <a:srgbClr val="D2D2D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900" dirty="0">
                        <a:solidFill>
                          <a:sysClr val="windowText" lastClr="000000"/>
                        </a:solidFill>
                        <a:latin typeface="+mj-lt"/>
                        <a:cs typeface="Arial" panose="020B0604020202020204" pitchFamily="34" charset="0"/>
                      </a:rPr>
                      <a:t>residual_3</a:t>
                    </a:r>
                  </a:p>
                </p:txBody>
              </p:sp>
              <p:sp>
                <p:nvSpPr>
                  <p:cNvPr id="42" name="矩形 41">
                    <a:extLst>
                      <a:ext uri="{FF2B5EF4-FFF2-40B4-BE49-F238E27FC236}">
                        <a16:creationId xmlns:a16="http://schemas.microsoft.com/office/drawing/2014/main" xmlns="" id="{4BDB0825-321D-48B9-8E7B-D81BB5B4D6D2}"/>
                      </a:ext>
                    </a:extLst>
                  </p:cNvPr>
                  <p:cNvSpPr/>
                  <p:nvPr/>
                </p:nvSpPr>
                <p:spPr>
                  <a:xfrm>
                    <a:off x="6049004" y="3408981"/>
                    <a:ext cx="1144800" cy="936000"/>
                  </a:xfrm>
                  <a:prstGeom prst="rect">
                    <a:avLst/>
                  </a:prstGeom>
                  <a:solidFill>
                    <a:srgbClr val="D2D2D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900" dirty="0">
                        <a:solidFill>
                          <a:sysClr val="windowText" lastClr="000000"/>
                        </a:solidFill>
                        <a:latin typeface="+mj-lt"/>
                        <a:cs typeface="Arial" panose="020B0604020202020204" pitchFamily="34" charset="0"/>
                      </a:rPr>
                      <a:t>residual_4</a:t>
                    </a:r>
                  </a:p>
                </p:txBody>
              </p:sp>
              <p:cxnSp>
                <p:nvCxnSpPr>
                  <p:cNvPr id="43" name="连接符: 曲线 53">
                    <a:extLst>
                      <a:ext uri="{FF2B5EF4-FFF2-40B4-BE49-F238E27FC236}">
                        <a16:creationId xmlns:a16="http://schemas.microsoft.com/office/drawing/2014/main" xmlns="" id="{D3CA75C5-7196-4EB2-A802-DAF10B5E314B}"/>
                      </a:ext>
                    </a:extLst>
                  </p:cNvPr>
                  <p:cNvCxnSpPr>
                    <a:cxnSpLocks/>
                    <a:stCxn id="34" idx="0"/>
                    <a:endCxn id="32" idx="0"/>
                  </p:cNvCxnSpPr>
                  <p:nvPr/>
                </p:nvCxnSpPr>
                <p:spPr>
                  <a:xfrm rot="16200000" flipV="1">
                    <a:off x="2896534" y="895596"/>
                    <a:ext cx="2345" cy="2476256"/>
                  </a:xfrm>
                  <a:prstGeom prst="curvedConnector3">
                    <a:avLst>
                      <a:gd name="adj1" fmla="val 984840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直接箭头连接符 43">
                    <a:extLst>
                      <a:ext uri="{FF2B5EF4-FFF2-40B4-BE49-F238E27FC236}">
                        <a16:creationId xmlns:a16="http://schemas.microsoft.com/office/drawing/2014/main" xmlns="" id="{1C4E14E5-2399-41E9-8D7F-6C36D82500F5}"/>
                      </a:ext>
                    </a:extLst>
                  </p:cNvPr>
                  <p:cNvCxnSpPr>
                    <a:cxnSpLocks/>
                    <a:stCxn id="33" idx="1"/>
                    <a:endCxn id="32" idx="3"/>
                  </p:cNvCxnSpPr>
                  <p:nvPr/>
                </p:nvCxnSpPr>
                <p:spPr>
                  <a:xfrm flipH="1" flipV="1">
                    <a:off x="1945778" y="2366551"/>
                    <a:ext cx="679995" cy="23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直接箭头连接符 44">
                    <a:extLst>
                      <a:ext uri="{FF2B5EF4-FFF2-40B4-BE49-F238E27FC236}">
                        <a16:creationId xmlns:a16="http://schemas.microsoft.com/office/drawing/2014/main" xmlns="" id="{DBFE0E40-5AEE-4E72-9252-AE2AA3DF96B8}"/>
                      </a:ext>
                    </a:extLst>
                  </p:cNvPr>
                  <p:cNvCxnSpPr>
                    <a:cxnSpLocks/>
                    <a:stCxn id="33" idx="3"/>
                    <a:endCxn id="34" idx="1"/>
                  </p:cNvCxnSpPr>
                  <p:nvPr/>
                </p:nvCxnSpPr>
                <p:spPr>
                  <a:xfrm>
                    <a:off x="3198173" y="2368896"/>
                    <a:ext cx="65146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直接箭头连接符 45">
                    <a:extLst>
                      <a:ext uri="{FF2B5EF4-FFF2-40B4-BE49-F238E27FC236}">
                        <a16:creationId xmlns:a16="http://schemas.microsoft.com/office/drawing/2014/main" xmlns="" id="{F419CDFE-696E-4DA3-9DA4-2BAF179E1225}"/>
                      </a:ext>
                    </a:extLst>
                  </p:cNvPr>
                  <p:cNvCxnSpPr>
                    <a:cxnSpLocks/>
                    <a:stCxn id="35" idx="1"/>
                    <a:endCxn id="34" idx="3"/>
                  </p:cNvCxnSpPr>
                  <p:nvPr/>
                </p:nvCxnSpPr>
                <p:spPr>
                  <a:xfrm flipH="1">
                    <a:off x="4422034" y="2368896"/>
                    <a:ext cx="67676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直接箭头连接符 46">
                    <a:extLst>
                      <a:ext uri="{FF2B5EF4-FFF2-40B4-BE49-F238E27FC236}">
                        <a16:creationId xmlns:a16="http://schemas.microsoft.com/office/drawing/2014/main" xmlns="" id="{3FB05654-9E45-4656-881A-D638E4640892}"/>
                      </a:ext>
                    </a:extLst>
                  </p:cNvPr>
                  <p:cNvCxnSpPr>
                    <a:cxnSpLocks/>
                    <a:stCxn id="35" idx="3"/>
                    <a:endCxn id="37" idx="1"/>
                  </p:cNvCxnSpPr>
                  <p:nvPr/>
                </p:nvCxnSpPr>
                <p:spPr>
                  <a:xfrm>
                    <a:off x="5671194" y="2368896"/>
                    <a:ext cx="66605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直接箭头连接符 47">
                    <a:extLst>
                      <a:ext uri="{FF2B5EF4-FFF2-40B4-BE49-F238E27FC236}">
                        <a16:creationId xmlns:a16="http://schemas.microsoft.com/office/drawing/2014/main" xmlns="" id="{B3E0592F-E493-4133-9DEA-48583C7511CD}"/>
                      </a:ext>
                    </a:extLst>
                  </p:cNvPr>
                  <p:cNvCxnSpPr>
                    <a:cxnSpLocks/>
                    <a:stCxn id="38" idx="0"/>
                    <a:endCxn id="32" idx="2"/>
                  </p:cNvCxnSpPr>
                  <p:nvPr/>
                </p:nvCxnSpPr>
                <p:spPr>
                  <a:xfrm flipV="1">
                    <a:off x="1655368" y="2600551"/>
                    <a:ext cx="4210" cy="8084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直接箭头连接符 48">
                    <a:extLst>
                      <a:ext uri="{FF2B5EF4-FFF2-40B4-BE49-F238E27FC236}">
                        <a16:creationId xmlns:a16="http://schemas.microsoft.com/office/drawing/2014/main" xmlns="" id="{F9A856C5-E413-4001-9D49-7D784094214C}"/>
                      </a:ext>
                    </a:extLst>
                  </p:cNvPr>
                  <p:cNvCxnSpPr>
                    <a:cxnSpLocks/>
                    <a:stCxn id="39" idx="0"/>
                    <a:endCxn id="33" idx="2"/>
                  </p:cNvCxnSpPr>
                  <p:nvPr/>
                </p:nvCxnSpPr>
                <p:spPr>
                  <a:xfrm flipV="1">
                    <a:off x="2892589" y="2602896"/>
                    <a:ext cx="19384" cy="806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直接箭头连接符 49">
                    <a:extLst>
                      <a:ext uri="{FF2B5EF4-FFF2-40B4-BE49-F238E27FC236}">
                        <a16:creationId xmlns:a16="http://schemas.microsoft.com/office/drawing/2014/main" xmlns="" id="{7162D5D5-02E2-40B3-A9C9-899DE5C0320B}"/>
                      </a:ext>
                    </a:extLst>
                  </p:cNvPr>
                  <p:cNvCxnSpPr>
                    <a:cxnSpLocks/>
                    <a:stCxn id="40" idx="0"/>
                    <a:endCxn id="34" idx="2"/>
                  </p:cNvCxnSpPr>
                  <p:nvPr/>
                </p:nvCxnSpPr>
                <p:spPr>
                  <a:xfrm flipH="1" flipV="1">
                    <a:off x="4135834" y="2602896"/>
                    <a:ext cx="4785" cy="806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直接箭头连接符 50">
                    <a:extLst>
                      <a:ext uri="{FF2B5EF4-FFF2-40B4-BE49-F238E27FC236}">
                        <a16:creationId xmlns:a16="http://schemas.microsoft.com/office/drawing/2014/main" xmlns="" id="{C41EE9DC-13C1-49BE-B977-529D692701D3}"/>
                      </a:ext>
                    </a:extLst>
                  </p:cNvPr>
                  <p:cNvCxnSpPr>
                    <a:cxnSpLocks/>
                    <a:stCxn id="41" idx="0"/>
                    <a:endCxn id="35" idx="2"/>
                  </p:cNvCxnSpPr>
                  <p:nvPr/>
                </p:nvCxnSpPr>
                <p:spPr>
                  <a:xfrm flipV="1">
                    <a:off x="5379078" y="2602896"/>
                    <a:ext cx="5916" cy="806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直接箭头连接符 51">
                    <a:extLst>
                      <a:ext uri="{FF2B5EF4-FFF2-40B4-BE49-F238E27FC236}">
                        <a16:creationId xmlns:a16="http://schemas.microsoft.com/office/drawing/2014/main" xmlns="" id="{4CC2CCBE-97A0-4DFF-A156-689C14CB6937}"/>
                      </a:ext>
                    </a:extLst>
                  </p:cNvPr>
                  <p:cNvCxnSpPr>
                    <a:cxnSpLocks/>
                    <a:stCxn id="42" idx="0"/>
                    <a:endCxn id="37" idx="2"/>
                  </p:cNvCxnSpPr>
                  <p:nvPr/>
                </p:nvCxnSpPr>
                <p:spPr>
                  <a:xfrm flipV="1">
                    <a:off x="6621404" y="2602896"/>
                    <a:ext cx="2049" cy="806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3" name="文本框 52">
                    <a:extLst>
                      <a:ext uri="{FF2B5EF4-FFF2-40B4-BE49-F238E27FC236}">
                        <a16:creationId xmlns:a16="http://schemas.microsoft.com/office/drawing/2014/main" xmlns="" id="{F5327E53-D88F-4A8A-82B4-7899AF53FBE7}"/>
                      </a:ext>
                    </a:extLst>
                  </p:cNvPr>
                  <p:cNvSpPr txBox="1"/>
                  <p:nvPr/>
                </p:nvSpPr>
                <p:spPr>
                  <a:xfrm>
                    <a:off x="1209356" y="4362716"/>
                    <a:ext cx="892023" cy="310353"/>
                  </a:xfrm>
                  <a:prstGeom prst="rect">
                    <a:avLst/>
                  </a:prstGeom>
                  <a:noFill/>
                </p:spPr>
                <p:txBody>
                  <a:bodyPr wrap="square" rtlCol="0">
                    <a:spAutoFit/>
                  </a:bodyPr>
                  <a:lstStyle/>
                  <a:p>
                    <a:pPr algn="ctr"/>
                    <a:r>
                      <a:rPr lang="en-US" altLang="zh-CN" sz="750" dirty="0">
                        <a:latin typeface="+mj-lt"/>
                      </a:rPr>
                      <a:t>EL_0</a:t>
                    </a:r>
                    <a:endParaRPr lang="zh-CN" altLang="en-US" sz="750" dirty="0">
                      <a:latin typeface="+mj-lt"/>
                    </a:endParaRPr>
                  </a:p>
                </p:txBody>
              </p:sp>
              <p:sp>
                <p:nvSpPr>
                  <p:cNvPr id="54" name="文本框 53">
                    <a:extLst>
                      <a:ext uri="{FF2B5EF4-FFF2-40B4-BE49-F238E27FC236}">
                        <a16:creationId xmlns:a16="http://schemas.microsoft.com/office/drawing/2014/main" xmlns="" id="{03BB9E05-8582-48A5-B688-C96E35FC8765}"/>
                      </a:ext>
                    </a:extLst>
                  </p:cNvPr>
                  <p:cNvSpPr txBox="1"/>
                  <p:nvPr/>
                </p:nvSpPr>
                <p:spPr>
                  <a:xfrm>
                    <a:off x="3657129" y="4362867"/>
                    <a:ext cx="891719" cy="310353"/>
                  </a:xfrm>
                  <a:prstGeom prst="rect">
                    <a:avLst/>
                  </a:prstGeom>
                  <a:noFill/>
                </p:spPr>
                <p:txBody>
                  <a:bodyPr wrap="square" rtlCol="0">
                    <a:spAutoFit/>
                  </a:bodyPr>
                  <a:lstStyle/>
                  <a:p>
                    <a:pPr algn="ctr"/>
                    <a:r>
                      <a:rPr lang="en-US" altLang="zh-CN" sz="750" dirty="0">
                        <a:latin typeface="+mj-lt"/>
                      </a:rPr>
                      <a:t>EL_2</a:t>
                    </a:r>
                    <a:endParaRPr lang="zh-CN" altLang="en-US" sz="750" dirty="0">
                      <a:latin typeface="+mj-lt"/>
                    </a:endParaRPr>
                  </a:p>
                </p:txBody>
              </p:sp>
              <p:sp>
                <p:nvSpPr>
                  <p:cNvPr id="55" name="文本框 54">
                    <a:extLst>
                      <a:ext uri="{FF2B5EF4-FFF2-40B4-BE49-F238E27FC236}">
                        <a16:creationId xmlns:a16="http://schemas.microsoft.com/office/drawing/2014/main" xmlns="" id="{80419C79-12F4-4E19-8CEB-1B3F18FD4859}"/>
                      </a:ext>
                    </a:extLst>
                  </p:cNvPr>
                  <p:cNvSpPr txBox="1"/>
                  <p:nvPr/>
                </p:nvSpPr>
                <p:spPr>
                  <a:xfrm>
                    <a:off x="2456420" y="4364031"/>
                    <a:ext cx="891719" cy="310353"/>
                  </a:xfrm>
                  <a:prstGeom prst="rect">
                    <a:avLst/>
                  </a:prstGeom>
                  <a:noFill/>
                </p:spPr>
                <p:txBody>
                  <a:bodyPr wrap="square" rtlCol="0">
                    <a:spAutoFit/>
                  </a:bodyPr>
                  <a:lstStyle/>
                  <a:p>
                    <a:pPr algn="ctr"/>
                    <a:r>
                      <a:rPr lang="en-US" altLang="zh-CN" sz="750" dirty="0">
                        <a:latin typeface="+mj-lt"/>
                      </a:rPr>
                      <a:t>EL_1</a:t>
                    </a:r>
                    <a:endParaRPr lang="zh-CN" altLang="en-US" sz="750" dirty="0">
                      <a:latin typeface="+mj-lt"/>
                    </a:endParaRPr>
                  </a:p>
                </p:txBody>
              </p:sp>
              <p:sp>
                <p:nvSpPr>
                  <p:cNvPr id="56" name="文本框 55">
                    <a:extLst>
                      <a:ext uri="{FF2B5EF4-FFF2-40B4-BE49-F238E27FC236}">
                        <a16:creationId xmlns:a16="http://schemas.microsoft.com/office/drawing/2014/main" xmlns="" id="{9B395C3C-87AB-4CFA-8132-9C96CB6D7AD4}"/>
                      </a:ext>
                    </a:extLst>
                  </p:cNvPr>
                  <p:cNvSpPr txBox="1"/>
                  <p:nvPr/>
                </p:nvSpPr>
                <p:spPr>
                  <a:xfrm>
                    <a:off x="4963172" y="4362716"/>
                    <a:ext cx="843643" cy="310353"/>
                  </a:xfrm>
                  <a:prstGeom prst="rect">
                    <a:avLst/>
                  </a:prstGeom>
                  <a:noFill/>
                </p:spPr>
                <p:txBody>
                  <a:bodyPr wrap="square" rtlCol="0">
                    <a:spAutoFit/>
                  </a:bodyPr>
                  <a:lstStyle/>
                  <a:p>
                    <a:pPr algn="ctr"/>
                    <a:r>
                      <a:rPr lang="en-US" altLang="zh-CN" sz="750" dirty="0">
                        <a:latin typeface="+mj-lt"/>
                      </a:rPr>
                      <a:t>EL_3</a:t>
                    </a:r>
                    <a:endParaRPr lang="zh-CN" altLang="en-US" sz="750" dirty="0">
                      <a:latin typeface="+mj-lt"/>
                    </a:endParaRPr>
                  </a:p>
                </p:txBody>
              </p:sp>
              <p:sp>
                <p:nvSpPr>
                  <p:cNvPr id="57" name="文本框 56">
                    <a:extLst>
                      <a:ext uri="{FF2B5EF4-FFF2-40B4-BE49-F238E27FC236}">
                        <a16:creationId xmlns:a16="http://schemas.microsoft.com/office/drawing/2014/main" xmlns="" id="{6F583745-201B-436B-AAA7-0754C304C09F}"/>
                      </a:ext>
                    </a:extLst>
                  </p:cNvPr>
                  <p:cNvSpPr txBox="1"/>
                  <p:nvPr/>
                </p:nvSpPr>
                <p:spPr>
                  <a:xfrm>
                    <a:off x="6163879" y="4362869"/>
                    <a:ext cx="925286" cy="310353"/>
                  </a:xfrm>
                  <a:prstGeom prst="rect">
                    <a:avLst/>
                  </a:prstGeom>
                  <a:noFill/>
                </p:spPr>
                <p:txBody>
                  <a:bodyPr wrap="square" rtlCol="0">
                    <a:spAutoFit/>
                  </a:bodyPr>
                  <a:lstStyle/>
                  <a:p>
                    <a:pPr algn="ctr"/>
                    <a:r>
                      <a:rPr lang="en-US" altLang="zh-CN" sz="750" dirty="0">
                        <a:latin typeface="+mj-lt"/>
                      </a:rPr>
                      <a:t>EL_4</a:t>
                    </a:r>
                    <a:endParaRPr lang="zh-CN" altLang="en-US" sz="750" dirty="0">
                      <a:latin typeface="+mj-lt"/>
                    </a:endParaRPr>
                  </a:p>
                </p:txBody>
              </p:sp>
              <p:pic>
                <p:nvPicPr>
                  <p:cNvPr id="58" name="Picture 2" descr="C:\Users\l00816869\AppData\Roaming\eSpace_Desktop\UserData\l00816869\imagefiles\0401613B-EDBC-4D42-8A32-236469A1395E.png">
                    <a:extLst>
                      <a:ext uri="{FF2B5EF4-FFF2-40B4-BE49-F238E27FC236}">
                        <a16:creationId xmlns:a16="http://schemas.microsoft.com/office/drawing/2014/main" xmlns="" id="{612C2A0D-D346-4001-A552-641465F5539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356" y="288620"/>
                    <a:ext cx="1144000" cy="936000"/>
                  </a:xfrm>
                  <a:prstGeom prst="rect">
                    <a:avLst/>
                  </a:prstGeom>
                  <a:noFill/>
                  <a:extLst>
                    <a:ext uri="{909E8E84-426E-40DD-AFC4-6F175D3DCCD1}">
                      <a14:hiddenFill xmlns:a14="http://schemas.microsoft.com/office/drawing/2010/main">
                        <a:solidFill>
                          <a:srgbClr val="FFFFFF"/>
                        </a:solidFill>
                      </a14:hiddenFill>
                    </a:ext>
                  </a:extLst>
                </p:spPr>
              </p:pic>
              <p:pic>
                <p:nvPicPr>
                  <p:cNvPr id="59" name="Picture 4" descr="C:\Users\l00816869\AppData\Roaming\eSpace_Desktop\UserData\l00816869\imagefiles\8E881091-C194-4BFE-BD4E-1408AD8684C0.png">
                    <a:extLst>
                      <a:ext uri="{FF2B5EF4-FFF2-40B4-BE49-F238E27FC236}">
                        <a16:creationId xmlns:a16="http://schemas.microsoft.com/office/drawing/2014/main" xmlns="" id="{358CBCFB-73D1-410C-8A6C-51CBEB15291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26326" y="283042"/>
                    <a:ext cx="1144000" cy="936000"/>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6" descr="C:\Users\l00816869\AppData\Roaming\eSpace_Desktop\UserData\l00816869\imagefiles\E477CCEC-D46E-47D1-9F7B-CB556B3BD672.png">
                    <a:extLst>
                      <a:ext uri="{FF2B5EF4-FFF2-40B4-BE49-F238E27FC236}">
                        <a16:creationId xmlns:a16="http://schemas.microsoft.com/office/drawing/2014/main" xmlns="" id="{5E66F96F-4067-4BDA-BF7A-5915A757187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7296" y="292575"/>
                    <a:ext cx="1143999" cy="936000"/>
                  </a:xfrm>
                  <a:prstGeom prst="rect">
                    <a:avLst/>
                  </a:prstGeom>
                  <a:noFill/>
                  <a:extLst>
                    <a:ext uri="{909E8E84-426E-40DD-AFC4-6F175D3DCCD1}">
                      <a14:hiddenFill xmlns:a14="http://schemas.microsoft.com/office/drawing/2010/main">
                        <a:solidFill>
                          <a:srgbClr val="FFFFFF"/>
                        </a:solidFill>
                      </a14:hiddenFill>
                    </a:ext>
                  </a:extLst>
                </p:spPr>
              </p:pic>
              <p:pic>
                <p:nvPicPr>
                  <p:cNvPr id="61" name="Picture 8" descr="C:\Users\l00816869\AppData\Roaming\eSpace_Desktop\UserData\l00816869\imagefiles\A9DF3CCF-0A10-4482-9A25-0B42751C0473.png">
                    <a:extLst>
                      <a:ext uri="{FF2B5EF4-FFF2-40B4-BE49-F238E27FC236}">
                        <a16:creationId xmlns:a16="http://schemas.microsoft.com/office/drawing/2014/main" xmlns="" id="{ECECFE56-6A92-4E37-B54D-835F0A70E793}"/>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08265" y="292575"/>
                    <a:ext cx="1144000" cy="936000"/>
                  </a:xfrm>
                  <a:prstGeom prst="rect">
                    <a:avLst/>
                  </a:prstGeom>
                  <a:noFill/>
                  <a:extLst>
                    <a:ext uri="{909E8E84-426E-40DD-AFC4-6F175D3DCCD1}">
                      <a14:hiddenFill xmlns:a14="http://schemas.microsoft.com/office/drawing/2010/main">
                        <a:solidFill>
                          <a:srgbClr val="FFFFFF"/>
                        </a:solidFill>
                      </a14:hiddenFill>
                    </a:ext>
                  </a:extLst>
                </p:spPr>
              </p:pic>
              <p:pic>
                <p:nvPicPr>
                  <p:cNvPr id="62" name="Picture 10" descr="C:\Users\l00816869\AppData\Roaming\eSpace_Desktop\UserData\l00816869\imagefiles\24C52946-6D06-4FC6-8897-C3629FF1F3E8.png">
                    <a:extLst>
                      <a:ext uri="{FF2B5EF4-FFF2-40B4-BE49-F238E27FC236}">
                        <a16:creationId xmlns:a16="http://schemas.microsoft.com/office/drawing/2014/main" xmlns="" id="{D793B17D-BB37-4A61-B2EB-519421D9A9C1}"/>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54759" y="292575"/>
                    <a:ext cx="1144000" cy="936000"/>
                  </a:xfrm>
                  <a:prstGeom prst="rect">
                    <a:avLst/>
                  </a:prstGeom>
                  <a:noFill/>
                  <a:extLst>
                    <a:ext uri="{909E8E84-426E-40DD-AFC4-6F175D3DCCD1}">
                      <a14:hiddenFill xmlns:a14="http://schemas.microsoft.com/office/drawing/2010/main">
                        <a:solidFill>
                          <a:srgbClr val="FFFFFF"/>
                        </a:solidFill>
                      </a14:hiddenFill>
                    </a:ext>
                  </a:extLst>
                </p:spPr>
              </p:pic>
            </p:grpSp>
          </p:grpSp>
        </p:grpSp>
        <p:sp>
          <p:nvSpPr>
            <p:cNvPr id="22" name="文本框 21">
              <a:extLst>
                <a:ext uri="{FF2B5EF4-FFF2-40B4-BE49-F238E27FC236}">
                  <a16:creationId xmlns:a16="http://schemas.microsoft.com/office/drawing/2014/main" xmlns="" id="{97354463-3F5E-4F13-BB17-02F2F34F87A9}"/>
                </a:ext>
              </a:extLst>
            </p:cNvPr>
            <p:cNvSpPr txBox="1"/>
            <p:nvPr/>
          </p:nvSpPr>
          <p:spPr>
            <a:xfrm>
              <a:off x="6544434" y="611787"/>
              <a:ext cx="310801" cy="312134"/>
            </a:xfrm>
            <a:prstGeom prst="rect">
              <a:avLst/>
            </a:prstGeom>
            <a:noFill/>
          </p:spPr>
          <p:txBody>
            <a:bodyPr wrap="square" rtlCol="0">
              <a:spAutoFit/>
            </a:bodyPr>
            <a:lstStyle/>
            <a:p>
              <a:r>
                <a:rPr lang="en-US" altLang="zh-CN" sz="900" dirty="0">
                  <a:latin typeface="+mj-lt"/>
                </a:rPr>
                <a:t>…</a:t>
              </a:r>
              <a:endParaRPr lang="zh-CN" altLang="en-US" sz="900" dirty="0">
                <a:latin typeface="+mj-lt"/>
              </a:endParaRPr>
            </a:p>
          </p:txBody>
        </p:sp>
      </p:grpSp>
      <p:sp>
        <p:nvSpPr>
          <p:cNvPr id="64" name="矩形 63">
            <a:extLst>
              <a:ext uri="{FF2B5EF4-FFF2-40B4-BE49-F238E27FC236}">
                <a16:creationId xmlns:a16="http://schemas.microsoft.com/office/drawing/2014/main" xmlns="" id="{3951259A-C54A-4344-87E1-D59342A107BF}"/>
              </a:ext>
            </a:extLst>
          </p:cNvPr>
          <p:cNvSpPr/>
          <p:nvPr/>
        </p:nvSpPr>
        <p:spPr>
          <a:xfrm>
            <a:off x="3276600" y="1430786"/>
            <a:ext cx="5562600" cy="30624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53" tIns="34277" rIns="68553" bIns="34277" numCol="1" spcCol="0" rtlCol="0" fromWordArt="0" anchor="ctr" anchorCtr="0" forceAA="0" compatLnSpc="1">
            <a:prstTxWarp prst="textNoShape">
              <a:avLst/>
            </a:prstTxWarp>
            <a:noAutofit/>
          </a:bodyPr>
          <a:lstStyle/>
          <a:p>
            <a:pPr algn="ctr"/>
            <a:endParaRPr lang="zh-CN" altLang="en-US" sz="900">
              <a:latin typeface="+mj-lt"/>
            </a:endParaRPr>
          </a:p>
        </p:txBody>
      </p:sp>
      <p:graphicFrame>
        <p:nvGraphicFramePr>
          <p:cNvPr id="66" name="表格 65">
            <a:extLst>
              <a:ext uri="{FF2B5EF4-FFF2-40B4-BE49-F238E27FC236}">
                <a16:creationId xmlns:a16="http://schemas.microsoft.com/office/drawing/2014/main" xmlns="" id="{3807DEAD-6E8C-4A4C-AC30-2F220DFB6828}"/>
              </a:ext>
            </a:extLst>
          </p:cNvPr>
          <p:cNvGraphicFramePr>
            <a:graphicFrameLocks noGrp="1"/>
          </p:cNvGraphicFramePr>
          <p:nvPr>
            <p:extLst/>
          </p:nvPr>
        </p:nvGraphicFramePr>
        <p:xfrm>
          <a:off x="98071" y="2749639"/>
          <a:ext cx="2819839" cy="1454897"/>
        </p:xfrm>
        <a:graphic>
          <a:graphicData uri="http://schemas.openxmlformats.org/drawingml/2006/table">
            <a:tbl>
              <a:tblPr firstRow="1" bandRow="1">
                <a:tableStyleId>{9D7B26C5-4107-4FEC-AEDC-1716B250A1EF}</a:tableStyleId>
              </a:tblPr>
              <a:tblGrid>
                <a:gridCol w="704960">
                  <a:extLst>
                    <a:ext uri="{9D8B030D-6E8A-4147-A177-3AD203B41FA5}">
                      <a16:colId xmlns:a16="http://schemas.microsoft.com/office/drawing/2014/main" xmlns="" val="1856132149"/>
                    </a:ext>
                  </a:extLst>
                </a:gridCol>
                <a:gridCol w="445310">
                  <a:extLst>
                    <a:ext uri="{9D8B030D-6E8A-4147-A177-3AD203B41FA5}">
                      <a16:colId xmlns:a16="http://schemas.microsoft.com/office/drawing/2014/main" xmlns="" val="2639844358"/>
                    </a:ext>
                  </a:extLst>
                </a:gridCol>
                <a:gridCol w="672743">
                  <a:extLst>
                    <a:ext uri="{9D8B030D-6E8A-4147-A177-3AD203B41FA5}">
                      <a16:colId xmlns:a16="http://schemas.microsoft.com/office/drawing/2014/main" xmlns="" val="3534025590"/>
                    </a:ext>
                  </a:extLst>
                </a:gridCol>
                <a:gridCol w="996826">
                  <a:extLst>
                    <a:ext uri="{9D8B030D-6E8A-4147-A177-3AD203B41FA5}">
                      <a16:colId xmlns:a16="http://schemas.microsoft.com/office/drawing/2014/main" xmlns="" val="1789546490"/>
                    </a:ext>
                  </a:extLst>
                </a:gridCol>
              </a:tblGrid>
              <a:tr h="182809">
                <a:tc rowSpan="2">
                  <a:txBody>
                    <a:bodyPr/>
                    <a:lstStyle/>
                    <a:p>
                      <a:pPr algn="ctr"/>
                      <a:r>
                        <a:rPr lang="en-US" altLang="zh-CN" sz="700" b="1" dirty="0">
                          <a:latin typeface="Arial" panose="020B0604020202020204" pitchFamily="34" charset="0"/>
                          <a:cs typeface="Arial" panose="020B0604020202020204" pitchFamily="34" charset="0"/>
                        </a:rPr>
                        <a:t>Scalability features</a:t>
                      </a:r>
                      <a:endParaRPr lang="zh-CN" altLang="en-US" sz="700" b="1" dirty="0">
                        <a:latin typeface="Arial" panose="020B0604020202020204" pitchFamily="34" charset="0"/>
                        <a:cs typeface="Arial" panose="020B0604020202020204" pitchFamily="34" charset="0"/>
                      </a:endParaRPr>
                    </a:p>
                  </a:txBody>
                  <a:tcPr marL="68553" marR="68553" marT="34277" marB="34277"/>
                </a:tc>
                <a:tc gridSpan="2">
                  <a:txBody>
                    <a:bodyPr/>
                    <a:lstStyle/>
                    <a:p>
                      <a:r>
                        <a:rPr lang="en-US" altLang="zh-CN" sz="700" b="1" dirty="0">
                          <a:latin typeface="Arial" panose="020B0604020202020204" pitchFamily="34" charset="0"/>
                          <a:cs typeface="Arial" panose="020B0604020202020204" pitchFamily="34" charset="0"/>
                        </a:rPr>
                        <a:t>Scalable standard</a:t>
                      </a:r>
                      <a:endParaRPr lang="zh-CN" altLang="en-US" sz="700" b="1" dirty="0">
                        <a:latin typeface="Arial" panose="020B0604020202020204" pitchFamily="34" charset="0"/>
                        <a:cs typeface="Arial" panose="020B0604020202020204" pitchFamily="34" charset="0"/>
                      </a:endParaRPr>
                    </a:p>
                  </a:txBody>
                  <a:tcPr marL="68553" marR="68553" marT="34277" marB="34277"/>
                </a:tc>
                <a:tc hMerge="1">
                  <a:txBody>
                    <a:bodyPr/>
                    <a:lstStyle/>
                    <a:p>
                      <a:endParaRPr lang="zh-CN" altLang="en-US" dirty="0"/>
                    </a:p>
                  </a:txBody>
                  <a:tcPr/>
                </a:tc>
                <a:tc rowSpan="2">
                  <a:txBody>
                    <a:bodyPr/>
                    <a:lstStyle/>
                    <a:p>
                      <a:pPr algn="ctr"/>
                      <a:r>
                        <a:rPr lang="en-US" altLang="zh-CN" sz="700" b="1" dirty="0">
                          <a:latin typeface="Arial" panose="020B0604020202020204" pitchFamily="34" charset="0"/>
                          <a:cs typeface="Arial" panose="020B0604020202020204" pitchFamily="34" charset="0"/>
                        </a:rPr>
                        <a:t>Examples</a:t>
                      </a:r>
                      <a:endParaRPr lang="zh-CN" altLang="en-US" sz="700" b="1" dirty="0">
                        <a:latin typeface="Arial" panose="020B0604020202020204" pitchFamily="34" charset="0"/>
                        <a:cs typeface="Arial" panose="020B0604020202020204" pitchFamily="34" charset="0"/>
                      </a:endParaRPr>
                    </a:p>
                  </a:txBody>
                  <a:tcPr marL="68553" marR="68553" marT="34277" marB="34277"/>
                </a:tc>
                <a:extLst>
                  <a:ext uri="{0D108BD9-81ED-4DB2-BD59-A6C34878D82A}">
                    <a16:rowId xmlns:a16="http://schemas.microsoft.com/office/drawing/2014/main" xmlns="" val="3715353789"/>
                  </a:ext>
                </a:extLst>
              </a:tr>
              <a:tr h="182809">
                <a:tc vMerge="1">
                  <a:txBody>
                    <a:bodyPr/>
                    <a:lstStyle/>
                    <a:p>
                      <a:endParaRPr lang="zh-CN" altLang="en-US" dirty="0"/>
                    </a:p>
                  </a:txBody>
                  <a:tcPr/>
                </a:tc>
                <a:tc>
                  <a:txBody>
                    <a:bodyPr/>
                    <a:lstStyle/>
                    <a:p>
                      <a:pPr algn="ctr"/>
                      <a:r>
                        <a:rPr lang="en-US" altLang="zh-CN" sz="700" b="0" dirty="0">
                          <a:latin typeface="Arial" panose="020B0604020202020204" pitchFamily="34" charset="0"/>
                          <a:cs typeface="Arial" panose="020B0604020202020204" pitchFamily="34" charset="0"/>
                        </a:rPr>
                        <a:t>SVC</a:t>
                      </a:r>
                      <a:endParaRPr lang="zh-CN" altLang="en-US" sz="700" b="0" dirty="0">
                        <a:latin typeface="Arial" panose="020B0604020202020204" pitchFamily="34" charset="0"/>
                        <a:cs typeface="Arial" panose="020B0604020202020204" pitchFamily="34" charset="0"/>
                      </a:endParaRPr>
                    </a:p>
                  </a:txBody>
                  <a:tcPr marL="68553" marR="68553" marT="34277" marB="34277"/>
                </a:tc>
                <a:tc>
                  <a:txBody>
                    <a:bodyPr/>
                    <a:lstStyle/>
                    <a:p>
                      <a:pPr algn="ctr"/>
                      <a:r>
                        <a:rPr lang="en-US" altLang="zh-CN" sz="700" b="0" dirty="0">
                          <a:latin typeface="Arial" panose="020B0604020202020204" pitchFamily="34" charset="0"/>
                          <a:cs typeface="Arial" panose="020B0604020202020204" pitchFamily="34" charset="0"/>
                        </a:rPr>
                        <a:t>SHVC</a:t>
                      </a:r>
                      <a:endParaRPr lang="zh-CN" altLang="en-US" sz="700" b="0" dirty="0">
                        <a:latin typeface="Arial" panose="020B0604020202020204" pitchFamily="34" charset="0"/>
                        <a:cs typeface="Arial" panose="020B0604020202020204" pitchFamily="34" charset="0"/>
                      </a:endParaRPr>
                    </a:p>
                  </a:txBody>
                  <a:tcPr marL="68553" marR="68553" marT="34277" marB="34277"/>
                </a:tc>
                <a:tc vMerge="1">
                  <a:txBody>
                    <a:bodyPr/>
                    <a:lstStyle/>
                    <a:p>
                      <a:endParaRPr lang="zh-CN" altLang="en-US" dirty="0"/>
                    </a:p>
                  </a:txBody>
                  <a:tcPr/>
                </a:tc>
                <a:extLst>
                  <a:ext uri="{0D108BD9-81ED-4DB2-BD59-A6C34878D82A}">
                    <a16:rowId xmlns:a16="http://schemas.microsoft.com/office/drawing/2014/main" xmlns="" val="2580910461"/>
                  </a:ext>
                </a:extLst>
              </a:tr>
              <a:tr h="182809">
                <a:tc>
                  <a:txBody>
                    <a:bodyPr/>
                    <a:lstStyle/>
                    <a:p>
                      <a:pPr algn="l"/>
                      <a:r>
                        <a:rPr lang="en-US" altLang="zh-CN" sz="700" b="0" dirty="0">
                          <a:latin typeface="Arial" panose="020B0604020202020204" pitchFamily="34" charset="0"/>
                          <a:cs typeface="Arial" panose="020B0604020202020204" pitchFamily="34" charset="0"/>
                        </a:rPr>
                        <a:t>Temporal</a:t>
                      </a:r>
                      <a:endParaRPr lang="zh-CN" altLang="en-US" sz="700" b="0" dirty="0">
                        <a:latin typeface="Arial" panose="020B0604020202020204" pitchFamily="34" charset="0"/>
                        <a:cs typeface="Arial" panose="020B0604020202020204" pitchFamily="34" charset="0"/>
                      </a:endParaRPr>
                    </a:p>
                  </a:txBody>
                  <a:tcPr marL="68553" marR="68553" marT="34277" marB="34277"/>
                </a:tc>
                <a:tc>
                  <a:txBody>
                    <a:bodyPr/>
                    <a:lstStyle/>
                    <a:p>
                      <a:pPr algn="l"/>
                      <a:r>
                        <a:rPr lang="en-US" altLang="zh-CN" sz="700" b="0" dirty="0">
                          <a:latin typeface="Arial" panose="020B0604020202020204" pitchFamily="34" charset="0"/>
                          <a:cs typeface="Arial" panose="020B0604020202020204" pitchFamily="34" charset="0"/>
                        </a:rPr>
                        <a:t>√</a:t>
                      </a:r>
                      <a:endParaRPr lang="zh-CN" altLang="en-US" sz="700" b="0" dirty="0">
                        <a:latin typeface="Arial" panose="020B0604020202020204" pitchFamily="34" charset="0"/>
                        <a:cs typeface="Arial" panose="020B0604020202020204" pitchFamily="34" charset="0"/>
                      </a:endParaRPr>
                    </a:p>
                  </a:txBody>
                  <a:tcPr marL="68553" marR="68553" marT="34277" marB="34277"/>
                </a:tc>
                <a:tc>
                  <a:txBody>
                    <a:bodyPr/>
                    <a:lstStyle/>
                    <a:p>
                      <a:pPr algn="l"/>
                      <a:r>
                        <a:rPr lang="en-US" altLang="zh-CN" sz="700" b="0" dirty="0">
                          <a:latin typeface="Arial" panose="020B0604020202020204" pitchFamily="34" charset="0"/>
                          <a:cs typeface="Arial" panose="020B0604020202020204" pitchFamily="34" charset="0"/>
                        </a:rPr>
                        <a:t>√ (in HEVC)</a:t>
                      </a:r>
                      <a:endParaRPr lang="zh-CN" altLang="en-US" sz="700" b="0" dirty="0">
                        <a:latin typeface="Arial" panose="020B0604020202020204" pitchFamily="34" charset="0"/>
                        <a:cs typeface="Arial" panose="020B0604020202020204" pitchFamily="34" charset="0"/>
                      </a:endParaRPr>
                    </a:p>
                  </a:txBody>
                  <a:tcPr marL="68553" marR="68553" marT="34277" marB="34277"/>
                </a:tc>
                <a:tc>
                  <a:txBody>
                    <a:bodyPr/>
                    <a:lstStyle/>
                    <a:p>
                      <a:pPr algn="l"/>
                      <a:r>
                        <a:rPr lang="en-US" altLang="zh-CN" sz="700" b="0" dirty="0">
                          <a:latin typeface="Arial" panose="020B0604020202020204" pitchFamily="34" charset="0"/>
                          <a:cs typeface="Arial" panose="020B0604020202020204" pitchFamily="34" charset="0"/>
                        </a:rPr>
                        <a:t>30fps to 60fps</a:t>
                      </a:r>
                      <a:endParaRPr lang="zh-CN" altLang="en-US" sz="700" b="0" dirty="0">
                        <a:latin typeface="Arial" panose="020B0604020202020204" pitchFamily="34" charset="0"/>
                        <a:cs typeface="Arial" panose="020B0604020202020204" pitchFamily="34" charset="0"/>
                      </a:endParaRPr>
                    </a:p>
                  </a:txBody>
                  <a:tcPr marL="68553" marR="68553" marT="34277" marB="34277"/>
                </a:tc>
                <a:extLst>
                  <a:ext uri="{0D108BD9-81ED-4DB2-BD59-A6C34878D82A}">
                    <a16:rowId xmlns:a16="http://schemas.microsoft.com/office/drawing/2014/main" xmlns="" val="438215711"/>
                  </a:ext>
                </a:extLst>
              </a:tr>
              <a:tr h="182809">
                <a:tc>
                  <a:txBody>
                    <a:bodyPr/>
                    <a:lstStyle/>
                    <a:p>
                      <a:pPr algn="l"/>
                      <a:r>
                        <a:rPr lang="en-US" altLang="zh-CN" sz="700" b="0" dirty="0">
                          <a:latin typeface="Arial" panose="020B0604020202020204" pitchFamily="34" charset="0"/>
                          <a:cs typeface="Arial" panose="020B0604020202020204" pitchFamily="34" charset="0"/>
                        </a:rPr>
                        <a:t>Spatial</a:t>
                      </a:r>
                      <a:endParaRPr lang="zh-CN" altLang="en-US" sz="700" b="0" dirty="0">
                        <a:latin typeface="Arial" panose="020B0604020202020204" pitchFamily="34" charset="0"/>
                        <a:cs typeface="Arial" panose="020B0604020202020204" pitchFamily="34" charset="0"/>
                      </a:endParaRPr>
                    </a:p>
                  </a:txBody>
                  <a:tcPr marL="68553" marR="68553" marT="34277" marB="34277"/>
                </a:tc>
                <a:tc>
                  <a:txBody>
                    <a:bodyPr/>
                    <a:lstStyle/>
                    <a:p>
                      <a:pPr marL="0" marR="0" lvl="0" indent="0" algn="l" defTabSz="1187798" rtl="0" eaLnBrk="1" fontAlgn="auto" latinLnBrk="0" hangingPunct="1">
                        <a:lnSpc>
                          <a:spcPct val="100000"/>
                        </a:lnSpc>
                        <a:spcBef>
                          <a:spcPts val="0"/>
                        </a:spcBef>
                        <a:spcAft>
                          <a:spcPts val="0"/>
                        </a:spcAft>
                        <a:buClrTx/>
                        <a:buSzTx/>
                        <a:buFontTx/>
                        <a:buNone/>
                        <a:tabLst/>
                        <a:defRPr/>
                      </a:pPr>
                      <a:r>
                        <a:rPr lang="en-US" altLang="zh-CN" sz="700" b="0" dirty="0">
                          <a:latin typeface="Arial" panose="020B0604020202020204" pitchFamily="34" charset="0"/>
                          <a:cs typeface="Arial" panose="020B0604020202020204" pitchFamily="34" charset="0"/>
                        </a:rPr>
                        <a:t>√</a:t>
                      </a:r>
                      <a:endParaRPr lang="zh-CN" altLang="en-US" sz="700" b="0" dirty="0">
                        <a:latin typeface="Arial" panose="020B0604020202020204" pitchFamily="34" charset="0"/>
                        <a:cs typeface="Arial" panose="020B0604020202020204" pitchFamily="34" charset="0"/>
                      </a:endParaRPr>
                    </a:p>
                  </a:txBody>
                  <a:tcPr marL="68553" marR="68553" marT="34277" marB="34277"/>
                </a:tc>
                <a:tc>
                  <a:txBody>
                    <a:bodyPr/>
                    <a:lstStyle/>
                    <a:p>
                      <a:pPr marL="0" marR="0" lvl="0" indent="0" algn="l" defTabSz="1187798" rtl="0" eaLnBrk="1" fontAlgn="auto" latinLnBrk="0" hangingPunct="1">
                        <a:lnSpc>
                          <a:spcPct val="100000"/>
                        </a:lnSpc>
                        <a:spcBef>
                          <a:spcPts val="0"/>
                        </a:spcBef>
                        <a:spcAft>
                          <a:spcPts val="0"/>
                        </a:spcAft>
                        <a:buClrTx/>
                        <a:buSzTx/>
                        <a:buFontTx/>
                        <a:buNone/>
                        <a:tabLst/>
                        <a:defRPr/>
                      </a:pPr>
                      <a:r>
                        <a:rPr lang="en-US" altLang="zh-CN" sz="700" b="0" dirty="0">
                          <a:latin typeface="Arial" panose="020B0604020202020204" pitchFamily="34" charset="0"/>
                          <a:cs typeface="Arial" panose="020B0604020202020204" pitchFamily="34" charset="0"/>
                        </a:rPr>
                        <a:t>√</a:t>
                      </a:r>
                      <a:endParaRPr lang="zh-CN" altLang="en-US" sz="700" b="0" dirty="0">
                        <a:latin typeface="Arial" panose="020B0604020202020204" pitchFamily="34" charset="0"/>
                        <a:cs typeface="Arial" panose="020B0604020202020204" pitchFamily="34" charset="0"/>
                      </a:endParaRPr>
                    </a:p>
                  </a:txBody>
                  <a:tcPr marL="68553" marR="68553" marT="34277" marB="34277"/>
                </a:tc>
                <a:tc>
                  <a:txBody>
                    <a:bodyPr/>
                    <a:lstStyle/>
                    <a:p>
                      <a:pPr algn="l"/>
                      <a:r>
                        <a:rPr lang="en-US" altLang="zh-CN" sz="700" b="0" dirty="0">
                          <a:latin typeface="Arial" panose="020B0604020202020204" pitchFamily="34" charset="0"/>
                          <a:cs typeface="Arial" panose="020B0604020202020204" pitchFamily="34" charset="0"/>
                        </a:rPr>
                        <a:t>1080p to 4Kx2K</a:t>
                      </a:r>
                      <a:endParaRPr lang="zh-CN" altLang="en-US" sz="700" b="0" dirty="0">
                        <a:latin typeface="Arial" panose="020B0604020202020204" pitchFamily="34" charset="0"/>
                        <a:cs typeface="Arial" panose="020B0604020202020204" pitchFamily="34" charset="0"/>
                      </a:endParaRPr>
                    </a:p>
                  </a:txBody>
                  <a:tcPr marL="68553" marR="68553" marT="34277" marB="34277"/>
                </a:tc>
                <a:extLst>
                  <a:ext uri="{0D108BD9-81ED-4DB2-BD59-A6C34878D82A}">
                    <a16:rowId xmlns:a16="http://schemas.microsoft.com/office/drawing/2014/main" xmlns="" val="1308500129"/>
                  </a:ext>
                </a:extLst>
              </a:tr>
              <a:tr h="182809">
                <a:tc>
                  <a:txBody>
                    <a:bodyPr/>
                    <a:lstStyle/>
                    <a:p>
                      <a:pPr algn="l"/>
                      <a:r>
                        <a:rPr lang="en-US" altLang="zh-CN" sz="700" b="0" dirty="0">
                          <a:latin typeface="Arial" panose="020B0604020202020204" pitchFamily="34" charset="0"/>
                          <a:cs typeface="Arial" panose="020B0604020202020204" pitchFamily="34" charset="0"/>
                        </a:rPr>
                        <a:t>SNR(quality)</a:t>
                      </a:r>
                      <a:endParaRPr lang="zh-CN" altLang="en-US" sz="700" b="0" dirty="0">
                        <a:latin typeface="Arial" panose="020B0604020202020204" pitchFamily="34" charset="0"/>
                        <a:cs typeface="Arial" panose="020B0604020202020204" pitchFamily="34" charset="0"/>
                      </a:endParaRPr>
                    </a:p>
                  </a:txBody>
                  <a:tcPr marL="68553" marR="68553" marT="34277" marB="34277"/>
                </a:tc>
                <a:tc>
                  <a:txBody>
                    <a:bodyPr/>
                    <a:lstStyle/>
                    <a:p>
                      <a:pPr marL="0" marR="0" lvl="0" indent="0" algn="l" defTabSz="1187798" rtl="0" eaLnBrk="1" fontAlgn="auto" latinLnBrk="0" hangingPunct="1">
                        <a:lnSpc>
                          <a:spcPct val="100000"/>
                        </a:lnSpc>
                        <a:spcBef>
                          <a:spcPts val="0"/>
                        </a:spcBef>
                        <a:spcAft>
                          <a:spcPts val="0"/>
                        </a:spcAft>
                        <a:buClrTx/>
                        <a:buSzTx/>
                        <a:buFontTx/>
                        <a:buNone/>
                        <a:tabLst/>
                        <a:defRPr/>
                      </a:pPr>
                      <a:r>
                        <a:rPr lang="en-US" altLang="zh-CN" sz="700" b="0" dirty="0">
                          <a:latin typeface="Arial" panose="020B0604020202020204" pitchFamily="34" charset="0"/>
                          <a:cs typeface="Arial" panose="020B0604020202020204" pitchFamily="34" charset="0"/>
                        </a:rPr>
                        <a:t>√</a:t>
                      </a:r>
                      <a:endParaRPr lang="zh-CN" altLang="en-US" sz="700" b="0" dirty="0">
                        <a:latin typeface="Arial" panose="020B0604020202020204" pitchFamily="34" charset="0"/>
                        <a:cs typeface="Arial" panose="020B0604020202020204" pitchFamily="34" charset="0"/>
                      </a:endParaRPr>
                    </a:p>
                  </a:txBody>
                  <a:tcPr marL="68553" marR="68553" marT="34277" marB="34277"/>
                </a:tc>
                <a:tc>
                  <a:txBody>
                    <a:bodyPr/>
                    <a:lstStyle/>
                    <a:p>
                      <a:pPr marL="0" marR="0" lvl="0" indent="0" algn="l" defTabSz="1187798" rtl="0" eaLnBrk="1" fontAlgn="auto" latinLnBrk="0" hangingPunct="1">
                        <a:lnSpc>
                          <a:spcPct val="100000"/>
                        </a:lnSpc>
                        <a:spcBef>
                          <a:spcPts val="0"/>
                        </a:spcBef>
                        <a:spcAft>
                          <a:spcPts val="0"/>
                        </a:spcAft>
                        <a:buClrTx/>
                        <a:buSzTx/>
                        <a:buFontTx/>
                        <a:buNone/>
                        <a:tabLst/>
                        <a:defRPr/>
                      </a:pPr>
                      <a:r>
                        <a:rPr lang="en-US" altLang="zh-CN" sz="700" b="0" dirty="0">
                          <a:latin typeface="Arial" panose="020B0604020202020204" pitchFamily="34" charset="0"/>
                          <a:cs typeface="Arial" panose="020B0604020202020204" pitchFamily="34" charset="0"/>
                        </a:rPr>
                        <a:t>√</a:t>
                      </a:r>
                      <a:endParaRPr lang="zh-CN" altLang="en-US" sz="700" b="0" dirty="0">
                        <a:latin typeface="Arial" panose="020B0604020202020204" pitchFamily="34" charset="0"/>
                        <a:cs typeface="Arial" panose="020B0604020202020204" pitchFamily="34" charset="0"/>
                      </a:endParaRPr>
                    </a:p>
                  </a:txBody>
                  <a:tcPr marL="68553" marR="68553" marT="34277" marB="34277"/>
                </a:tc>
                <a:tc>
                  <a:txBody>
                    <a:bodyPr/>
                    <a:lstStyle/>
                    <a:p>
                      <a:pPr algn="l"/>
                      <a:r>
                        <a:rPr lang="en-US" altLang="zh-CN" sz="700" b="0" dirty="0">
                          <a:latin typeface="Arial" panose="020B0604020202020204" pitchFamily="34" charset="0"/>
                          <a:cs typeface="Arial" panose="020B0604020202020204" pitchFamily="34" charset="0"/>
                        </a:rPr>
                        <a:t>33dB to 36dB</a:t>
                      </a:r>
                      <a:endParaRPr lang="zh-CN" altLang="en-US" sz="700" b="0" dirty="0">
                        <a:latin typeface="Arial" panose="020B0604020202020204" pitchFamily="34" charset="0"/>
                        <a:cs typeface="Arial" panose="020B0604020202020204" pitchFamily="34" charset="0"/>
                      </a:endParaRPr>
                    </a:p>
                  </a:txBody>
                  <a:tcPr marL="68553" marR="68553" marT="34277" marB="34277"/>
                </a:tc>
                <a:extLst>
                  <a:ext uri="{0D108BD9-81ED-4DB2-BD59-A6C34878D82A}">
                    <a16:rowId xmlns:a16="http://schemas.microsoft.com/office/drawing/2014/main" xmlns="" val="482793420"/>
                  </a:ext>
                </a:extLst>
              </a:tr>
              <a:tr h="182809">
                <a:tc>
                  <a:txBody>
                    <a:bodyPr/>
                    <a:lstStyle/>
                    <a:p>
                      <a:pPr algn="l"/>
                      <a:r>
                        <a:rPr lang="en-US" altLang="zh-CN" sz="700" b="0" dirty="0">
                          <a:latin typeface="Arial" panose="020B0604020202020204" pitchFamily="34" charset="0"/>
                          <a:cs typeface="Arial" panose="020B0604020202020204" pitchFamily="34" charset="0"/>
                        </a:rPr>
                        <a:t>Hybrid codec</a:t>
                      </a:r>
                      <a:endParaRPr lang="zh-CN" altLang="en-US" sz="700" b="0" dirty="0">
                        <a:latin typeface="Arial" panose="020B0604020202020204" pitchFamily="34" charset="0"/>
                        <a:cs typeface="Arial" panose="020B0604020202020204" pitchFamily="34" charset="0"/>
                      </a:endParaRPr>
                    </a:p>
                  </a:txBody>
                  <a:tcPr marL="68553" marR="68553" marT="34277" marB="34277"/>
                </a:tc>
                <a:tc>
                  <a:txBody>
                    <a:bodyPr/>
                    <a:lstStyle/>
                    <a:p>
                      <a:pPr algn="l"/>
                      <a:endParaRPr lang="zh-CN" altLang="en-US" sz="700" b="0">
                        <a:latin typeface="Arial" panose="020B0604020202020204" pitchFamily="34" charset="0"/>
                        <a:cs typeface="Arial" panose="020B0604020202020204" pitchFamily="34" charset="0"/>
                      </a:endParaRPr>
                    </a:p>
                  </a:txBody>
                  <a:tcPr marL="68553" marR="68553" marT="34277" marB="34277"/>
                </a:tc>
                <a:tc>
                  <a:txBody>
                    <a:bodyPr/>
                    <a:lstStyle/>
                    <a:p>
                      <a:pPr algn="l"/>
                      <a:r>
                        <a:rPr lang="en-US" altLang="zh-CN" sz="700" b="0" dirty="0">
                          <a:latin typeface="Arial" panose="020B0604020202020204" pitchFamily="34" charset="0"/>
                          <a:cs typeface="Arial" panose="020B0604020202020204" pitchFamily="34" charset="0"/>
                        </a:rPr>
                        <a:t>√</a:t>
                      </a:r>
                      <a:endParaRPr lang="zh-CN" altLang="en-US" sz="700" b="0" dirty="0">
                        <a:latin typeface="Arial" panose="020B0604020202020204" pitchFamily="34" charset="0"/>
                        <a:cs typeface="Arial" panose="020B0604020202020204" pitchFamily="34" charset="0"/>
                      </a:endParaRPr>
                    </a:p>
                  </a:txBody>
                  <a:tcPr marL="68553" marR="68553" marT="34277" marB="34277"/>
                </a:tc>
                <a:tc>
                  <a:txBody>
                    <a:bodyPr/>
                    <a:lstStyle/>
                    <a:p>
                      <a:pPr algn="l"/>
                      <a:r>
                        <a:rPr lang="en-US" altLang="zh-CN" sz="700" b="0" dirty="0">
                          <a:latin typeface="Arial" panose="020B0604020202020204" pitchFamily="34" charset="0"/>
                          <a:cs typeface="Arial" panose="020B0604020202020204" pitchFamily="34" charset="0"/>
                        </a:rPr>
                        <a:t>AVC-coded BL</a:t>
                      </a:r>
                      <a:endParaRPr lang="zh-CN" altLang="en-US" sz="700" b="0" dirty="0">
                        <a:latin typeface="Arial" panose="020B0604020202020204" pitchFamily="34" charset="0"/>
                        <a:cs typeface="Arial" panose="020B0604020202020204" pitchFamily="34" charset="0"/>
                      </a:endParaRPr>
                    </a:p>
                  </a:txBody>
                  <a:tcPr marL="68553" marR="68553" marT="34277" marB="34277"/>
                </a:tc>
                <a:extLst>
                  <a:ext uri="{0D108BD9-81ED-4DB2-BD59-A6C34878D82A}">
                    <a16:rowId xmlns:a16="http://schemas.microsoft.com/office/drawing/2014/main" xmlns="" val="1419314216"/>
                  </a:ext>
                </a:extLst>
              </a:tr>
              <a:tr h="182809">
                <a:tc>
                  <a:txBody>
                    <a:bodyPr/>
                    <a:lstStyle/>
                    <a:p>
                      <a:pPr algn="l"/>
                      <a:r>
                        <a:rPr lang="en-US" altLang="zh-CN" sz="700" b="0" dirty="0">
                          <a:latin typeface="Arial" panose="020B0604020202020204" pitchFamily="34" charset="0"/>
                          <a:cs typeface="Arial" panose="020B0604020202020204" pitchFamily="34" charset="0"/>
                        </a:rPr>
                        <a:t>Bit depth</a:t>
                      </a:r>
                      <a:endParaRPr lang="zh-CN" altLang="en-US" sz="700" b="0" dirty="0">
                        <a:latin typeface="Arial" panose="020B0604020202020204" pitchFamily="34" charset="0"/>
                        <a:cs typeface="Arial" panose="020B0604020202020204" pitchFamily="34" charset="0"/>
                      </a:endParaRPr>
                    </a:p>
                  </a:txBody>
                  <a:tcPr marL="68553" marR="68553" marT="34277" marB="34277"/>
                </a:tc>
                <a:tc>
                  <a:txBody>
                    <a:bodyPr/>
                    <a:lstStyle/>
                    <a:p>
                      <a:pPr algn="l"/>
                      <a:endParaRPr lang="zh-CN" altLang="en-US" sz="700" b="0" dirty="0">
                        <a:latin typeface="Arial" panose="020B0604020202020204" pitchFamily="34" charset="0"/>
                        <a:cs typeface="Arial" panose="020B0604020202020204" pitchFamily="34" charset="0"/>
                      </a:endParaRPr>
                    </a:p>
                  </a:txBody>
                  <a:tcPr marL="68553" marR="68553" marT="34277" marB="34277"/>
                </a:tc>
                <a:tc>
                  <a:txBody>
                    <a:bodyPr/>
                    <a:lstStyle/>
                    <a:p>
                      <a:pPr marL="0" marR="0" lvl="0" indent="0" algn="l" defTabSz="1187798" rtl="0" eaLnBrk="1" fontAlgn="auto" latinLnBrk="0" hangingPunct="1">
                        <a:lnSpc>
                          <a:spcPct val="100000"/>
                        </a:lnSpc>
                        <a:spcBef>
                          <a:spcPts val="0"/>
                        </a:spcBef>
                        <a:spcAft>
                          <a:spcPts val="0"/>
                        </a:spcAft>
                        <a:buClrTx/>
                        <a:buSzTx/>
                        <a:buFontTx/>
                        <a:buNone/>
                        <a:tabLst/>
                        <a:defRPr/>
                      </a:pPr>
                      <a:r>
                        <a:rPr lang="en-US" altLang="zh-CN" sz="700" b="0" dirty="0">
                          <a:latin typeface="Arial" panose="020B0604020202020204" pitchFamily="34" charset="0"/>
                          <a:cs typeface="Arial" panose="020B0604020202020204" pitchFamily="34" charset="0"/>
                        </a:rPr>
                        <a:t>√</a:t>
                      </a:r>
                      <a:endParaRPr lang="zh-CN" altLang="en-US" sz="700" b="0" dirty="0">
                        <a:latin typeface="Arial" panose="020B0604020202020204" pitchFamily="34" charset="0"/>
                        <a:cs typeface="Arial" panose="020B0604020202020204" pitchFamily="34" charset="0"/>
                      </a:endParaRPr>
                    </a:p>
                  </a:txBody>
                  <a:tcPr marL="68553" marR="68553" marT="34277" marB="34277"/>
                </a:tc>
                <a:tc>
                  <a:txBody>
                    <a:bodyPr/>
                    <a:lstStyle/>
                    <a:p>
                      <a:pPr algn="l"/>
                      <a:r>
                        <a:rPr lang="en-US" altLang="zh-CN" sz="700" b="0" dirty="0">
                          <a:latin typeface="Arial" panose="020B0604020202020204" pitchFamily="34" charset="0"/>
                          <a:cs typeface="Arial" panose="020B0604020202020204" pitchFamily="34" charset="0"/>
                        </a:rPr>
                        <a:t>8 bit to 10 bit</a:t>
                      </a:r>
                      <a:endParaRPr lang="zh-CN" altLang="en-US" sz="700" b="0" dirty="0">
                        <a:latin typeface="Arial" panose="020B0604020202020204" pitchFamily="34" charset="0"/>
                        <a:cs typeface="Arial" panose="020B0604020202020204" pitchFamily="34" charset="0"/>
                      </a:endParaRPr>
                    </a:p>
                  </a:txBody>
                  <a:tcPr marL="68553" marR="68553" marT="34277" marB="34277"/>
                </a:tc>
                <a:extLst>
                  <a:ext uri="{0D108BD9-81ED-4DB2-BD59-A6C34878D82A}">
                    <a16:rowId xmlns:a16="http://schemas.microsoft.com/office/drawing/2014/main" xmlns="" val="1906758422"/>
                  </a:ext>
                </a:extLst>
              </a:tr>
              <a:tr h="129650">
                <a:tc>
                  <a:txBody>
                    <a:bodyPr/>
                    <a:lstStyle/>
                    <a:p>
                      <a:pPr algn="l"/>
                      <a:r>
                        <a:rPr lang="en-US" altLang="zh-CN" sz="700" b="0" dirty="0">
                          <a:latin typeface="Arial" panose="020B0604020202020204" pitchFamily="34" charset="0"/>
                          <a:cs typeface="Arial" panose="020B0604020202020204" pitchFamily="34" charset="0"/>
                        </a:rPr>
                        <a:t>Color gamut</a:t>
                      </a:r>
                      <a:endParaRPr lang="zh-CN" altLang="en-US" sz="700" b="0" dirty="0">
                        <a:latin typeface="Arial" panose="020B0604020202020204" pitchFamily="34" charset="0"/>
                        <a:cs typeface="Arial" panose="020B0604020202020204" pitchFamily="34" charset="0"/>
                      </a:endParaRPr>
                    </a:p>
                  </a:txBody>
                  <a:tcPr marL="68553" marR="68553" marT="34277" marB="34277"/>
                </a:tc>
                <a:tc>
                  <a:txBody>
                    <a:bodyPr/>
                    <a:lstStyle/>
                    <a:p>
                      <a:pPr algn="l"/>
                      <a:endParaRPr lang="zh-CN" altLang="en-US" sz="700" b="0">
                        <a:latin typeface="Arial" panose="020B0604020202020204" pitchFamily="34" charset="0"/>
                        <a:cs typeface="Arial" panose="020B0604020202020204" pitchFamily="34" charset="0"/>
                      </a:endParaRPr>
                    </a:p>
                  </a:txBody>
                  <a:tcPr marL="68553" marR="68553" marT="34277" marB="34277"/>
                </a:tc>
                <a:tc>
                  <a:txBody>
                    <a:bodyPr/>
                    <a:lstStyle/>
                    <a:p>
                      <a:pPr marL="0" marR="0" lvl="0" indent="0" algn="l" defTabSz="1187798" rtl="0" eaLnBrk="1" fontAlgn="auto" latinLnBrk="0" hangingPunct="1">
                        <a:lnSpc>
                          <a:spcPct val="100000"/>
                        </a:lnSpc>
                        <a:spcBef>
                          <a:spcPts val="0"/>
                        </a:spcBef>
                        <a:spcAft>
                          <a:spcPts val="0"/>
                        </a:spcAft>
                        <a:buClrTx/>
                        <a:buSzTx/>
                        <a:buFontTx/>
                        <a:buNone/>
                        <a:tabLst/>
                        <a:defRPr/>
                      </a:pPr>
                      <a:r>
                        <a:rPr lang="en-US" altLang="zh-CN" sz="700" b="0" dirty="0">
                          <a:latin typeface="Arial" panose="020B0604020202020204" pitchFamily="34" charset="0"/>
                          <a:cs typeface="Arial" panose="020B0604020202020204" pitchFamily="34" charset="0"/>
                        </a:rPr>
                        <a:t>√</a:t>
                      </a:r>
                      <a:endParaRPr lang="zh-CN" altLang="en-US" sz="700" b="0" dirty="0">
                        <a:latin typeface="Arial" panose="020B0604020202020204" pitchFamily="34" charset="0"/>
                        <a:cs typeface="Arial" panose="020B0604020202020204" pitchFamily="34" charset="0"/>
                      </a:endParaRPr>
                    </a:p>
                  </a:txBody>
                  <a:tcPr marL="68553" marR="68553" marT="34277" marB="34277"/>
                </a:tc>
                <a:tc>
                  <a:txBody>
                    <a:bodyPr/>
                    <a:lstStyle/>
                    <a:p>
                      <a:pPr algn="l"/>
                      <a:r>
                        <a:rPr lang="en-US" altLang="zh-CN" sz="700" b="0" dirty="0">
                          <a:latin typeface="Arial" panose="020B0604020202020204" pitchFamily="34" charset="0"/>
                          <a:cs typeface="Arial" panose="020B0604020202020204" pitchFamily="34" charset="0"/>
                        </a:rPr>
                        <a:t>BT.709 to BT.2020</a:t>
                      </a:r>
                      <a:endParaRPr lang="zh-CN" altLang="en-US" sz="700" b="0" dirty="0">
                        <a:latin typeface="Arial" panose="020B0604020202020204" pitchFamily="34" charset="0"/>
                        <a:cs typeface="Arial" panose="020B0604020202020204" pitchFamily="34" charset="0"/>
                      </a:endParaRPr>
                    </a:p>
                  </a:txBody>
                  <a:tcPr marL="68553" marR="68553" marT="34277" marB="34277"/>
                </a:tc>
                <a:extLst>
                  <a:ext uri="{0D108BD9-81ED-4DB2-BD59-A6C34878D82A}">
                    <a16:rowId xmlns:a16="http://schemas.microsoft.com/office/drawing/2014/main" xmlns="" val="3278372873"/>
                  </a:ext>
                </a:extLst>
              </a:tr>
            </a:tbl>
          </a:graphicData>
        </a:graphic>
      </p:graphicFrame>
      <p:sp>
        <p:nvSpPr>
          <p:cNvPr id="65" name="内容占位符 2">
            <a:extLst>
              <a:ext uri="{FF2B5EF4-FFF2-40B4-BE49-F238E27FC236}">
                <a16:creationId xmlns:a16="http://schemas.microsoft.com/office/drawing/2014/main" xmlns="" id="{A1373B3A-8A5E-4D35-9EC0-4EBBD5313A1C}"/>
              </a:ext>
            </a:extLst>
          </p:cNvPr>
          <p:cNvSpPr>
            <a:spLocks noGrp="1"/>
          </p:cNvSpPr>
          <p:nvPr>
            <p:ph idx="1"/>
          </p:nvPr>
        </p:nvSpPr>
        <p:spPr>
          <a:xfrm>
            <a:off x="105098" y="1310812"/>
            <a:ext cx="2954512" cy="1398248"/>
          </a:xfrm>
        </p:spPr>
        <p:txBody>
          <a:bodyPr/>
          <a:lstStyle/>
          <a:p>
            <a:pPr algn="just"/>
            <a:r>
              <a:rPr lang="en-US" altLang="zh-CN" sz="1050" dirty="0"/>
              <a:t>Scalable video coding standard:</a:t>
            </a:r>
          </a:p>
          <a:p>
            <a:pPr lvl="1" algn="just"/>
            <a:r>
              <a:rPr lang="en-US" altLang="zh-CN" sz="900" dirty="0"/>
              <a:t>SVC (Scalable Video Coding)</a:t>
            </a:r>
          </a:p>
          <a:p>
            <a:pPr lvl="1" algn="just"/>
            <a:r>
              <a:rPr lang="en-US" altLang="zh-CN" sz="900" dirty="0">
                <a:solidFill>
                  <a:srgbClr val="000000"/>
                </a:solidFill>
                <a:ea typeface="Microsoft YaHei" panose="020B0503020204020204" pitchFamily="34" charset="-122"/>
              </a:rPr>
              <a:t>SHVC (Scalable High efficiency Video Coding)</a:t>
            </a:r>
          </a:p>
          <a:p>
            <a:pPr marL="342900" lvl="1" indent="-342900" algn="just">
              <a:buChar char="•"/>
            </a:pPr>
            <a:r>
              <a:rPr lang="en-US" altLang="zh-CN" sz="1050" b="1" dirty="0">
                <a:ea typeface="+mn-ea"/>
                <a:cs typeface="+mn-cs"/>
              </a:rPr>
              <a:t>Application</a:t>
            </a:r>
            <a:r>
              <a:rPr lang="zh-CN" altLang="en-US" sz="1050" b="1" dirty="0">
                <a:ea typeface="+mn-ea"/>
                <a:cs typeface="+mn-cs"/>
              </a:rPr>
              <a:t>：</a:t>
            </a:r>
            <a:endParaRPr lang="en-US" altLang="zh-CN" sz="1050" b="1" dirty="0">
              <a:ea typeface="+mn-ea"/>
              <a:cs typeface="+mn-cs"/>
            </a:endParaRPr>
          </a:p>
          <a:p>
            <a:pPr lvl="1" algn="just">
              <a:buFontTx/>
              <a:buChar char="–"/>
            </a:pPr>
            <a:r>
              <a:rPr lang="en-US" altLang="zh-CN" sz="900" dirty="0"/>
              <a:t>Video</a:t>
            </a:r>
            <a:r>
              <a:rPr lang="zh-CN" altLang="en-US" sz="900" dirty="0"/>
              <a:t> </a:t>
            </a:r>
            <a:r>
              <a:rPr lang="en-US" altLang="zh-CN" sz="900" dirty="0"/>
              <a:t>conferencing</a:t>
            </a:r>
          </a:p>
          <a:p>
            <a:pPr lvl="1" algn="just"/>
            <a:r>
              <a:rPr lang="en-US" altLang="zh-CN" sz="900" dirty="0"/>
              <a:t>Video surveillance</a:t>
            </a:r>
          </a:p>
          <a:p>
            <a:pPr lvl="1" algn="just"/>
            <a:r>
              <a:rPr lang="en-US" altLang="zh-CN" sz="900" dirty="0"/>
              <a:t>XR/VR</a:t>
            </a:r>
            <a:endParaRPr lang="zh-CN" altLang="en-US" sz="900" dirty="0"/>
          </a:p>
          <a:p>
            <a:pPr lvl="1" algn="just">
              <a:buFontTx/>
              <a:buChar char="–"/>
            </a:pPr>
            <a:endParaRPr lang="en-US" altLang="zh-CN" sz="900" dirty="0"/>
          </a:p>
          <a:p>
            <a:pPr marL="342900" lvl="1" indent="-342900" algn="just">
              <a:buChar char="•"/>
            </a:pPr>
            <a:endParaRPr lang="en-US" altLang="zh-CN" sz="1050" b="1" dirty="0">
              <a:ea typeface="+mn-ea"/>
              <a:cs typeface="+mn-cs"/>
            </a:endParaRPr>
          </a:p>
          <a:p>
            <a:pPr marL="457200" lvl="1" indent="0" algn="just">
              <a:buNone/>
            </a:pPr>
            <a:endParaRPr lang="en-US" altLang="zh-CN" sz="900" dirty="0">
              <a:solidFill>
                <a:srgbClr val="000000"/>
              </a:solidFill>
              <a:ea typeface="Microsoft YaHei" panose="020B0503020204020204" pitchFamily="34" charset="-122"/>
            </a:endParaRPr>
          </a:p>
        </p:txBody>
      </p:sp>
      <p:sp>
        <p:nvSpPr>
          <p:cNvPr id="67" name="内容占位符 2">
            <a:extLst>
              <a:ext uri="{FF2B5EF4-FFF2-40B4-BE49-F238E27FC236}">
                <a16:creationId xmlns:a16="http://schemas.microsoft.com/office/drawing/2014/main" xmlns="" id="{AEFCE39D-0647-492D-8823-37D3D9D283C6}"/>
              </a:ext>
            </a:extLst>
          </p:cNvPr>
          <p:cNvSpPr txBox="1">
            <a:spLocks/>
          </p:cNvSpPr>
          <p:nvPr/>
        </p:nvSpPr>
        <p:spPr bwMode="auto">
          <a:xfrm>
            <a:off x="105097" y="4245115"/>
            <a:ext cx="2983893" cy="2079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sz="1050" dirty="0"/>
              <a:t>I </a:t>
            </a:r>
            <a:r>
              <a:rPr lang="en-US" altLang="zh-CN" sz="1050" dirty="0" smtClean="0"/>
              <a:t>frame (priority A): </a:t>
            </a:r>
            <a:endParaRPr lang="en-US" altLang="zh-CN" sz="1050" dirty="0"/>
          </a:p>
          <a:p>
            <a:pPr lvl="1" algn="just"/>
            <a:r>
              <a:rPr lang="en-US" altLang="zh-CN" sz="900" dirty="0"/>
              <a:t>An I-frame or a Key-Frame or an Intra-frame consists ONLY of macroblocks that use Intra-prediction. </a:t>
            </a:r>
          </a:p>
          <a:p>
            <a:r>
              <a:rPr lang="en-US" altLang="zh-CN" sz="1050" dirty="0"/>
              <a:t>P frame (priority </a:t>
            </a:r>
            <a:r>
              <a:rPr lang="en-US" altLang="zh-CN" sz="1050" dirty="0" smtClean="0"/>
              <a:t>B): </a:t>
            </a:r>
            <a:r>
              <a:rPr lang="en-US" altLang="zh-CN" sz="1050" dirty="0"/>
              <a:t>: </a:t>
            </a:r>
          </a:p>
          <a:p>
            <a:pPr lvl="1"/>
            <a:r>
              <a:rPr lang="en-US" altLang="zh-CN" sz="900" dirty="0"/>
              <a:t>P-frame stands for Predicted Frame and allows macroblocks to be compressed using temporal prediction in addition to spatial prediction. For motion estimation, P-frames use frames that have been previously encoded. </a:t>
            </a:r>
          </a:p>
          <a:p>
            <a:pPr marL="342900" lvl="1" indent="-342900">
              <a:buChar char="•"/>
            </a:pPr>
            <a:r>
              <a:rPr lang="en-US" altLang="zh-CN" sz="1050" b="1" dirty="0">
                <a:ea typeface="+mn-ea"/>
                <a:cs typeface="+mn-cs"/>
              </a:rPr>
              <a:t>B </a:t>
            </a:r>
            <a:r>
              <a:rPr lang="en-US" altLang="zh-CN" sz="1050" b="1" dirty="0" smtClean="0">
                <a:ea typeface="+mn-ea"/>
                <a:cs typeface="+mn-cs"/>
              </a:rPr>
              <a:t>frame </a:t>
            </a:r>
            <a:r>
              <a:rPr lang="en-US" altLang="zh-CN" sz="1050" b="1" dirty="0"/>
              <a:t>(priority </a:t>
            </a:r>
            <a:r>
              <a:rPr lang="en-US" altLang="zh-CN" sz="1050" b="1" dirty="0" smtClean="0"/>
              <a:t>B/C): </a:t>
            </a:r>
            <a:r>
              <a:rPr lang="en-US" altLang="zh-CN" sz="1050" b="1" dirty="0" smtClean="0">
                <a:ea typeface="+mn-ea"/>
                <a:cs typeface="+mn-cs"/>
              </a:rPr>
              <a:t>:</a:t>
            </a:r>
            <a:endParaRPr lang="en-US" altLang="zh-CN" sz="1050" b="1" dirty="0">
              <a:ea typeface="+mn-ea"/>
              <a:cs typeface="+mn-cs"/>
            </a:endParaRPr>
          </a:p>
          <a:p>
            <a:pPr lvl="1"/>
            <a:r>
              <a:rPr lang="en-US" altLang="zh-CN" sz="900" dirty="0"/>
              <a:t>A B-frame is a frame that can refer to frames that occur both before and after it. </a:t>
            </a:r>
            <a:endParaRPr kumimoji="0" lang="en-US" altLang="zh-CN" sz="900" kern="0" dirty="0"/>
          </a:p>
          <a:p>
            <a:pPr marL="342900" lvl="1" indent="-342900" algn="just" latinLnBrk="0">
              <a:buFontTx/>
              <a:buChar char="•"/>
            </a:pPr>
            <a:endParaRPr kumimoji="0" lang="en-US" altLang="zh-CN" sz="1050" b="1" kern="0" dirty="0">
              <a:ea typeface="+mn-ea"/>
              <a:cs typeface="+mn-cs"/>
            </a:endParaRPr>
          </a:p>
          <a:p>
            <a:pPr marL="457200" lvl="1" indent="0" algn="just" latinLnBrk="0">
              <a:buFontTx/>
              <a:buNone/>
            </a:pPr>
            <a:endParaRPr kumimoji="0" lang="en-US" altLang="zh-CN" sz="900" kern="0" dirty="0">
              <a:ea typeface="Microsoft YaHei" panose="020B0503020204020204" pitchFamily="34" charset="-122"/>
            </a:endParaRPr>
          </a:p>
        </p:txBody>
      </p:sp>
      <p:sp>
        <p:nvSpPr>
          <p:cNvPr id="68" name="内容占位符 2">
            <a:extLst>
              <a:ext uri="{FF2B5EF4-FFF2-40B4-BE49-F238E27FC236}">
                <a16:creationId xmlns:a16="http://schemas.microsoft.com/office/drawing/2014/main" xmlns="" id="{2221DDD8-C7C9-4BF2-8B65-525DF91078AA}"/>
              </a:ext>
            </a:extLst>
          </p:cNvPr>
          <p:cNvSpPr txBox="1">
            <a:spLocks/>
          </p:cNvSpPr>
          <p:nvPr/>
        </p:nvSpPr>
        <p:spPr bwMode="auto">
          <a:xfrm>
            <a:off x="3136816" y="4744367"/>
            <a:ext cx="3873584" cy="134406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sz="1050" dirty="0"/>
              <a:t>Codec order (</a:t>
            </a:r>
            <a:r>
              <a:rPr lang="en-US" altLang="zh-CN" sz="1050" dirty="0" err="1"/>
              <a:t>bitstream</a:t>
            </a:r>
            <a:r>
              <a:rPr lang="en-US" altLang="zh-CN" sz="1050" dirty="0"/>
              <a:t>): </a:t>
            </a:r>
          </a:p>
          <a:p>
            <a:pPr lvl="1" algn="just"/>
            <a:r>
              <a:rPr lang="es-ES" altLang="zh-CN" sz="900" dirty="0"/>
              <a:t>BL_0 EL_0 BL_2 EL_2 BL_1 EL_1 BL_4 EL_4  BL_3 EL_3</a:t>
            </a:r>
          </a:p>
          <a:p>
            <a:r>
              <a:rPr lang="en-US" altLang="zh-CN" sz="1050" dirty="0"/>
              <a:t>Decoding process of EL: </a:t>
            </a:r>
          </a:p>
          <a:p>
            <a:pPr lvl="1"/>
            <a:r>
              <a:rPr lang="nn-NO" altLang="zh-CN" sz="900" dirty="0"/>
              <a:t>Rec(BL_i +EL_i) = upSampling(Rec(BL_i)) + Rec(EL_i);</a:t>
            </a:r>
          </a:p>
          <a:p>
            <a:pPr marL="342900" lvl="1" indent="-342900">
              <a:buChar char="•"/>
            </a:pPr>
            <a:r>
              <a:rPr lang="en-US" altLang="zh-CN" sz="1050" b="1" dirty="0"/>
              <a:t>Error concealment:</a:t>
            </a:r>
          </a:p>
          <a:p>
            <a:pPr lvl="1"/>
            <a:r>
              <a:rPr lang="es-ES" altLang="zh-CN" sz="900" dirty="0" err="1"/>
              <a:t>If</a:t>
            </a:r>
            <a:r>
              <a:rPr lang="es-ES" altLang="zh-CN" sz="900" dirty="0"/>
              <a:t> (BL_2 </a:t>
            </a:r>
            <a:r>
              <a:rPr lang="es-ES" altLang="zh-CN" sz="900" dirty="0" err="1"/>
              <a:t>is</a:t>
            </a:r>
            <a:r>
              <a:rPr lang="es-ES" altLang="zh-CN" sz="900" dirty="0"/>
              <a:t> error)    </a:t>
            </a:r>
            <a:r>
              <a:rPr lang="es-ES" altLang="zh-CN" sz="900" dirty="0" err="1"/>
              <a:t>Rec</a:t>
            </a:r>
            <a:r>
              <a:rPr lang="es-ES" altLang="zh-CN" sz="900" dirty="0"/>
              <a:t>(BL_2) = </a:t>
            </a:r>
            <a:r>
              <a:rPr lang="es-ES" altLang="zh-CN" sz="900" dirty="0" err="1"/>
              <a:t>Rec</a:t>
            </a:r>
            <a:r>
              <a:rPr lang="es-ES" altLang="zh-CN" sz="900" dirty="0"/>
              <a:t>(BL_0);</a:t>
            </a:r>
          </a:p>
          <a:p>
            <a:pPr lvl="1"/>
            <a:r>
              <a:rPr lang="es-ES" altLang="zh-CN" sz="900" dirty="0" err="1"/>
              <a:t>If</a:t>
            </a:r>
            <a:r>
              <a:rPr lang="es-ES" altLang="zh-CN" sz="900" dirty="0"/>
              <a:t> (</a:t>
            </a:r>
            <a:r>
              <a:rPr lang="en-US" altLang="zh-CN" sz="900" dirty="0">
                <a:solidFill>
                  <a:sysClr val="windowText" lastClr="000000"/>
                </a:solidFill>
              </a:rPr>
              <a:t>EL_2</a:t>
            </a:r>
            <a:r>
              <a:rPr lang="es-ES" altLang="zh-CN" sz="900" dirty="0"/>
              <a:t> </a:t>
            </a:r>
            <a:r>
              <a:rPr lang="es-ES" altLang="zh-CN" sz="900" dirty="0" err="1"/>
              <a:t>is</a:t>
            </a:r>
            <a:r>
              <a:rPr lang="es-ES" altLang="zh-CN" sz="900" dirty="0"/>
              <a:t> error)    </a:t>
            </a:r>
            <a:r>
              <a:rPr lang="en-US" altLang="zh-CN" sz="900" dirty="0">
                <a:solidFill>
                  <a:sysClr val="windowText" lastClr="000000"/>
                </a:solidFill>
              </a:rPr>
              <a:t>EL_2 = 0</a:t>
            </a:r>
            <a:r>
              <a:rPr lang="es-ES" altLang="zh-CN" sz="900" dirty="0"/>
              <a:t>; (</a:t>
            </a:r>
            <a:r>
              <a:rPr lang="es-ES" altLang="zh-CN" sz="900" dirty="0" err="1"/>
              <a:t>drop</a:t>
            </a:r>
            <a:r>
              <a:rPr lang="es-ES" altLang="zh-CN" sz="900" dirty="0"/>
              <a:t>)</a:t>
            </a:r>
          </a:p>
          <a:p>
            <a:pPr marL="342900" lvl="1" indent="-342900" algn="just" latinLnBrk="0">
              <a:buFontTx/>
              <a:buChar char="•"/>
            </a:pPr>
            <a:endParaRPr kumimoji="0" lang="en-US" altLang="zh-CN" sz="1050" b="1" kern="0" dirty="0"/>
          </a:p>
          <a:p>
            <a:pPr marL="457200" lvl="1" indent="0" algn="just" latinLnBrk="0">
              <a:buFontTx/>
              <a:buNone/>
            </a:pPr>
            <a:endParaRPr kumimoji="0" lang="en-US" altLang="zh-CN" sz="900" kern="0" dirty="0">
              <a:ea typeface="Microsoft YaHei" panose="020B0503020204020204" pitchFamily="34" charset="-122"/>
            </a:endParaRPr>
          </a:p>
        </p:txBody>
      </p:sp>
      <mc:AlternateContent xmlns:mc="http://schemas.openxmlformats.org/markup-compatibility/2006" xmlns:a14="http://schemas.microsoft.com/office/drawing/2010/main">
        <mc:Choice Requires="a14">
          <p:sp>
            <p:nvSpPr>
              <p:cNvPr id="69" name="内容占位符 2">
                <a:extLst>
                  <a:ext uri="{FF2B5EF4-FFF2-40B4-BE49-F238E27FC236}">
                    <a16:creationId xmlns:a16="http://schemas.microsoft.com/office/drawing/2014/main" xmlns="" id="{7E608DBB-69D6-4AEA-AFDC-0BA7A7792379}"/>
                  </a:ext>
                </a:extLst>
              </p:cNvPr>
              <p:cNvSpPr txBox="1">
                <a:spLocks/>
              </p:cNvSpPr>
              <p:nvPr/>
            </p:nvSpPr>
            <p:spPr bwMode="auto">
              <a:xfrm>
                <a:off x="7064290" y="4745107"/>
                <a:ext cx="1974613" cy="1343326"/>
              </a:xfrm>
              <a:prstGeom prst="rect">
                <a:avLst/>
              </a:prstGeom>
              <a:noFill/>
              <a:ln w="9525">
                <a:solidFill>
                  <a:schemeClr val="tx1"/>
                </a:solidFill>
                <a:miter lim="800000"/>
                <a:headEnd/>
                <a:tailEnd/>
              </a:ln>
              <a:extLst>
                <a:ext uri="{909E8E84-426E-40DD-AFC4-6F175D3DCCD1}">
                  <a14:hiddenFill>
                    <a:solidFill>
                      <a:srgbClr val="FFFFFF"/>
                    </a:solidFill>
                  </a14:hiddenFill>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sz="1050" dirty="0"/>
                  <a:t>Measurement: </a:t>
                </a:r>
              </a:p>
              <a:p>
                <a:pPr lvl="1" algn="just"/>
                <a:r>
                  <a:rPr lang="en-US" altLang="zh-CN" sz="900" dirty="0"/>
                  <a:t>PSNR =</a:t>
                </a:r>
                <a14:m>
                  <m:oMath xmlns:m="http://schemas.openxmlformats.org/officeDocument/2006/math">
                    <m:r>
                      <a:rPr lang="en-US" altLang="zh-CN" sz="900" i="1">
                        <a:latin typeface="Cambria Math" panose="02040503050406030204" pitchFamily="18" charset="0"/>
                      </a:rPr>
                      <m:t>10</m:t>
                    </m:r>
                    <m:func>
                      <m:funcPr>
                        <m:ctrlPr>
                          <a:rPr lang="en-US" altLang="zh-CN" sz="900" i="1">
                            <a:latin typeface="Cambria Math" panose="02040503050406030204" pitchFamily="18" charset="0"/>
                          </a:rPr>
                        </m:ctrlPr>
                      </m:funcPr>
                      <m:fName>
                        <m:sSub>
                          <m:sSubPr>
                            <m:ctrlPr>
                              <a:rPr lang="en-US" altLang="zh-CN" sz="900" i="1">
                                <a:latin typeface="Cambria Math" panose="02040503050406030204" pitchFamily="18" charset="0"/>
                              </a:rPr>
                            </m:ctrlPr>
                          </m:sSubPr>
                          <m:e>
                            <m:r>
                              <m:rPr>
                                <m:sty m:val="p"/>
                              </m:rPr>
                              <a:rPr lang="en-US" altLang="zh-CN" sz="900">
                                <a:latin typeface="Cambria Math" panose="02040503050406030204" pitchFamily="18" charset="0"/>
                              </a:rPr>
                              <m:t>log</m:t>
                            </m:r>
                          </m:e>
                          <m:sub>
                            <m:r>
                              <a:rPr lang="en-US" altLang="zh-CN" sz="900" i="1">
                                <a:latin typeface="Cambria Math" panose="02040503050406030204" pitchFamily="18" charset="0"/>
                              </a:rPr>
                              <m:t>10</m:t>
                            </m:r>
                          </m:sub>
                        </m:sSub>
                      </m:fName>
                      <m:e>
                        <m:f>
                          <m:fPr>
                            <m:ctrlPr>
                              <a:rPr lang="en-US" altLang="zh-CN" sz="900" i="1">
                                <a:latin typeface="Cambria Math" panose="02040503050406030204" pitchFamily="18" charset="0"/>
                              </a:rPr>
                            </m:ctrlPr>
                          </m:fPr>
                          <m:num>
                            <m:sSup>
                              <m:sSupPr>
                                <m:ctrlPr>
                                  <a:rPr lang="en-US" altLang="zh-CN" sz="900" i="1">
                                    <a:latin typeface="Cambria Math" panose="02040503050406030204" pitchFamily="18" charset="0"/>
                                  </a:rPr>
                                </m:ctrlPr>
                              </m:sSupPr>
                              <m:e>
                                <m:r>
                                  <a:rPr lang="en-US" altLang="zh-CN" sz="900" i="1">
                                    <a:latin typeface="Cambria Math" panose="02040503050406030204" pitchFamily="18" charset="0"/>
                                  </a:rPr>
                                  <m:t>255</m:t>
                                </m:r>
                              </m:e>
                              <m:sup>
                                <m:r>
                                  <a:rPr lang="en-US" altLang="zh-CN" sz="900" i="1">
                                    <a:latin typeface="Cambria Math" panose="02040503050406030204" pitchFamily="18" charset="0"/>
                                  </a:rPr>
                                  <m:t>2</m:t>
                                </m:r>
                              </m:sup>
                            </m:sSup>
                          </m:num>
                          <m:den>
                            <m:r>
                              <a:rPr lang="en-US" altLang="zh-CN" sz="900" i="1">
                                <a:latin typeface="Cambria Math" panose="02040503050406030204" pitchFamily="18" charset="0"/>
                              </a:rPr>
                              <m:t>𝑀𝑆𝐸</m:t>
                            </m:r>
                          </m:den>
                        </m:f>
                      </m:e>
                    </m:func>
                    <m:r>
                      <a:rPr lang="en-US" altLang="zh-CN" sz="900" i="1">
                        <a:latin typeface="Cambria Math" panose="02040503050406030204" pitchFamily="18" charset="0"/>
                      </a:rPr>
                      <m:t> </m:t>
                    </m:r>
                  </m:oMath>
                </a14:m>
                <a:endParaRPr lang="nn-NO" altLang="zh-CN" sz="900" dirty="0"/>
              </a:p>
              <a:p>
                <a:pPr marL="342900" lvl="1" indent="-342900">
                  <a:buChar char="•"/>
                </a:pPr>
                <a:r>
                  <a:rPr lang="en-US" altLang="zh-CN" sz="1050" b="1" dirty="0">
                    <a:ea typeface="+mn-ea"/>
                    <a:cs typeface="+mn-cs"/>
                  </a:rPr>
                  <a:t>Performance Graph</a:t>
                </a:r>
                <a:r>
                  <a:rPr lang="en-US" altLang="zh-CN" sz="1050" b="1" dirty="0"/>
                  <a:t> :</a:t>
                </a:r>
                <a:endParaRPr lang="en-US" altLang="zh-CN" sz="1050" b="1" dirty="0">
                  <a:ea typeface="+mn-ea"/>
                  <a:cs typeface="+mn-cs"/>
                </a:endParaRPr>
              </a:p>
              <a:p>
                <a:pPr lvl="1"/>
                <a:r>
                  <a:rPr lang="es-ES" altLang="zh-CN" sz="900" dirty="0"/>
                  <a:t>SNR-PSNR</a:t>
                </a:r>
              </a:p>
              <a:p>
                <a:pPr lvl="1"/>
                <a:r>
                  <a:rPr lang="es-ES" altLang="zh-CN" sz="900" dirty="0"/>
                  <a:t>RATE-PSNR</a:t>
                </a:r>
                <a:endParaRPr kumimoji="0" lang="en-US" altLang="zh-CN" sz="1050" b="1" kern="0" dirty="0">
                  <a:ea typeface="+mn-ea"/>
                  <a:cs typeface="+mn-cs"/>
                </a:endParaRPr>
              </a:p>
              <a:p>
                <a:pPr marL="457200" lvl="1" indent="0" algn="just" latinLnBrk="0">
                  <a:buFontTx/>
                  <a:buNone/>
                </a:pPr>
                <a:endParaRPr kumimoji="0" lang="en-US" altLang="zh-CN" sz="900" kern="0" dirty="0">
                  <a:ea typeface="Microsoft YaHei" panose="020B0503020204020204" pitchFamily="34" charset="-122"/>
                </a:endParaRPr>
              </a:p>
            </p:txBody>
          </p:sp>
        </mc:Choice>
        <mc:Fallback xmlns="">
          <p:sp>
            <p:nvSpPr>
              <p:cNvPr id="69" name="内容占位符 2">
                <a:extLst>
                  <a:ext uri="{FF2B5EF4-FFF2-40B4-BE49-F238E27FC236}">
                    <a16:creationId xmlns:a16="http://schemas.microsoft.com/office/drawing/2014/main" id="{7E608DBB-69D6-4AEA-AFDC-0BA7A7792379}"/>
                  </a:ext>
                </a:extLst>
              </p:cNvPr>
              <p:cNvSpPr txBox="1">
                <a:spLocks noRot="1" noChangeAspect="1" noMove="1" noResize="1" noEditPoints="1" noAdjustHandles="1" noChangeArrowheads="1" noChangeShapeType="1" noTextEdit="1"/>
              </p:cNvSpPr>
              <p:nvPr/>
            </p:nvSpPr>
            <p:spPr bwMode="auto">
              <a:xfrm>
                <a:off x="7064290" y="4745107"/>
                <a:ext cx="1974613" cy="1343326"/>
              </a:xfrm>
              <a:prstGeom prst="rect">
                <a:avLst/>
              </a:prstGeom>
              <a:blipFill>
                <a:blip r:embed="rId7"/>
                <a:stretch>
                  <a:fillRect/>
                </a:stretch>
              </a:blip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zh-CN" altLang="en-US">
                    <a:noFill/>
                  </a:rPr>
                  <a:t> </a:t>
                </a:r>
              </a:p>
            </p:txBody>
          </p:sp>
        </mc:Fallback>
      </mc:AlternateContent>
    </p:spTree>
    <p:extLst>
      <p:ext uri="{BB962C8B-B14F-4D97-AF65-F5344CB8AC3E}">
        <p14:creationId xmlns:p14="http://schemas.microsoft.com/office/powerpoint/2010/main" val="42867802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571500"/>
            <a:ext cx="7772400" cy="914400"/>
          </a:xfrm>
        </p:spPr>
        <p:txBody>
          <a:bodyPr/>
          <a:lstStyle/>
          <a:p>
            <a:r>
              <a:rPr lang="en-US" altLang="zh-CN" dirty="0" smtClean="0"/>
              <a:t>Layered </a:t>
            </a:r>
            <a:r>
              <a:rPr lang="en-US" altLang="zh-CN" dirty="0" err="1" smtClean="0"/>
              <a:t>QoS</a:t>
            </a:r>
            <a:endParaRPr lang="zh-CN" altLang="en-US" dirty="0"/>
          </a:p>
        </p:txBody>
      </p:sp>
      <p:sp>
        <p:nvSpPr>
          <p:cNvPr id="3" name="内容占位符 2"/>
          <p:cNvSpPr>
            <a:spLocks noGrp="1"/>
          </p:cNvSpPr>
          <p:nvPr>
            <p:ph idx="1"/>
          </p:nvPr>
        </p:nvSpPr>
        <p:spPr>
          <a:xfrm>
            <a:off x="685800" y="1462218"/>
            <a:ext cx="7772400" cy="1128582"/>
          </a:xfrm>
        </p:spPr>
        <p:txBody>
          <a:bodyPr/>
          <a:lstStyle/>
          <a:p>
            <a:r>
              <a:rPr lang="en-US" altLang="zh-CN" sz="1600" dirty="0" smtClean="0"/>
              <a:t>For WLAN, layered </a:t>
            </a:r>
            <a:r>
              <a:rPr lang="en-US" altLang="zh-CN" sz="1600" dirty="0" err="1" smtClean="0"/>
              <a:t>QoS</a:t>
            </a:r>
            <a:r>
              <a:rPr lang="en-US" altLang="zh-CN" sz="1600" dirty="0" smtClean="0"/>
              <a:t> can be helpful on latency reduction. 802.11aa proposed alternative queues of VI to enable inter-AC prioritization of transport streams (I/P/B frame, or base layer/enhancement layer) [5][6][7]. This can also be helpful for different modalities of XR </a:t>
            </a:r>
            <a:r>
              <a:rPr lang="en-US" altLang="zh-CN" sz="1600" dirty="0"/>
              <a:t>services (Audio/Video/Haptic Data/Sensor </a:t>
            </a:r>
            <a:r>
              <a:rPr lang="en-US" altLang="zh-CN" sz="1600" dirty="0" smtClean="0"/>
              <a:t>Data).</a:t>
            </a:r>
          </a:p>
          <a:p>
            <a:endParaRPr lang="en-US" altLang="zh-CN" sz="1600" dirty="0"/>
          </a:p>
          <a:p>
            <a:endParaRPr lang="en-US" altLang="zh-CN" sz="1600" dirty="0"/>
          </a:p>
          <a:p>
            <a:endParaRPr lang="en-US" altLang="zh-CN" sz="1600" dirty="0" smtClean="0"/>
          </a:p>
          <a:p>
            <a:endParaRPr lang="en-US" altLang="zh-CN" sz="1600" dirty="0"/>
          </a:p>
          <a:p>
            <a:endParaRPr lang="en-US" altLang="zh-CN" sz="1600" dirty="0" smtClean="0"/>
          </a:p>
          <a:p>
            <a:endParaRPr lang="en-US" altLang="zh-CN" sz="1600" dirty="0"/>
          </a:p>
          <a:p>
            <a:endParaRPr lang="en-US" altLang="zh-CN" sz="1600" dirty="0" smtClean="0"/>
          </a:p>
          <a:p>
            <a:endParaRPr lang="en-US" altLang="zh-CN" sz="1600" dirty="0"/>
          </a:p>
          <a:p>
            <a:endParaRPr lang="en-US" altLang="zh-CN" sz="1600" dirty="0" smtClean="0"/>
          </a:p>
          <a:p>
            <a:endParaRPr lang="en-US" altLang="zh-CN" sz="1600" dirty="0"/>
          </a:p>
          <a:p>
            <a:endParaRPr lang="en-US" altLang="zh-CN" sz="1600" dirty="0" smtClean="0"/>
          </a:p>
          <a:p>
            <a:r>
              <a:rPr lang="en-US" altLang="zh-CN" sz="1600" dirty="0" smtClean="0"/>
              <a:t>Layered </a:t>
            </a:r>
            <a:r>
              <a:rPr lang="en-US" altLang="zh-CN" sz="1600" dirty="0" err="1"/>
              <a:t>QoS</a:t>
            </a:r>
            <a:r>
              <a:rPr lang="en-US" altLang="zh-CN" sz="1600" dirty="0"/>
              <a:t> has been decided to be one </a:t>
            </a:r>
            <a:r>
              <a:rPr lang="en-US" altLang="zh-CN" sz="1600" dirty="0" smtClean="0"/>
              <a:t>key issue to solve for study </a:t>
            </a:r>
            <a:r>
              <a:rPr lang="en-US" altLang="zh-CN" sz="1600" dirty="0"/>
              <a:t>item </a:t>
            </a:r>
            <a:r>
              <a:rPr lang="en-US" altLang="zh-CN" sz="1600" dirty="0" smtClean="0"/>
              <a:t>of XR enhancement in 3GPP </a:t>
            </a:r>
            <a:r>
              <a:rPr lang="en-US" altLang="zh-CN" sz="1600" dirty="0"/>
              <a:t>R18 [3].</a:t>
            </a:r>
            <a:endParaRPr lang="en-US" altLang="zh-CN" sz="1600" dirty="0" smtClean="0"/>
          </a:p>
          <a:p>
            <a:endParaRPr lang="en-US" altLang="zh-CN" sz="1600" dirty="0"/>
          </a:p>
          <a:p>
            <a:endParaRPr lang="en-US" altLang="zh-CN" sz="1600" dirty="0" smtClean="0"/>
          </a:p>
          <a:p>
            <a:endParaRPr lang="en-US" altLang="zh-CN" sz="1600" dirty="0" smtClean="0"/>
          </a:p>
          <a:p>
            <a:endParaRPr lang="en-US" altLang="zh-CN" sz="1600" dirty="0"/>
          </a:p>
          <a:p>
            <a:endParaRPr lang="en-US" altLang="zh-CN" sz="1600" dirty="0" smtClean="0"/>
          </a:p>
          <a:p>
            <a:endParaRPr lang="en-US" altLang="zh-CN" sz="1600" dirty="0"/>
          </a:p>
          <a:p>
            <a:endParaRPr lang="en-US" altLang="zh-CN" sz="1600" dirty="0" smtClean="0"/>
          </a:p>
          <a:p>
            <a:endParaRPr lang="en-US" altLang="zh-CN" sz="1600" dirty="0" smtClean="0"/>
          </a:p>
          <a:p>
            <a:endParaRPr lang="en-US" altLang="zh-CN" sz="1600" dirty="0" smtClean="0"/>
          </a:p>
          <a:p>
            <a:endParaRPr lang="en-US" altLang="zh-CN" sz="1600" dirty="0"/>
          </a:p>
          <a:p>
            <a:endParaRPr lang="en-US" altLang="zh-CN" sz="1600" dirty="0" smtClean="0"/>
          </a:p>
          <a:p>
            <a:endParaRPr lang="en-US" altLang="zh-CN" sz="1600" dirty="0"/>
          </a:p>
          <a:p>
            <a:endParaRPr lang="en-US" altLang="zh-CN" sz="1600" dirty="0" smtClean="0"/>
          </a:p>
          <a:p>
            <a:endParaRPr lang="en-US" altLang="zh-CN" sz="1600" dirty="0"/>
          </a:p>
        </p:txBody>
      </p:sp>
      <p:sp>
        <p:nvSpPr>
          <p:cNvPr id="4" name="日期占位符 3"/>
          <p:cNvSpPr>
            <a:spLocks noGrp="1"/>
          </p:cNvSpPr>
          <p:nvPr>
            <p:ph type="dt" sz="half" idx="10"/>
          </p:nvPr>
        </p:nvSpPr>
        <p:spPr/>
        <p:txBody>
          <a:bodyPr/>
          <a:lstStyle/>
          <a:p>
            <a:pPr>
              <a:defRPr/>
            </a:pPr>
            <a:r>
              <a:rPr lang="en-US" altLang="zh-CN" dirty="0"/>
              <a:t>Nov 2022</a:t>
            </a:r>
          </a:p>
        </p:txBody>
      </p:sp>
      <p:sp>
        <p:nvSpPr>
          <p:cNvPr id="5" name="页脚占位符 4"/>
          <p:cNvSpPr>
            <a:spLocks noGrp="1"/>
          </p:cNvSpPr>
          <p:nvPr>
            <p:ph type="ftr" sz="quarter" idx="11"/>
          </p:nvPr>
        </p:nvSpPr>
        <p:spPr/>
        <p:txBody>
          <a:bodyPr/>
          <a:lstStyle/>
          <a:p>
            <a:pPr>
              <a:defRPr/>
            </a:pPr>
            <a:r>
              <a:rPr lang="en-US" altLang="ko-KR" smtClean="0"/>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smtClean="0"/>
              <a:t>Slide </a:t>
            </a:r>
            <a:fld id="{E792CD62-9AAA-4B66-A216-7F1F565D5B47}" type="slidenum">
              <a:rPr lang="en-US" altLang="ko-KR" smtClean="0"/>
              <a:pPr/>
              <a:t>4</a:t>
            </a:fld>
            <a:endParaRPr lang="en-US" altLang="ko-KR"/>
          </a:p>
        </p:txBody>
      </p:sp>
      <p:pic>
        <p:nvPicPr>
          <p:cNvPr id="10" name="图片 9"/>
          <p:cNvPicPr>
            <a:picLocks noChangeAspect="1"/>
          </p:cNvPicPr>
          <p:nvPr/>
        </p:nvPicPr>
        <p:blipFill>
          <a:blip r:embed="rId2"/>
          <a:stretch>
            <a:fillRect/>
          </a:stretch>
        </p:blipFill>
        <p:spPr>
          <a:xfrm>
            <a:off x="2286000" y="2590800"/>
            <a:ext cx="4439545" cy="3090105"/>
          </a:xfrm>
          <a:prstGeom prst="rect">
            <a:avLst/>
          </a:prstGeom>
        </p:spPr>
      </p:pic>
    </p:spTree>
    <p:extLst>
      <p:ext uri="{BB962C8B-B14F-4D97-AF65-F5344CB8AC3E}">
        <p14:creationId xmlns:p14="http://schemas.microsoft.com/office/powerpoint/2010/main" val="1144738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Multi-layer transmission</a:t>
            </a:r>
            <a:endParaRPr lang="zh-CN" altLang="en-US" dirty="0"/>
          </a:p>
        </p:txBody>
      </p:sp>
      <p:sp>
        <p:nvSpPr>
          <p:cNvPr id="3" name="内容占位符 2"/>
          <p:cNvSpPr>
            <a:spLocks noGrp="1"/>
          </p:cNvSpPr>
          <p:nvPr>
            <p:ph idx="1"/>
          </p:nvPr>
        </p:nvSpPr>
        <p:spPr>
          <a:xfrm>
            <a:off x="685800" y="1600334"/>
            <a:ext cx="7772400" cy="4419600"/>
          </a:xfrm>
        </p:spPr>
        <p:txBody>
          <a:bodyPr/>
          <a:lstStyle/>
          <a:p>
            <a:pPr algn="just"/>
            <a:r>
              <a:rPr lang="en-US" altLang="zh-CN" sz="1800" dirty="0" smtClean="0"/>
              <a:t>In [2], it mentions </a:t>
            </a:r>
            <a:r>
              <a:rPr lang="en-US" altLang="zh-CN" sz="1800" dirty="0"/>
              <a:t>m</a:t>
            </a:r>
            <a:r>
              <a:rPr lang="en-US" altLang="zh-CN" sz="1800" dirty="0" smtClean="0"/>
              <a:t>ulti-layer </a:t>
            </a:r>
            <a:r>
              <a:rPr lang="en-US" altLang="zh-CN" sz="1800" dirty="0"/>
              <a:t>transmission is one kind of unequal error protection at PHY layer that can provide different robustness to different services.</a:t>
            </a:r>
          </a:p>
          <a:p>
            <a:pPr lvl="1" algn="just"/>
            <a:r>
              <a:rPr lang="en-US" altLang="zh-CN" sz="1400" dirty="0"/>
              <a:t>The base </a:t>
            </a:r>
            <a:r>
              <a:rPr lang="en-US" altLang="zh-CN" sz="1400" dirty="0" smtClean="0"/>
              <a:t>layer (I frame) </a:t>
            </a:r>
            <a:r>
              <a:rPr lang="en-US" altLang="zh-CN" sz="1400" dirty="0"/>
              <a:t>is protected better with lower </a:t>
            </a:r>
            <a:r>
              <a:rPr lang="en-US" altLang="zh-CN" sz="1400" dirty="0" smtClean="0"/>
              <a:t>rate </a:t>
            </a:r>
            <a:r>
              <a:rPr lang="en-US" altLang="zh-CN" sz="1400" dirty="0"/>
              <a:t>whilst the enhancement </a:t>
            </a:r>
            <a:r>
              <a:rPr lang="en-US" altLang="zh-CN" sz="1400" dirty="0" smtClean="0"/>
              <a:t>layer (P/B frame) </a:t>
            </a:r>
            <a:r>
              <a:rPr lang="en-US" altLang="zh-CN" sz="1400" dirty="0"/>
              <a:t>is protected with higher </a:t>
            </a:r>
            <a:r>
              <a:rPr lang="en-US" altLang="zh-CN" sz="1400" dirty="0" smtClean="0"/>
              <a:t>rate.</a:t>
            </a:r>
            <a:endParaRPr lang="en-US" altLang="zh-CN" sz="1400" dirty="0"/>
          </a:p>
          <a:p>
            <a:pPr lvl="1" algn="just"/>
            <a:r>
              <a:rPr lang="en-US" altLang="zh-CN" sz="1400" dirty="0" smtClean="0"/>
              <a:t>Multi-layer transmission can achieve a good tradeoff between data rate and robustness. It can further reduce transmission latency.</a:t>
            </a:r>
          </a:p>
          <a:p>
            <a:pPr algn="just"/>
            <a:r>
              <a:rPr lang="en-US" altLang="zh-CN" sz="1800" dirty="0" smtClean="0"/>
              <a:t>One way of enabling unequal error protection (UEP) is to use different MCS for different frames in different PPDUs (time domain). An alternative way is to enable multiple PSDUs with different MCS within one PPDU. </a:t>
            </a:r>
          </a:p>
        </p:txBody>
      </p:sp>
      <p:sp>
        <p:nvSpPr>
          <p:cNvPr id="4" name="日期占位符 3"/>
          <p:cNvSpPr>
            <a:spLocks noGrp="1"/>
          </p:cNvSpPr>
          <p:nvPr>
            <p:ph type="dt" sz="half" idx="10"/>
          </p:nvPr>
        </p:nvSpPr>
        <p:spPr/>
        <p:txBody>
          <a:bodyPr/>
          <a:lstStyle/>
          <a:p>
            <a:pPr>
              <a:defRPr/>
            </a:pPr>
            <a:r>
              <a:rPr lang="en-US" altLang="zh-CN" dirty="0"/>
              <a:t>Nov 2022</a:t>
            </a:r>
          </a:p>
        </p:txBody>
      </p:sp>
      <p:sp>
        <p:nvSpPr>
          <p:cNvPr id="5" name="页脚占位符 4"/>
          <p:cNvSpPr>
            <a:spLocks noGrp="1"/>
          </p:cNvSpPr>
          <p:nvPr>
            <p:ph type="ftr" sz="quarter" idx="11"/>
          </p:nvPr>
        </p:nvSpPr>
        <p:spPr/>
        <p:txBody>
          <a:bodyPr/>
          <a:lstStyle/>
          <a:p>
            <a:pPr>
              <a:defRPr/>
            </a:pPr>
            <a:r>
              <a:rPr lang="en-US" altLang="ko-KR" smtClean="0"/>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smtClean="0"/>
              <a:t>Slide </a:t>
            </a:r>
            <a:fld id="{E792CD62-9AAA-4B66-A216-7F1F565D5B47}" type="slidenum">
              <a:rPr lang="en-US" altLang="ko-KR" smtClean="0"/>
              <a:pPr/>
              <a:t>5</a:t>
            </a:fld>
            <a:endParaRPr lang="en-US" altLang="ko-KR"/>
          </a:p>
        </p:txBody>
      </p:sp>
      <p:grpSp>
        <p:nvGrpSpPr>
          <p:cNvPr id="54" name="组合 53"/>
          <p:cNvGrpSpPr/>
          <p:nvPr/>
        </p:nvGrpSpPr>
        <p:grpSpPr>
          <a:xfrm>
            <a:off x="1752600" y="4724400"/>
            <a:ext cx="6553200" cy="1563753"/>
            <a:chOff x="1513519" y="5094801"/>
            <a:chExt cx="6553200" cy="1563753"/>
          </a:xfrm>
        </p:grpSpPr>
        <p:sp>
          <p:nvSpPr>
            <p:cNvPr id="34" name="矩形 33"/>
            <p:cNvSpPr/>
            <p:nvPr/>
          </p:nvSpPr>
          <p:spPr>
            <a:xfrm>
              <a:off x="1513519" y="5769561"/>
              <a:ext cx="1058496" cy="427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latin typeface="+mj-lt"/>
                </a:rPr>
                <a:t>PHY</a:t>
              </a:r>
              <a:endParaRPr lang="zh-CN" altLang="en-US" sz="1200" dirty="0">
                <a:latin typeface="+mj-lt"/>
              </a:endParaRPr>
            </a:p>
            <a:p>
              <a:pPr algn="ctr"/>
              <a:r>
                <a:rPr lang="en-US" altLang="zh-CN" sz="1200" dirty="0">
                  <a:latin typeface="+mj-lt"/>
                </a:rPr>
                <a:t>Resources</a:t>
              </a:r>
              <a:endParaRPr lang="zh-CN" altLang="en-US" sz="1200" dirty="0">
                <a:latin typeface="+mj-lt"/>
              </a:endParaRPr>
            </a:p>
          </p:txBody>
        </p:sp>
        <p:sp>
          <p:nvSpPr>
            <p:cNvPr id="35" name="矩形 34"/>
            <p:cNvSpPr/>
            <p:nvPr/>
          </p:nvSpPr>
          <p:spPr>
            <a:xfrm>
              <a:off x="3464739" y="5769561"/>
              <a:ext cx="1058496" cy="427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latin typeface="+mj-lt"/>
                </a:rPr>
                <a:t>PHY</a:t>
              </a:r>
              <a:endParaRPr lang="zh-CN" altLang="en-US" sz="1200" dirty="0">
                <a:latin typeface="+mj-lt"/>
              </a:endParaRPr>
            </a:p>
            <a:p>
              <a:pPr algn="ctr"/>
              <a:r>
                <a:rPr lang="en-US" altLang="zh-CN" sz="1200" dirty="0">
                  <a:latin typeface="+mj-lt"/>
                </a:rPr>
                <a:t>Resources</a:t>
              </a:r>
              <a:endParaRPr lang="zh-CN" altLang="en-US" sz="1200" dirty="0">
                <a:latin typeface="+mj-lt"/>
              </a:endParaRPr>
            </a:p>
          </p:txBody>
        </p:sp>
        <p:sp>
          <p:nvSpPr>
            <p:cNvPr id="36" name="矩形 35"/>
            <p:cNvSpPr/>
            <p:nvPr/>
          </p:nvSpPr>
          <p:spPr>
            <a:xfrm>
              <a:off x="5280940" y="5769561"/>
              <a:ext cx="1058496" cy="427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latin typeface="+mj-lt"/>
                </a:rPr>
                <a:t>PHY</a:t>
              </a:r>
              <a:endParaRPr lang="zh-CN" altLang="en-US" sz="1200" dirty="0">
                <a:latin typeface="+mj-lt"/>
              </a:endParaRPr>
            </a:p>
            <a:p>
              <a:pPr algn="ctr"/>
              <a:r>
                <a:rPr lang="en-US" altLang="zh-CN" sz="1200" dirty="0">
                  <a:latin typeface="+mj-lt"/>
                </a:rPr>
                <a:t>Resources</a:t>
              </a:r>
              <a:endParaRPr lang="zh-CN" altLang="en-US" sz="1200" dirty="0">
                <a:latin typeface="+mj-lt"/>
              </a:endParaRPr>
            </a:p>
          </p:txBody>
        </p:sp>
        <p:sp>
          <p:nvSpPr>
            <p:cNvPr id="37" name="矩形 36"/>
            <p:cNvSpPr/>
            <p:nvPr/>
          </p:nvSpPr>
          <p:spPr>
            <a:xfrm>
              <a:off x="7000163" y="5769561"/>
              <a:ext cx="1058496" cy="427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latin typeface="+mj-lt"/>
                </a:rPr>
                <a:t>PHY</a:t>
              </a:r>
              <a:endParaRPr lang="zh-CN" altLang="en-US" sz="1200" dirty="0">
                <a:latin typeface="+mj-lt"/>
              </a:endParaRPr>
            </a:p>
            <a:p>
              <a:pPr algn="ctr"/>
              <a:r>
                <a:rPr lang="en-US" altLang="zh-CN" sz="1200" dirty="0">
                  <a:latin typeface="+mj-lt"/>
                </a:rPr>
                <a:t>Resources</a:t>
              </a:r>
              <a:endParaRPr lang="zh-CN" altLang="en-US" sz="1200" dirty="0">
                <a:latin typeface="+mj-lt"/>
              </a:endParaRPr>
            </a:p>
          </p:txBody>
        </p:sp>
        <p:sp>
          <p:nvSpPr>
            <p:cNvPr id="38" name="文本框 37"/>
            <p:cNvSpPr txBox="1"/>
            <p:nvPr/>
          </p:nvSpPr>
          <p:spPr>
            <a:xfrm>
              <a:off x="4374019" y="6396944"/>
              <a:ext cx="631907" cy="261610"/>
            </a:xfrm>
            <a:prstGeom prst="rect">
              <a:avLst/>
            </a:prstGeom>
            <a:noFill/>
          </p:spPr>
          <p:txBody>
            <a:bodyPr wrap="square" rtlCol="0">
              <a:spAutoFit/>
            </a:bodyPr>
            <a:lstStyle/>
            <a:p>
              <a:r>
                <a:rPr lang="en-US" altLang="zh-CN" sz="1100" dirty="0">
                  <a:latin typeface="+mj-lt"/>
                </a:rPr>
                <a:t>PPDU</a:t>
              </a:r>
              <a:endParaRPr lang="zh-CN" altLang="en-US" sz="1100" dirty="0">
                <a:latin typeface="+mj-lt"/>
              </a:endParaRPr>
            </a:p>
          </p:txBody>
        </p:sp>
        <p:sp>
          <p:nvSpPr>
            <p:cNvPr id="39" name="下箭头 38"/>
            <p:cNvSpPr/>
            <p:nvPr/>
          </p:nvSpPr>
          <p:spPr>
            <a:xfrm>
              <a:off x="1915251" y="5473768"/>
              <a:ext cx="175688" cy="2508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lt"/>
              </a:endParaRPr>
            </a:p>
          </p:txBody>
        </p:sp>
        <p:sp>
          <p:nvSpPr>
            <p:cNvPr id="40" name="下箭头 39"/>
            <p:cNvSpPr/>
            <p:nvPr/>
          </p:nvSpPr>
          <p:spPr>
            <a:xfrm>
              <a:off x="3920152" y="5473768"/>
              <a:ext cx="175688" cy="2508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lt"/>
              </a:endParaRPr>
            </a:p>
          </p:txBody>
        </p:sp>
        <p:sp>
          <p:nvSpPr>
            <p:cNvPr id="41" name="下箭头 40"/>
            <p:cNvSpPr/>
            <p:nvPr/>
          </p:nvSpPr>
          <p:spPr>
            <a:xfrm>
              <a:off x="5717696" y="5473768"/>
              <a:ext cx="175688" cy="2508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lt"/>
              </a:endParaRPr>
            </a:p>
          </p:txBody>
        </p:sp>
        <p:sp>
          <p:nvSpPr>
            <p:cNvPr id="42" name="下箭头 41"/>
            <p:cNvSpPr/>
            <p:nvPr/>
          </p:nvSpPr>
          <p:spPr>
            <a:xfrm>
              <a:off x="7419628" y="5473768"/>
              <a:ext cx="175688" cy="2508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lt"/>
              </a:endParaRPr>
            </a:p>
          </p:txBody>
        </p:sp>
        <p:sp>
          <p:nvSpPr>
            <p:cNvPr id="44" name="矩形 43"/>
            <p:cNvSpPr/>
            <p:nvPr/>
          </p:nvSpPr>
          <p:spPr>
            <a:xfrm>
              <a:off x="2628351" y="6194295"/>
              <a:ext cx="4123245" cy="276999"/>
            </a:xfrm>
            <a:prstGeom prst="rect">
              <a:avLst/>
            </a:prstGeom>
          </p:spPr>
          <p:txBody>
            <a:bodyPr wrap="none">
              <a:spAutoFit/>
            </a:bodyPr>
            <a:lstStyle/>
            <a:p>
              <a:r>
                <a:rPr lang="en-US" altLang="zh-CN" sz="1200" dirty="0" smtClean="0">
                  <a:solidFill>
                    <a:srgbClr val="000000"/>
                  </a:solidFill>
                  <a:latin typeface="+mj-lt"/>
                </a:rPr>
                <a:t>Multi-layer transmission (QAM</a:t>
              </a:r>
              <a:r>
                <a:rPr lang="en-US" altLang="zh-CN" sz="1200" dirty="0">
                  <a:solidFill>
                    <a:srgbClr val="000000"/>
                  </a:solidFill>
                  <a:latin typeface="+mj-lt"/>
                </a:rPr>
                <a:t>, coding rate, NSS, </a:t>
              </a:r>
              <a:r>
                <a:rPr lang="en-US" altLang="zh-CN" sz="1200" dirty="0" err="1">
                  <a:solidFill>
                    <a:srgbClr val="000000"/>
                  </a:solidFill>
                  <a:latin typeface="+mj-lt"/>
                </a:rPr>
                <a:t>ReTx</a:t>
              </a:r>
              <a:r>
                <a:rPr lang="en-US" altLang="zh-CN" sz="1200" dirty="0">
                  <a:solidFill>
                    <a:srgbClr val="000000"/>
                  </a:solidFill>
                  <a:latin typeface="+mj-lt"/>
                </a:rPr>
                <a:t> times)</a:t>
              </a:r>
              <a:endParaRPr lang="zh-CN" altLang="en-US" sz="1200" dirty="0">
                <a:latin typeface="+mj-lt"/>
              </a:endParaRPr>
            </a:p>
          </p:txBody>
        </p:sp>
        <p:sp>
          <p:nvSpPr>
            <p:cNvPr id="45" name="文本框 44"/>
            <p:cNvSpPr txBox="1"/>
            <p:nvPr/>
          </p:nvSpPr>
          <p:spPr>
            <a:xfrm>
              <a:off x="1533560" y="5118941"/>
              <a:ext cx="901967" cy="261610"/>
            </a:xfrm>
            <a:prstGeom prst="rect">
              <a:avLst/>
            </a:prstGeom>
            <a:noFill/>
          </p:spPr>
          <p:txBody>
            <a:bodyPr wrap="square" rtlCol="0">
              <a:spAutoFit/>
            </a:bodyPr>
            <a:lstStyle/>
            <a:p>
              <a:r>
                <a:rPr lang="en-US" altLang="zh-CN" sz="1100" dirty="0" smtClean="0">
                  <a:latin typeface="+mj-lt"/>
                </a:rPr>
                <a:t>Control Info</a:t>
              </a:r>
              <a:endParaRPr lang="zh-CN" altLang="en-US" sz="1100" dirty="0">
                <a:latin typeface="+mj-lt"/>
              </a:endParaRPr>
            </a:p>
          </p:txBody>
        </p:sp>
        <p:sp>
          <p:nvSpPr>
            <p:cNvPr id="46" name="文本框 45"/>
            <p:cNvSpPr txBox="1"/>
            <p:nvPr/>
          </p:nvSpPr>
          <p:spPr>
            <a:xfrm>
              <a:off x="3680130" y="5094801"/>
              <a:ext cx="652789" cy="261610"/>
            </a:xfrm>
            <a:prstGeom prst="rect">
              <a:avLst/>
            </a:prstGeom>
            <a:noFill/>
          </p:spPr>
          <p:txBody>
            <a:bodyPr wrap="square" rtlCol="0">
              <a:spAutoFit/>
            </a:bodyPr>
            <a:lstStyle/>
            <a:p>
              <a:r>
                <a:rPr lang="en-US" altLang="zh-CN" sz="1100" dirty="0" smtClean="0">
                  <a:latin typeface="+mj-lt"/>
                </a:rPr>
                <a:t>I frame</a:t>
              </a:r>
              <a:endParaRPr lang="zh-CN" altLang="en-US" sz="1100" dirty="0">
                <a:latin typeface="+mj-lt"/>
              </a:endParaRPr>
            </a:p>
          </p:txBody>
        </p:sp>
        <p:sp>
          <p:nvSpPr>
            <p:cNvPr id="49" name="文本框 48"/>
            <p:cNvSpPr txBox="1"/>
            <p:nvPr/>
          </p:nvSpPr>
          <p:spPr>
            <a:xfrm>
              <a:off x="7040763" y="5094801"/>
              <a:ext cx="1025956" cy="261610"/>
            </a:xfrm>
            <a:prstGeom prst="rect">
              <a:avLst/>
            </a:prstGeom>
            <a:noFill/>
          </p:spPr>
          <p:txBody>
            <a:bodyPr wrap="square" rtlCol="0">
              <a:spAutoFit/>
            </a:bodyPr>
            <a:lstStyle/>
            <a:p>
              <a:r>
                <a:rPr lang="en-US" altLang="zh-CN" sz="1100" dirty="0">
                  <a:latin typeface="+mj-lt"/>
                </a:rPr>
                <a:t>Other</a:t>
              </a:r>
              <a:r>
                <a:rPr lang="en-US" altLang="zh-CN" sz="1100" dirty="0" smtClean="0">
                  <a:latin typeface="+mj-lt"/>
                </a:rPr>
                <a:t> frame</a:t>
              </a:r>
              <a:endParaRPr lang="zh-CN" altLang="en-US" sz="1100" dirty="0">
                <a:latin typeface="+mj-lt"/>
              </a:endParaRPr>
            </a:p>
          </p:txBody>
        </p:sp>
        <p:sp>
          <p:nvSpPr>
            <p:cNvPr id="51" name="文本框 50"/>
            <p:cNvSpPr txBox="1"/>
            <p:nvPr/>
          </p:nvSpPr>
          <p:spPr>
            <a:xfrm>
              <a:off x="5461510" y="5121731"/>
              <a:ext cx="877926" cy="261610"/>
            </a:xfrm>
            <a:prstGeom prst="rect">
              <a:avLst/>
            </a:prstGeom>
            <a:noFill/>
          </p:spPr>
          <p:txBody>
            <a:bodyPr wrap="square" rtlCol="0">
              <a:spAutoFit/>
            </a:bodyPr>
            <a:lstStyle/>
            <a:p>
              <a:r>
                <a:rPr lang="en-US" altLang="zh-CN" sz="1100" dirty="0" smtClean="0">
                  <a:latin typeface="+mj-lt"/>
                </a:rPr>
                <a:t>P/B frame</a:t>
              </a:r>
              <a:endParaRPr lang="zh-CN" altLang="en-US" sz="1100" dirty="0">
                <a:latin typeface="+mj-lt"/>
              </a:endParaRPr>
            </a:p>
          </p:txBody>
        </p:sp>
      </p:grpSp>
      <p:sp>
        <p:nvSpPr>
          <p:cNvPr id="55" name="矩形 54"/>
          <p:cNvSpPr/>
          <p:nvPr/>
        </p:nvSpPr>
        <p:spPr>
          <a:xfrm>
            <a:off x="196686" y="5399160"/>
            <a:ext cx="1499578" cy="461665"/>
          </a:xfrm>
          <a:prstGeom prst="rect">
            <a:avLst/>
          </a:prstGeom>
        </p:spPr>
        <p:txBody>
          <a:bodyPr wrap="none">
            <a:spAutoFit/>
          </a:bodyPr>
          <a:lstStyle/>
          <a:p>
            <a:r>
              <a:rPr lang="en-US" altLang="zh-CN" dirty="0" smtClean="0"/>
              <a:t>In </a:t>
            </a:r>
            <a:r>
              <a:rPr lang="en-US" altLang="zh-CN" dirty="0"/>
              <a:t>different </a:t>
            </a:r>
            <a:r>
              <a:rPr lang="en-US" altLang="zh-CN" dirty="0" smtClean="0"/>
              <a:t>SSs/RUs/</a:t>
            </a:r>
          </a:p>
          <a:p>
            <a:r>
              <a:rPr lang="en-US" altLang="zh-CN" dirty="0" smtClean="0"/>
              <a:t>Constellation </a:t>
            </a:r>
            <a:r>
              <a:rPr lang="en-US" altLang="zh-CN" dirty="0"/>
              <a:t>points </a:t>
            </a:r>
            <a:endParaRPr lang="zh-CN" altLang="en-US" dirty="0"/>
          </a:p>
        </p:txBody>
      </p:sp>
      <p:cxnSp>
        <p:nvCxnSpPr>
          <p:cNvPr id="57" name="直接箭头连接符 56"/>
          <p:cNvCxnSpPr/>
          <p:nvPr/>
        </p:nvCxnSpPr>
        <p:spPr bwMode="auto">
          <a:xfrm flipH="1">
            <a:off x="1562100" y="5629992"/>
            <a:ext cx="253069"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3461103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Multi-layer transmission</a:t>
            </a:r>
            <a:endParaRPr lang="zh-CN" altLang="en-US" dirty="0"/>
          </a:p>
        </p:txBody>
      </p:sp>
      <p:sp>
        <p:nvSpPr>
          <p:cNvPr id="3" name="内容占位符 2"/>
          <p:cNvSpPr>
            <a:spLocks noGrp="1"/>
          </p:cNvSpPr>
          <p:nvPr>
            <p:ph idx="1"/>
          </p:nvPr>
        </p:nvSpPr>
        <p:spPr>
          <a:xfrm>
            <a:off x="697997" y="1419997"/>
            <a:ext cx="7772400" cy="1824151"/>
          </a:xfrm>
        </p:spPr>
        <p:txBody>
          <a:bodyPr/>
          <a:lstStyle/>
          <a:p>
            <a:pPr algn="just"/>
            <a:r>
              <a:rPr lang="en-US" altLang="zh-CN" sz="1800" dirty="0" smtClean="0"/>
              <a:t>Besides UEP for frames of different importance, multi-layer transmission can also take good advantage of the channel selective gain (e.g., divergence of eigenvalues between different spatial streams).</a:t>
            </a:r>
            <a:endParaRPr lang="en-US" altLang="zh-CN" sz="1800" dirty="0"/>
          </a:p>
          <a:p>
            <a:pPr algn="just"/>
            <a:r>
              <a:rPr lang="en-US" altLang="zh-CN" sz="1800" dirty="0" smtClean="0"/>
              <a:t>In 11n, UEQM (unequal modulation) MIMO enables different QAMs for different streams with the same coding rate. Here, we further assume coding rate can also be different. Below is an example.</a:t>
            </a:r>
            <a:endParaRPr lang="zh-CN" altLang="en-US" sz="1800" dirty="0"/>
          </a:p>
        </p:txBody>
      </p:sp>
      <p:sp>
        <p:nvSpPr>
          <p:cNvPr id="4" name="日期占位符 3"/>
          <p:cNvSpPr>
            <a:spLocks noGrp="1"/>
          </p:cNvSpPr>
          <p:nvPr>
            <p:ph type="dt" sz="half" idx="10"/>
          </p:nvPr>
        </p:nvSpPr>
        <p:spPr/>
        <p:txBody>
          <a:bodyPr/>
          <a:lstStyle/>
          <a:p>
            <a:pPr>
              <a:defRPr/>
            </a:pPr>
            <a:r>
              <a:rPr lang="en-US" altLang="zh-CN" dirty="0"/>
              <a:t>Nov 2022</a:t>
            </a:r>
          </a:p>
        </p:txBody>
      </p:sp>
      <p:sp>
        <p:nvSpPr>
          <p:cNvPr id="5" name="页脚占位符 4"/>
          <p:cNvSpPr>
            <a:spLocks noGrp="1"/>
          </p:cNvSpPr>
          <p:nvPr>
            <p:ph type="ftr" sz="quarter" idx="11"/>
          </p:nvPr>
        </p:nvSpPr>
        <p:spPr/>
        <p:txBody>
          <a:bodyPr/>
          <a:lstStyle/>
          <a:p>
            <a:pPr>
              <a:defRPr/>
            </a:pPr>
            <a:r>
              <a:rPr lang="en-US" altLang="ko-KR" smtClean="0"/>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cxnSp>
        <p:nvCxnSpPr>
          <p:cNvPr id="8" name="直接箭头连接符 7"/>
          <p:cNvCxnSpPr/>
          <p:nvPr/>
        </p:nvCxnSpPr>
        <p:spPr bwMode="auto">
          <a:xfrm flipV="1">
            <a:off x="1447800" y="3200443"/>
            <a:ext cx="0" cy="29718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 name="直接箭头连接符 9"/>
          <p:cNvCxnSpPr/>
          <p:nvPr/>
        </p:nvCxnSpPr>
        <p:spPr bwMode="auto">
          <a:xfrm>
            <a:off x="1447800" y="6172243"/>
            <a:ext cx="56388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 name="矩形 10"/>
          <p:cNvSpPr/>
          <p:nvPr/>
        </p:nvSpPr>
        <p:spPr bwMode="auto">
          <a:xfrm>
            <a:off x="1981200" y="4343443"/>
            <a:ext cx="228600" cy="18288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Post SNR</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2" name="矩形 11"/>
          <p:cNvSpPr/>
          <p:nvPr/>
        </p:nvSpPr>
        <p:spPr bwMode="auto">
          <a:xfrm>
            <a:off x="2209801" y="4343443"/>
            <a:ext cx="228600" cy="18288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dirty="0" smtClean="0"/>
              <a:t>SS0</a:t>
            </a:r>
          </a:p>
        </p:txBody>
      </p:sp>
      <p:sp>
        <p:nvSpPr>
          <p:cNvPr id="13" name="矩形 12"/>
          <p:cNvSpPr/>
          <p:nvPr/>
        </p:nvSpPr>
        <p:spPr bwMode="auto">
          <a:xfrm>
            <a:off x="2438400" y="5562643"/>
            <a:ext cx="228600" cy="609600"/>
          </a:xfrm>
          <a:prstGeom prst="rect">
            <a:avLst/>
          </a:prstGeom>
          <a:solidFill>
            <a:srgbClr val="66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SS0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7" name="矩形 16"/>
          <p:cNvSpPr/>
          <p:nvPr/>
        </p:nvSpPr>
        <p:spPr bwMode="auto">
          <a:xfrm>
            <a:off x="3188202" y="4800643"/>
            <a:ext cx="228600" cy="13716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Post SNR</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8" name="矩形 17"/>
          <p:cNvSpPr/>
          <p:nvPr/>
        </p:nvSpPr>
        <p:spPr bwMode="auto">
          <a:xfrm>
            <a:off x="3416803" y="4800643"/>
            <a:ext cx="228600" cy="13716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dirty="0" smtClean="0"/>
              <a:t>SS1</a:t>
            </a:r>
          </a:p>
        </p:txBody>
      </p:sp>
      <p:sp>
        <p:nvSpPr>
          <p:cNvPr id="19" name="矩形 18"/>
          <p:cNvSpPr/>
          <p:nvPr/>
        </p:nvSpPr>
        <p:spPr bwMode="auto">
          <a:xfrm>
            <a:off x="3645402" y="5562643"/>
            <a:ext cx="228600" cy="609600"/>
          </a:xfrm>
          <a:prstGeom prst="rect">
            <a:avLst/>
          </a:prstGeom>
          <a:solidFill>
            <a:srgbClr val="66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SS1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6" name="矩形 25"/>
          <p:cNvSpPr/>
          <p:nvPr/>
        </p:nvSpPr>
        <p:spPr bwMode="auto">
          <a:xfrm>
            <a:off x="4395204" y="5105443"/>
            <a:ext cx="251409" cy="10668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Post SNR</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7" name="矩形 26"/>
          <p:cNvSpPr/>
          <p:nvPr/>
        </p:nvSpPr>
        <p:spPr bwMode="auto">
          <a:xfrm>
            <a:off x="4623805" y="5105443"/>
            <a:ext cx="251409" cy="10668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dirty="0" smtClean="0"/>
              <a:t>SS2</a:t>
            </a:r>
          </a:p>
        </p:txBody>
      </p:sp>
      <p:sp>
        <p:nvSpPr>
          <p:cNvPr id="28" name="矩形 27"/>
          <p:cNvSpPr/>
          <p:nvPr/>
        </p:nvSpPr>
        <p:spPr bwMode="auto">
          <a:xfrm>
            <a:off x="4875213" y="5562643"/>
            <a:ext cx="228600" cy="609600"/>
          </a:xfrm>
          <a:prstGeom prst="rect">
            <a:avLst/>
          </a:prstGeom>
          <a:solidFill>
            <a:srgbClr val="66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SS2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9" name="矩形 28"/>
          <p:cNvSpPr/>
          <p:nvPr/>
        </p:nvSpPr>
        <p:spPr bwMode="auto">
          <a:xfrm>
            <a:off x="5656934" y="5562643"/>
            <a:ext cx="228600" cy="6096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Post SNR</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0" name="矩形 29"/>
          <p:cNvSpPr/>
          <p:nvPr/>
        </p:nvSpPr>
        <p:spPr bwMode="auto">
          <a:xfrm>
            <a:off x="5885535" y="5562643"/>
            <a:ext cx="228600" cy="6096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dirty="0" smtClean="0"/>
              <a:t>SS3</a:t>
            </a:r>
          </a:p>
        </p:txBody>
      </p:sp>
      <p:sp>
        <p:nvSpPr>
          <p:cNvPr id="31" name="矩形 30"/>
          <p:cNvSpPr/>
          <p:nvPr/>
        </p:nvSpPr>
        <p:spPr bwMode="auto">
          <a:xfrm>
            <a:off x="6114134" y="5562643"/>
            <a:ext cx="228600" cy="609600"/>
          </a:xfrm>
          <a:prstGeom prst="rect">
            <a:avLst/>
          </a:prstGeom>
          <a:solidFill>
            <a:srgbClr val="66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SS3</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3" name="矩形 32"/>
          <p:cNvSpPr/>
          <p:nvPr/>
        </p:nvSpPr>
        <p:spPr bwMode="auto">
          <a:xfrm>
            <a:off x="7162800" y="3945664"/>
            <a:ext cx="507498" cy="18288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Post SNR</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4" name="矩形 33"/>
          <p:cNvSpPr/>
          <p:nvPr/>
        </p:nvSpPr>
        <p:spPr bwMode="auto">
          <a:xfrm>
            <a:off x="7670299" y="3945664"/>
            <a:ext cx="571498" cy="18288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dirty="0" err="1" smtClean="0"/>
              <a:t>Tput</a:t>
            </a:r>
            <a:r>
              <a:rPr kumimoji="0" lang="en-US" altLang="zh-CN" dirty="0" smtClean="0"/>
              <a:t> of </a:t>
            </a:r>
            <a:r>
              <a:rPr kumimoji="0" lang="en-US" altLang="zh-CN" dirty="0" err="1" smtClean="0"/>
              <a:t>SSx</a:t>
            </a:r>
            <a:r>
              <a:rPr kumimoji="0" lang="en-US" altLang="zh-CN" dirty="0" smtClean="0"/>
              <a:t> for MC-MIMO</a:t>
            </a:r>
          </a:p>
        </p:txBody>
      </p:sp>
      <p:sp>
        <p:nvSpPr>
          <p:cNvPr id="35" name="矩形 34"/>
          <p:cNvSpPr/>
          <p:nvPr/>
        </p:nvSpPr>
        <p:spPr bwMode="auto">
          <a:xfrm>
            <a:off x="8241798" y="3945664"/>
            <a:ext cx="515101" cy="1828800"/>
          </a:xfrm>
          <a:prstGeom prst="rect">
            <a:avLst/>
          </a:prstGeom>
          <a:solidFill>
            <a:srgbClr val="66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err="1" smtClean="0">
                <a:ln>
                  <a:noFill/>
                </a:ln>
                <a:solidFill>
                  <a:schemeClr val="tx1"/>
                </a:solidFill>
                <a:effectLst/>
                <a:latin typeface="Times New Roman" pitchFamily="18" charset="0"/>
              </a:rPr>
              <a:t>Tput</a:t>
            </a:r>
            <a:r>
              <a:rPr kumimoji="0" lang="en-US" altLang="zh-CN" sz="1200" b="0" i="0" u="none" strike="noStrike" cap="none" normalizeH="0" baseline="0" dirty="0" smtClean="0">
                <a:ln>
                  <a:noFill/>
                </a:ln>
                <a:solidFill>
                  <a:schemeClr val="tx1"/>
                </a:solidFill>
                <a:effectLst/>
                <a:latin typeface="Times New Roman" pitchFamily="18" charset="0"/>
              </a:rPr>
              <a:t> of </a:t>
            </a:r>
            <a:r>
              <a:rPr kumimoji="0" lang="en-US" altLang="zh-CN" sz="1200" b="0" i="0" u="none" strike="noStrike" cap="none" normalizeH="0" baseline="0" dirty="0" err="1" smtClean="0">
                <a:ln>
                  <a:noFill/>
                </a:ln>
                <a:solidFill>
                  <a:schemeClr val="tx1"/>
                </a:solidFill>
                <a:effectLst/>
                <a:latin typeface="Times New Roman" pitchFamily="18" charset="0"/>
              </a:rPr>
              <a:t>SSx</a:t>
            </a:r>
            <a:r>
              <a:rPr kumimoji="0" lang="en-US" altLang="zh-CN" sz="1200" b="0" i="0" u="none" strike="noStrike" cap="none" normalizeH="0" baseline="0" dirty="0" smtClean="0">
                <a:ln>
                  <a:noFill/>
                </a:ln>
                <a:solidFill>
                  <a:schemeClr val="tx1"/>
                </a:solidFill>
                <a:effectLst/>
                <a:latin typeface="Times New Roman" pitchFamily="18" charset="0"/>
              </a:rPr>
              <a:t> for SU-MIMO</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6" name="文本框 35"/>
          <p:cNvSpPr txBox="1"/>
          <p:nvPr/>
        </p:nvSpPr>
        <p:spPr>
          <a:xfrm>
            <a:off x="1834899" y="3685955"/>
            <a:ext cx="1207001" cy="646331"/>
          </a:xfrm>
          <a:prstGeom prst="rect">
            <a:avLst/>
          </a:prstGeom>
          <a:noFill/>
        </p:spPr>
        <p:txBody>
          <a:bodyPr wrap="square" rtlCol="0">
            <a:spAutoFit/>
          </a:bodyPr>
          <a:lstStyle/>
          <a:p>
            <a:r>
              <a:rPr lang="en-US" altLang="zh-CN" dirty="0" smtClean="0"/>
              <a:t>MCS11</a:t>
            </a:r>
          </a:p>
          <a:p>
            <a:r>
              <a:rPr lang="en-US" altLang="zh-CN" dirty="0"/>
              <a:t>v</a:t>
            </a:r>
            <a:r>
              <a:rPr lang="en-US" altLang="zh-CN" dirty="0" smtClean="0"/>
              <a:t>s </a:t>
            </a:r>
          </a:p>
          <a:p>
            <a:r>
              <a:rPr lang="en-US" altLang="zh-CN" dirty="0" smtClean="0"/>
              <a:t>MCS6</a:t>
            </a:r>
            <a:endParaRPr lang="zh-CN" altLang="en-US" dirty="0"/>
          </a:p>
        </p:txBody>
      </p:sp>
      <p:sp>
        <p:nvSpPr>
          <p:cNvPr id="37" name="文本框 36"/>
          <p:cNvSpPr txBox="1"/>
          <p:nvPr/>
        </p:nvSpPr>
        <p:spPr>
          <a:xfrm>
            <a:off x="3060199" y="4116212"/>
            <a:ext cx="1207001" cy="646331"/>
          </a:xfrm>
          <a:prstGeom prst="rect">
            <a:avLst/>
          </a:prstGeom>
          <a:noFill/>
        </p:spPr>
        <p:txBody>
          <a:bodyPr wrap="square" rtlCol="0">
            <a:spAutoFit/>
          </a:bodyPr>
          <a:lstStyle/>
          <a:p>
            <a:r>
              <a:rPr lang="en-US" altLang="zh-CN" dirty="0" smtClean="0"/>
              <a:t>MCS10</a:t>
            </a:r>
          </a:p>
          <a:p>
            <a:r>
              <a:rPr lang="en-US" altLang="zh-CN" dirty="0"/>
              <a:t>v</a:t>
            </a:r>
            <a:r>
              <a:rPr lang="en-US" altLang="zh-CN" dirty="0" smtClean="0"/>
              <a:t>s </a:t>
            </a:r>
          </a:p>
          <a:p>
            <a:r>
              <a:rPr lang="en-US" altLang="zh-CN" dirty="0" smtClean="0"/>
              <a:t>MCS6</a:t>
            </a:r>
            <a:endParaRPr lang="zh-CN" altLang="en-US" dirty="0"/>
          </a:p>
        </p:txBody>
      </p:sp>
      <p:sp>
        <p:nvSpPr>
          <p:cNvPr id="38" name="文本框 37"/>
          <p:cNvSpPr txBox="1"/>
          <p:nvPr/>
        </p:nvSpPr>
        <p:spPr>
          <a:xfrm>
            <a:off x="4285499" y="4389090"/>
            <a:ext cx="1207001" cy="646331"/>
          </a:xfrm>
          <a:prstGeom prst="rect">
            <a:avLst/>
          </a:prstGeom>
          <a:noFill/>
        </p:spPr>
        <p:txBody>
          <a:bodyPr wrap="square" rtlCol="0">
            <a:spAutoFit/>
          </a:bodyPr>
          <a:lstStyle/>
          <a:p>
            <a:r>
              <a:rPr lang="en-US" altLang="zh-CN" dirty="0" smtClean="0"/>
              <a:t>MCS9</a:t>
            </a:r>
          </a:p>
          <a:p>
            <a:r>
              <a:rPr lang="en-US" altLang="zh-CN" dirty="0"/>
              <a:t>v</a:t>
            </a:r>
            <a:r>
              <a:rPr lang="en-US" altLang="zh-CN" dirty="0" smtClean="0"/>
              <a:t>s </a:t>
            </a:r>
          </a:p>
          <a:p>
            <a:r>
              <a:rPr lang="en-US" altLang="zh-CN" dirty="0" smtClean="0"/>
              <a:t>MCS6</a:t>
            </a:r>
            <a:endParaRPr lang="zh-CN" altLang="en-US" dirty="0"/>
          </a:p>
        </p:txBody>
      </p:sp>
      <p:sp>
        <p:nvSpPr>
          <p:cNvPr id="39" name="文本框 38"/>
          <p:cNvSpPr txBox="1"/>
          <p:nvPr/>
        </p:nvSpPr>
        <p:spPr>
          <a:xfrm>
            <a:off x="5568701" y="4860064"/>
            <a:ext cx="1207001" cy="646331"/>
          </a:xfrm>
          <a:prstGeom prst="rect">
            <a:avLst/>
          </a:prstGeom>
          <a:noFill/>
        </p:spPr>
        <p:txBody>
          <a:bodyPr wrap="square" rtlCol="0">
            <a:spAutoFit/>
          </a:bodyPr>
          <a:lstStyle/>
          <a:p>
            <a:r>
              <a:rPr lang="en-US" altLang="zh-CN" dirty="0" smtClean="0"/>
              <a:t>MCS6</a:t>
            </a:r>
          </a:p>
          <a:p>
            <a:r>
              <a:rPr lang="en-US" altLang="zh-CN" dirty="0"/>
              <a:t>v</a:t>
            </a:r>
            <a:r>
              <a:rPr lang="en-US" altLang="zh-CN" dirty="0" smtClean="0"/>
              <a:t>s </a:t>
            </a:r>
          </a:p>
          <a:p>
            <a:r>
              <a:rPr lang="en-US" altLang="zh-CN" dirty="0" smtClean="0"/>
              <a:t>MCS6</a:t>
            </a:r>
            <a:endParaRPr lang="zh-CN" altLang="en-US" dirty="0"/>
          </a:p>
        </p:txBody>
      </p:sp>
      <p:sp>
        <p:nvSpPr>
          <p:cNvPr id="40" name="文本框 39"/>
          <p:cNvSpPr txBox="1"/>
          <p:nvPr/>
        </p:nvSpPr>
        <p:spPr>
          <a:xfrm>
            <a:off x="7057608" y="3626961"/>
            <a:ext cx="1207001" cy="276999"/>
          </a:xfrm>
          <a:prstGeom prst="rect">
            <a:avLst/>
          </a:prstGeom>
          <a:noFill/>
        </p:spPr>
        <p:txBody>
          <a:bodyPr wrap="square" rtlCol="0">
            <a:spAutoFit/>
          </a:bodyPr>
          <a:lstStyle/>
          <a:p>
            <a:r>
              <a:rPr lang="en-US" altLang="zh-CN" b="1" dirty="0" smtClean="0"/>
              <a:t>Legend</a:t>
            </a:r>
            <a:endParaRPr lang="zh-CN" altLang="en-US" b="1" dirty="0"/>
          </a:p>
        </p:txBody>
      </p:sp>
      <p:sp>
        <p:nvSpPr>
          <p:cNvPr id="7" name="矩形 6"/>
          <p:cNvSpPr/>
          <p:nvPr/>
        </p:nvSpPr>
        <p:spPr>
          <a:xfrm>
            <a:off x="2222157" y="3229918"/>
            <a:ext cx="4458816" cy="307777"/>
          </a:xfrm>
          <a:prstGeom prst="rect">
            <a:avLst/>
          </a:prstGeom>
        </p:spPr>
        <p:txBody>
          <a:bodyPr wrap="square">
            <a:spAutoFit/>
          </a:bodyPr>
          <a:lstStyle/>
          <a:p>
            <a:r>
              <a:rPr lang="en-US" altLang="zh-CN" sz="1400" b="1" dirty="0" smtClean="0"/>
              <a:t>Figure: MC </a:t>
            </a:r>
            <a:r>
              <a:rPr lang="en-US" altLang="zh-CN" sz="1400" b="1" dirty="0"/>
              <a:t>(Multiple Coding)-MIMO </a:t>
            </a:r>
            <a:r>
              <a:rPr lang="en-US" altLang="zh-CN" sz="1400" b="1" dirty="0" smtClean="0"/>
              <a:t>vs </a:t>
            </a:r>
            <a:r>
              <a:rPr lang="en-US" altLang="zh-CN" sz="1400" b="1" dirty="0"/>
              <a:t>SU-MIMO</a:t>
            </a:r>
            <a:endParaRPr lang="zh-CN" altLang="en-US" sz="1400" b="1" dirty="0"/>
          </a:p>
        </p:txBody>
      </p:sp>
      <p:sp>
        <p:nvSpPr>
          <p:cNvPr id="9" name="文本框 8"/>
          <p:cNvSpPr txBox="1"/>
          <p:nvPr/>
        </p:nvSpPr>
        <p:spPr>
          <a:xfrm>
            <a:off x="920498" y="3091418"/>
            <a:ext cx="527302" cy="461665"/>
          </a:xfrm>
          <a:prstGeom prst="rect">
            <a:avLst/>
          </a:prstGeom>
          <a:noFill/>
        </p:spPr>
        <p:txBody>
          <a:bodyPr wrap="square" rtlCol="0">
            <a:spAutoFit/>
          </a:bodyPr>
          <a:lstStyle/>
          <a:p>
            <a:r>
              <a:rPr lang="en-US" altLang="zh-CN" dirty="0" err="1" smtClean="0"/>
              <a:t>Tput</a:t>
            </a:r>
            <a:r>
              <a:rPr lang="en-US" altLang="zh-CN" dirty="0"/>
              <a:t>/</a:t>
            </a:r>
            <a:r>
              <a:rPr lang="en-US" altLang="zh-CN" dirty="0" smtClean="0"/>
              <a:t>MCS</a:t>
            </a:r>
            <a:endParaRPr lang="zh-CN" altLang="en-US" dirty="0"/>
          </a:p>
        </p:txBody>
      </p:sp>
      <p:sp>
        <p:nvSpPr>
          <p:cNvPr id="32" name="文本框 31"/>
          <p:cNvSpPr txBox="1"/>
          <p:nvPr/>
        </p:nvSpPr>
        <p:spPr>
          <a:xfrm>
            <a:off x="7048499" y="6033743"/>
            <a:ext cx="782838" cy="276999"/>
          </a:xfrm>
          <a:prstGeom prst="rect">
            <a:avLst/>
          </a:prstGeom>
          <a:noFill/>
        </p:spPr>
        <p:txBody>
          <a:bodyPr wrap="square" rtlCol="0">
            <a:spAutoFit/>
          </a:bodyPr>
          <a:lstStyle/>
          <a:p>
            <a:r>
              <a:rPr lang="en-US" altLang="zh-CN" dirty="0" err="1" smtClean="0"/>
              <a:t>PostSNR</a:t>
            </a:r>
            <a:endParaRPr lang="zh-CN" altLang="en-US" dirty="0"/>
          </a:p>
        </p:txBody>
      </p:sp>
    </p:spTree>
    <p:extLst>
      <p:ext uri="{BB962C8B-B14F-4D97-AF65-F5344CB8AC3E}">
        <p14:creationId xmlns:p14="http://schemas.microsoft.com/office/powerpoint/2010/main" val="18768987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Multi-layer transmission</a:t>
            </a:r>
            <a:endParaRPr lang="zh-CN" altLang="en-US" dirty="0"/>
          </a:p>
        </p:txBody>
      </p:sp>
      <p:sp>
        <p:nvSpPr>
          <p:cNvPr id="3" name="内容占位符 2"/>
          <p:cNvSpPr>
            <a:spLocks noGrp="1"/>
          </p:cNvSpPr>
          <p:nvPr>
            <p:ph idx="1"/>
          </p:nvPr>
        </p:nvSpPr>
        <p:spPr>
          <a:xfrm>
            <a:off x="685800" y="1524000"/>
            <a:ext cx="7772400" cy="4343400"/>
          </a:xfrm>
        </p:spPr>
        <p:txBody>
          <a:bodyPr/>
          <a:lstStyle/>
          <a:p>
            <a:pPr algn="just"/>
            <a:r>
              <a:rPr lang="en-US" altLang="zh-CN" sz="1800" dirty="0" smtClean="0"/>
              <a:t>Below we show some simulation results comparing MC-MIMO and SU-MIMO. </a:t>
            </a:r>
          </a:p>
          <a:p>
            <a:pPr lvl="1" algn="just"/>
            <a:r>
              <a:rPr lang="en-US" altLang="zh-CN" sz="1400" dirty="0" smtClean="0"/>
              <a:t>4 </a:t>
            </a:r>
            <a:r>
              <a:rPr lang="en-US" altLang="zh-CN" sz="1400" dirty="0" err="1" smtClean="0"/>
              <a:t>Tx</a:t>
            </a:r>
            <a:r>
              <a:rPr lang="en-US" altLang="zh-CN" sz="1400" dirty="0" smtClean="0"/>
              <a:t> and 4 Rx and a 4SS MIMO, 20MHz channel.</a:t>
            </a:r>
          </a:p>
          <a:p>
            <a:pPr lvl="1" algn="just"/>
            <a:r>
              <a:rPr lang="en-US" altLang="zh-CN" sz="1400" dirty="0" smtClean="0"/>
              <a:t>X-axis: channel SNR, Y-axis: </a:t>
            </a:r>
            <a:r>
              <a:rPr lang="en-US" altLang="zh-CN" sz="1400" dirty="0" err="1" smtClean="0"/>
              <a:t>Tput</a:t>
            </a:r>
            <a:endParaRPr lang="en-US" altLang="zh-CN" sz="1400" dirty="0" smtClean="0"/>
          </a:p>
          <a:p>
            <a:pPr lvl="1" algn="just"/>
            <a:r>
              <a:rPr lang="en-US" altLang="zh-CN" sz="1400" dirty="0" smtClean="0"/>
              <a:t>MC-MIMO has 10%~15% gain over baseline SU-MIMO.</a:t>
            </a:r>
            <a:endParaRPr lang="zh-CN" altLang="en-US" sz="1400" dirty="0"/>
          </a:p>
        </p:txBody>
      </p:sp>
      <p:sp>
        <p:nvSpPr>
          <p:cNvPr id="4" name="日期占位符 3"/>
          <p:cNvSpPr>
            <a:spLocks noGrp="1"/>
          </p:cNvSpPr>
          <p:nvPr>
            <p:ph type="dt" sz="half" idx="10"/>
          </p:nvPr>
        </p:nvSpPr>
        <p:spPr/>
        <p:txBody>
          <a:bodyPr/>
          <a:lstStyle/>
          <a:p>
            <a:pPr>
              <a:defRPr/>
            </a:pPr>
            <a:r>
              <a:rPr lang="en-US" altLang="zh-CN" dirty="0"/>
              <a:t>Nov 2022</a:t>
            </a:r>
          </a:p>
        </p:txBody>
      </p:sp>
      <p:sp>
        <p:nvSpPr>
          <p:cNvPr id="5" name="页脚占位符 4"/>
          <p:cNvSpPr>
            <a:spLocks noGrp="1"/>
          </p:cNvSpPr>
          <p:nvPr>
            <p:ph type="ftr" sz="quarter" idx="11"/>
          </p:nvPr>
        </p:nvSpPr>
        <p:spPr/>
        <p:txBody>
          <a:bodyPr/>
          <a:lstStyle/>
          <a:p>
            <a:pPr>
              <a:defRPr/>
            </a:pPr>
            <a:r>
              <a:rPr lang="en-US" altLang="ko-KR" smtClean="0"/>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smtClean="0"/>
              <a:t>Slide </a:t>
            </a:r>
            <a:fld id="{E792CD62-9AAA-4B66-A216-7F1F565D5B47}" type="slidenum">
              <a:rPr lang="en-US" altLang="ko-KR" smtClean="0"/>
              <a:pPr/>
              <a:t>7</a:t>
            </a:fld>
            <a:endParaRPr lang="en-US" altLang="ko-KR"/>
          </a:p>
        </p:txBody>
      </p:sp>
      <p:sp>
        <p:nvSpPr>
          <p:cNvPr id="7" name="文本框 6"/>
          <p:cNvSpPr txBox="1"/>
          <p:nvPr/>
        </p:nvSpPr>
        <p:spPr>
          <a:xfrm>
            <a:off x="990600" y="5734581"/>
            <a:ext cx="1371600" cy="276999"/>
          </a:xfrm>
          <a:prstGeom prst="rect">
            <a:avLst/>
          </a:prstGeom>
          <a:noFill/>
        </p:spPr>
        <p:txBody>
          <a:bodyPr wrap="square" rtlCol="0">
            <a:spAutoFit/>
          </a:bodyPr>
          <a:lstStyle/>
          <a:p>
            <a:r>
              <a:rPr lang="en-US" altLang="zh-CN" dirty="0" smtClean="0"/>
              <a:t>(a) Channel B</a:t>
            </a:r>
            <a:endParaRPr lang="zh-CN" altLang="en-US" dirty="0"/>
          </a:p>
        </p:txBody>
      </p:sp>
      <p:sp>
        <p:nvSpPr>
          <p:cNvPr id="13" name="文本框 12"/>
          <p:cNvSpPr txBox="1"/>
          <p:nvPr/>
        </p:nvSpPr>
        <p:spPr>
          <a:xfrm>
            <a:off x="3924300" y="5734581"/>
            <a:ext cx="1371600" cy="276999"/>
          </a:xfrm>
          <a:prstGeom prst="rect">
            <a:avLst/>
          </a:prstGeom>
          <a:noFill/>
        </p:spPr>
        <p:txBody>
          <a:bodyPr wrap="square" rtlCol="0">
            <a:spAutoFit/>
          </a:bodyPr>
          <a:lstStyle/>
          <a:p>
            <a:r>
              <a:rPr lang="en-US" altLang="zh-CN" dirty="0" smtClean="0"/>
              <a:t>(b) Shielding room</a:t>
            </a:r>
            <a:endParaRPr lang="zh-CN" altLang="en-US" dirty="0"/>
          </a:p>
        </p:txBody>
      </p:sp>
      <p:sp>
        <p:nvSpPr>
          <p:cNvPr id="14" name="文本框 13"/>
          <p:cNvSpPr txBox="1"/>
          <p:nvPr/>
        </p:nvSpPr>
        <p:spPr>
          <a:xfrm>
            <a:off x="7000618" y="5734581"/>
            <a:ext cx="1771907" cy="276999"/>
          </a:xfrm>
          <a:prstGeom prst="rect">
            <a:avLst/>
          </a:prstGeom>
          <a:noFill/>
        </p:spPr>
        <p:txBody>
          <a:bodyPr wrap="square" rtlCol="0">
            <a:spAutoFit/>
          </a:bodyPr>
          <a:lstStyle/>
          <a:p>
            <a:r>
              <a:rPr lang="en-US" altLang="zh-CN" dirty="0" smtClean="0"/>
              <a:t>(c) Home environment</a:t>
            </a:r>
            <a:endParaRPr lang="zh-CN" altLang="en-US" dirty="0"/>
          </a:p>
        </p:txBody>
      </p:sp>
      <p:pic>
        <p:nvPicPr>
          <p:cNvPr id="1026" name="Picture 2" descr="C:\Users\y00261326\AppData\Roaming\eSpace_Desktop\UserData\y00635503\imagefiles\DAF4E930-B53E-4F92-990D-8EEFE86F8A5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8" y="3049398"/>
            <a:ext cx="3091079" cy="26352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y00261326\AppData\Roaming\eSpace_Desktop\UserData\y00635503\imagefiles\C08793A5-4945-4364-900D-5FEE380F9A9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1329" y="3049398"/>
            <a:ext cx="3036471" cy="26352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y00261326\AppData\Roaming\eSpace_Desktop\UserData\y00635503\imagefiles\D3A66CD9-E8BC-4281-AF81-293273969BAF.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99318" y="3049398"/>
            <a:ext cx="2932012" cy="263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20994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Multi-layer transmission</a:t>
            </a:r>
            <a:endParaRPr lang="zh-CN" altLang="en-US" dirty="0"/>
          </a:p>
        </p:txBody>
      </p:sp>
      <p:sp>
        <p:nvSpPr>
          <p:cNvPr id="3" name="内容占位符 2"/>
          <p:cNvSpPr>
            <a:spLocks noGrp="1"/>
          </p:cNvSpPr>
          <p:nvPr>
            <p:ph idx="1"/>
          </p:nvPr>
        </p:nvSpPr>
        <p:spPr>
          <a:xfrm>
            <a:off x="685800" y="1524000"/>
            <a:ext cx="7772400" cy="4343400"/>
          </a:xfrm>
        </p:spPr>
        <p:txBody>
          <a:bodyPr/>
          <a:lstStyle/>
          <a:p>
            <a:pPr algn="just"/>
            <a:r>
              <a:rPr lang="en-US" altLang="zh-CN" sz="1800" dirty="0" smtClean="0"/>
              <a:t>Below we also show some simulation results comparing MC-MIMO and SU-MIMO regarding different directions. </a:t>
            </a:r>
          </a:p>
          <a:p>
            <a:pPr lvl="1" algn="just"/>
            <a:r>
              <a:rPr lang="en-US" altLang="zh-CN" sz="1400" dirty="0" smtClean="0"/>
              <a:t>2 </a:t>
            </a:r>
            <a:r>
              <a:rPr lang="en-US" altLang="zh-CN" sz="1400" dirty="0" err="1" smtClean="0"/>
              <a:t>Tx</a:t>
            </a:r>
            <a:r>
              <a:rPr lang="en-US" altLang="zh-CN" sz="1400" dirty="0" smtClean="0"/>
              <a:t> and 2 Rx and a 2/1 SS MIMO, 20MHz channel.</a:t>
            </a:r>
          </a:p>
          <a:p>
            <a:pPr lvl="1" algn="just"/>
            <a:r>
              <a:rPr lang="en-US" altLang="zh-CN" sz="1400" dirty="0" err="1" smtClean="0"/>
              <a:t>Tput</a:t>
            </a:r>
            <a:r>
              <a:rPr lang="en-US" altLang="zh-CN" sz="1400" dirty="0" smtClean="0"/>
              <a:t> regarding different directions are compared (</a:t>
            </a:r>
            <a:r>
              <a:rPr lang="en-US" altLang="zh-CN" sz="1400" dirty="0" err="1" smtClean="0"/>
              <a:t>omni</a:t>
            </a:r>
            <a:r>
              <a:rPr lang="en-US" altLang="zh-CN" sz="1400" dirty="0" smtClean="0"/>
              <a:t>-direction antennas)</a:t>
            </a:r>
          </a:p>
        </p:txBody>
      </p:sp>
      <p:sp>
        <p:nvSpPr>
          <p:cNvPr id="4" name="日期占位符 3"/>
          <p:cNvSpPr>
            <a:spLocks noGrp="1"/>
          </p:cNvSpPr>
          <p:nvPr>
            <p:ph type="dt" sz="half" idx="10"/>
          </p:nvPr>
        </p:nvSpPr>
        <p:spPr/>
        <p:txBody>
          <a:bodyPr/>
          <a:lstStyle/>
          <a:p>
            <a:pPr>
              <a:defRPr/>
            </a:pPr>
            <a:r>
              <a:rPr lang="en-US" altLang="zh-CN" dirty="0"/>
              <a:t>Nov 2022</a:t>
            </a:r>
          </a:p>
        </p:txBody>
      </p:sp>
      <p:sp>
        <p:nvSpPr>
          <p:cNvPr id="5" name="页脚占位符 4"/>
          <p:cNvSpPr>
            <a:spLocks noGrp="1"/>
          </p:cNvSpPr>
          <p:nvPr>
            <p:ph type="ftr" sz="quarter" idx="11"/>
          </p:nvPr>
        </p:nvSpPr>
        <p:spPr/>
        <p:txBody>
          <a:bodyPr/>
          <a:lstStyle/>
          <a:p>
            <a:pPr>
              <a:defRPr/>
            </a:pPr>
            <a:r>
              <a:rPr lang="en-US" altLang="ko-KR" smtClean="0"/>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smtClean="0"/>
              <a:t>Slide </a:t>
            </a:r>
            <a:fld id="{E792CD62-9AAA-4B66-A216-7F1F565D5B47}" type="slidenum">
              <a:rPr lang="en-US" altLang="ko-KR" smtClean="0"/>
              <a:pPr/>
              <a:t>8</a:t>
            </a:fld>
            <a:endParaRPr lang="en-US" altLang="ko-KR"/>
          </a:p>
        </p:txBody>
      </p:sp>
      <p:pic>
        <p:nvPicPr>
          <p:cNvPr id="2050" name="Picture 2" descr="C:\Users\y00261326\AppData\Roaming\eSpace_Desktop\UserData\y00635503\imagefiles\originalImgfiles\9D5DA6F6-4022-438F-9991-2CC3BA587B4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895600"/>
            <a:ext cx="8579535" cy="2837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78991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Multi-layer transmission</a:t>
            </a:r>
            <a:endParaRPr lang="zh-CN" altLang="en-US" dirty="0"/>
          </a:p>
        </p:txBody>
      </p:sp>
      <p:sp>
        <p:nvSpPr>
          <p:cNvPr id="3" name="内容占位符 2"/>
          <p:cNvSpPr>
            <a:spLocks noGrp="1"/>
          </p:cNvSpPr>
          <p:nvPr>
            <p:ph idx="1"/>
          </p:nvPr>
        </p:nvSpPr>
        <p:spPr>
          <a:xfrm>
            <a:off x="685800" y="1524000"/>
            <a:ext cx="7772400" cy="4343400"/>
          </a:xfrm>
        </p:spPr>
        <p:txBody>
          <a:bodyPr/>
          <a:lstStyle/>
          <a:p>
            <a:pPr algn="just"/>
            <a:r>
              <a:rPr lang="en-US" altLang="zh-CN" sz="1800" dirty="0" smtClean="0"/>
              <a:t>Besides spatial domain, multi-layer transmission can also be used in frequency domain (different RUs) or constellation domain, which can be further studied.</a:t>
            </a:r>
          </a:p>
          <a:p>
            <a:pPr algn="just"/>
            <a:endParaRPr lang="en-US" altLang="zh-CN" sz="1800" dirty="0"/>
          </a:p>
          <a:p>
            <a:pPr algn="just"/>
            <a:r>
              <a:rPr lang="en-US" altLang="zh-CN" sz="1800" dirty="0" smtClean="0"/>
              <a:t>Besides the selective gain, multi-layer transmission is also very helpful for interference environment, which is a key problem WLAN currently meets. In case there is a strong interference within one RU, the error will not lead to errors on </a:t>
            </a:r>
            <a:r>
              <a:rPr lang="en-US" altLang="zh-CN" sz="1800" dirty="0" err="1" smtClean="0"/>
              <a:t>RUs.</a:t>
            </a:r>
            <a:r>
              <a:rPr lang="en-US" altLang="zh-CN" sz="1800" dirty="0" smtClean="0"/>
              <a:t> This part also needs further study.</a:t>
            </a:r>
          </a:p>
          <a:p>
            <a:pPr algn="just"/>
            <a:endParaRPr lang="en-US" altLang="zh-CN" sz="1800" dirty="0"/>
          </a:p>
        </p:txBody>
      </p:sp>
      <p:sp>
        <p:nvSpPr>
          <p:cNvPr id="4" name="日期占位符 3"/>
          <p:cNvSpPr>
            <a:spLocks noGrp="1"/>
          </p:cNvSpPr>
          <p:nvPr>
            <p:ph type="dt" sz="half" idx="10"/>
          </p:nvPr>
        </p:nvSpPr>
        <p:spPr/>
        <p:txBody>
          <a:bodyPr/>
          <a:lstStyle/>
          <a:p>
            <a:pPr>
              <a:defRPr/>
            </a:pPr>
            <a:r>
              <a:rPr lang="en-US" altLang="zh-CN" dirty="0"/>
              <a:t>Nov 2022</a:t>
            </a:r>
          </a:p>
        </p:txBody>
      </p:sp>
      <p:sp>
        <p:nvSpPr>
          <p:cNvPr id="5" name="页脚占位符 4"/>
          <p:cNvSpPr>
            <a:spLocks noGrp="1"/>
          </p:cNvSpPr>
          <p:nvPr>
            <p:ph type="ftr" sz="quarter" idx="11"/>
          </p:nvPr>
        </p:nvSpPr>
        <p:spPr/>
        <p:txBody>
          <a:bodyPr/>
          <a:lstStyle/>
          <a:p>
            <a:pPr>
              <a:defRPr/>
            </a:pPr>
            <a:r>
              <a:rPr lang="en-US" altLang="ko-KR" smtClean="0"/>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smtClean="0"/>
              <a:t>Slide </a:t>
            </a:r>
            <a:fld id="{E792CD62-9AAA-4B66-A216-7F1F565D5B47}" type="slidenum">
              <a:rPr lang="en-US" altLang="ko-KR" smtClean="0"/>
              <a:pPr/>
              <a:t>9</a:t>
            </a:fld>
            <a:endParaRPr lang="en-US" altLang="ko-KR"/>
          </a:p>
        </p:txBody>
      </p:sp>
    </p:spTree>
    <p:extLst>
      <p:ext uri="{BB962C8B-B14F-4D97-AF65-F5344CB8AC3E}">
        <p14:creationId xmlns:p14="http://schemas.microsoft.com/office/powerpoint/2010/main" val="104365217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220073</TotalTime>
  <Words>1253</Words>
  <Application>Microsoft Office PowerPoint</Application>
  <PresentationFormat>全屏显示(4:3)</PresentationFormat>
  <Paragraphs>253</Paragraphs>
  <Slides>11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11</vt:i4>
      </vt:variant>
    </vt:vector>
  </HeadingPairs>
  <TitlesOfParts>
    <vt:vector size="20" baseType="lpstr">
      <vt:lpstr>Arial Unicode MS</vt:lpstr>
      <vt:lpstr>굴림</vt:lpstr>
      <vt:lpstr>굴림</vt:lpstr>
      <vt:lpstr>MS Gothic</vt:lpstr>
      <vt:lpstr>Microsoft YaHei</vt:lpstr>
      <vt:lpstr>Arial</vt:lpstr>
      <vt:lpstr>Cambria Math</vt:lpstr>
      <vt:lpstr>Times New Roman</vt:lpstr>
      <vt:lpstr>802-11-Submission</vt:lpstr>
      <vt:lpstr>Layered QoS and multi-layer transmission</vt:lpstr>
      <vt:lpstr>PowerPoint 演示文稿</vt:lpstr>
      <vt:lpstr>A brief introduction on Video Coding</vt:lpstr>
      <vt:lpstr>Layered QoS</vt:lpstr>
      <vt:lpstr>Multi-layer transmission</vt:lpstr>
      <vt:lpstr>Multi-layer transmission</vt:lpstr>
      <vt:lpstr>Multi-layer transmission</vt:lpstr>
      <vt:lpstr>Multi-layer transmission</vt:lpstr>
      <vt:lpstr>Multi-layer transmission</vt:lpstr>
      <vt:lpstr>Summary</vt:lpstr>
      <vt:lpstr>Reference</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Yujian (Ross Yu)</cp:lastModifiedBy>
  <cp:revision>3884</cp:revision>
  <cp:lastPrinted>2016-07-18T07:45:05Z</cp:lastPrinted>
  <dcterms:created xsi:type="dcterms:W3CDTF">2007-05-21T21:00:37Z</dcterms:created>
  <dcterms:modified xsi:type="dcterms:W3CDTF">2022-11-13T13:55:56Z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(3)kaVsgUQSQxZggaH34psxxgHJFEyO8ubre7fPOmxWkE7ADw9AaCjJ4Cj8OuEt0GG1g9rPiM4I
z5yO5CdmgQ+R4XFWfE9jVk6/ElKuR4L7zqkCtuLCVzEDci7spMasiT7pKlDWPWqh0CYxu/sJ
DKYwhmvPpSZP6WIO/OT/97JmDYsn8dCWzubQM4bO65rQifKeZplTZtAZu3XzcgZuK0TZPOeY
GVJjXZ2h0MwNxIShbI</vt:lpwstr>
  </property>
  <property fmtid="{D5CDD505-2E9C-101B-9397-08002B2CF9AE}" pid="3" name="_2015_ms_pID_7253431">
    <vt:lpwstr>spQ/W7roqswfw+UE5SUAyDjXmF+TWkdM6W9J7eMGCxjQRKOPQKeTcI
KwqWTUSKxPpTIXJbHtv+ukQsjLOmKfNyryLB50/qLxUPJF6dcI5UOvhDYol98tyjQZnQ/464
qiAQ+W/a1EZjKmZehdhOtGXxLYY5b+nSTrtMAKlKRItbc+Wq/6zqoOkUtb5bERW1YDSeEHJR
ERh8ayO/F1Z9SgLYyzP9sZz+pQXfRgAdfc2X</vt:lpwstr>
  </property>
  <property fmtid="{D5CDD505-2E9C-101B-9397-08002B2CF9AE}" pid="4" name="_2015_ms_pID_7253432">
    <vt:lpwstr>IQ==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1656532704</vt:lpwstr>
  </property>
</Properties>
</file>