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763" r:id="rId2"/>
    <p:sldId id="787" r:id="rId3"/>
    <p:sldId id="794" r:id="rId4"/>
    <p:sldId id="776" r:id="rId5"/>
    <p:sldId id="777" r:id="rId6"/>
    <p:sldId id="790" r:id="rId7"/>
    <p:sldId id="778" r:id="rId8"/>
    <p:sldId id="792" r:id="rId9"/>
    <p:sldId id="791" r:id="rId10"/>
    <p:sldId id="781" r:id="rId11"/>
    <p:sldId id="767" r:id="rId12"/>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CCFF"/>
    <a:srgbClr val="0000FF"/>
    <a:srgbClr val="3399FF"/>
    <a:srgbClr val="3366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89158" autoAdjust="0"/>
  </p:normalViewPr>
  <p:slideViewPr>
    <p:cSldViewPr>
      <p:cViewPr varScale="1">
        <p:scale>
          <a:sx n="89" d="100"/>
          <a:sy n="89" d="100"/>
        </p:scale>
        <p:origin x="1128" y="67"/>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Nov 2022</a:t>
            </a:r>
            <a:endParaRPr lang="en-US" altLang="zh-CN"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Ross Jian Yu,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6918"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dirty="0" smtClean="0"/>
              <a:t>Nov 2022</a:t>
            </a:r>
            <a:endParaRPr lang="en-US" altLang="zh-CN"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Ross Jian Yu,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Nov 2022</a:t>
            </a:r>
            <a:endParaRPr lang="en-US" dirty="0"/>
          </a:p>
        </p:txBody>
      </p:sp>
      <p:sp>
        <p:nvSpPr>
          <p:cNvPr id="1029" name="Rectangle 5"/>
          <p:cNvSpPr>
            <a:spLocks noGrp="1" noChangeArrowheads="1"/>
          </p:cNvSpPr>
          <p:nvPr>
            <p:ph type="ftr" sz="quarter" idx="3"/>
          </p:nvPr>
        </p:nvSpPr>
        <p:spPr bwMode="auto">
          <a:xfrm>
            <a:off x="6821016" y="6475413"/>
            <a:ext cx="17229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Ross Jian Yu,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802.11-22/1930r0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Layered </a:t>
            </a:r>
            <a:r>
              <a:rPr lang="en-US" altLang="zh-CN" dirty="0" err="1" smtClean="0">
                <a:solidFill>
                  <a:schemeClr val="tx1"/>
                </a:solidFill>
              </a:rPr>
              <a:t>QoS</a:t>
            </a:r>
            <a:r>
              <a:rPr lang="en-US" altLang="zh-CN" dirty="0" smtClean="0">
                <a:solidFill>
                  <a:schemeClr val="tx1"/>
                </a:solidFill>
              </a:rPr>
              <a:t> and multi-layer transmission</a:t>
            </a:r>
            <a:endParaRPr lang="zh-CN" altLang="en-US" dirty="0">
              <a:solidFill>
                <a:schemeClr val="tx1"/>
              </a:solidFill>
            </a:endParaRPr>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smtClean="0">
                <a:ea typeface="Gulim" panose="020B0600000101010101" pitchFamily="34" charset="-127"/>
              </a:rPr>
              <a:t>Date:</a:t>
            </a:r>
            <a:r>
              <a:rPr kumimoji="0" lang="en-US" altLang="ko-KR" sz="2000" b="0" kern="0" dirty="0" smtClean="0">
                <a:ea typeface="Gulim" panose="020B0600000101010101" pitchFamily="34" charset="-127"/>
              </a:rPr>
              <a:t> </a:t>
            </a:r>
            <a:r>
              <a:rPr kumimoji="0" lang="en-US" altLang="ko-KR" sz="2000" b="0" kern="0" dirty="0" smtClean="0">
                <a:ea typeface="Gulim" panose="020B0600000101010101" pitchFamily="34" charset="-127"/>
              </a:rPr>
              <a:t>2022-11-13</a:t>
            </a:r>
            <a:endParaRPr kumimoji="0" lang="en-US" altLang="ko-KR" sz="2000" b="0" kern="0" dirty="0">
              <a:ea typeface="Gulim" panose="020B0600000101010101" pitchFamily="34" charset="-127"/>
            </a:endParaRPr>
          </a:p>
        </p:txBody>
      </p:sp>
      <p:sp>
        <p:nvSpPr>
          <p:cNvPr id="8"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3272030456"/>
              </p:ext>
            </p:extLst>
          </p:nvPr>
        </p:nvGraphicFramePr>
        <p:xfrm>
          <a:off x="657828" y="2920819"/>
          <a:ext cx="7620000" cy="3251380"/>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150937">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ross.yujian@huawei.com</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Mengyao</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Ma</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Ying Li</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Wei </a:t>
                      </a:r>
                      <a:r>
                        <a:rPr kumimoji="0" lang="en-CA"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Ruan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Dan Wang</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Gan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82470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685800" y="1655805"/>
            <a:ext cx="7772400" cy="4343400"/>
          </a:xfrm>
        </p:spPr>
        <p:txBody>
          <a:bodyPr/>
          <a:lstStyle/>
          <a:p>
            <a:r>
              <a:rPr lang="en-US" altLang="zh-CN" sz="1800" dirty="0" smtClean="0"/>
              <a:t>In this contribution, we first presented Layered </a:t>
            </a:r>
            <a:r>
              <a:rPr lang="en-US" altLang="zh-CN" sz="1800" dirty="0" err="1" smtClean="0"/>
              <a:t>QoS</a:t>
            </a:r>
            <a:r>
              <a:rPr lang="en-US" altLang="zh-CN" sz="1800" dirty="0"/>
              <a:t> </a:t>
            </a:r>
            <a:r>
              <a:rPr lang="en-US" altLang="zh-CN" sz="1800" dirty="0" smtClean="0"/>
              <a:t>for video transmission. Then we further presented multi-layer transmission. Both are helpful for latency reduction of video transmission. </a:t>
            </a:r>
          </a:p>
          <a:p>
            <a:endParaRPr lang="en-US" altLang="zh-CN" sz="1800" dirty="0"/>
          </a:p>
          <a:p>
            <a:r>
              <a:rPr lang="en-US" altLang="zh-CN" sz="1800" dirty="0" smtClean="0"/>
              <a:t>Meanwhile, multi-layer transmission can further take advantage of the channel selective gain and good for interference environment.</a:t>
            </a:r>
          </a:p>
          <a:p>
            <a:endParaRPr lang="en-US" altLang="zh-CN" sz="1800"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Tree>
    <p:extLst>
      <p:ext uri="{BB962C8B-B14F-4D97-AF65-F5344CB8AC3E}">
        <p14:creationId xmlns:p14="http://schemas.microsoft.com/office/powerpoint/2010/main" val="1259083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1800" dirty="0" smtClean="0"/>
              <a:t>[1] 11-22/1518r0</a:t>
            </a:r>
            <a:r>
              <a:rPr lang="en-US" altLang="zh-CN" sz="1800" dirty="0"/>
              <a:t>, 802.11 UHR SG Proposed </a:t>
            </a:r>
            <a:r>
              <a:rPr lang="en-US" altLang="zh-CN" sz="1800" dirty="0" smtClean="0"/>
              <a:t>PAR, Ming Gan et.al., Huawei</a:t>
            </a:r>
          </a:p>
          <a:p>
            <a:r>
              <a:rPr lang="en-US" altLang="zh-CN" sz="1800" dirty="0" smtClean="0"/>
              <a:t>[2] 11-22/0952r0, Cloud </a:t>
            </a:r>
            <a:r>
              <a:rPr lang="en-US" altLang="zh-CN" sz="1800" dirty="0"/>
              <a:t>VR use case and requirements</a:t>
            </a:r>
            <a:r>
              <a:rPr lang="en-US" altLang="zh-CN" sz="1800" dirty="0" smtClean="0"/>
              <a:t>, Ross Jian Yu et.al., Huawei</a:t>
            </a:r>
          </a:p>
          <a:p>
            <a:r>
              <a:rPr lang="en-US" altLang="zh-CN" sz="1800" dirty="0"/>
              <a:t>[3] 3GPP 23700-60-120-v2-rm: 3rd Generation Partnership </a:t>
            </a:r>
            <a:r>
              <a:rPr lang="en-US" altLang="zh-CN" sz="1800" dirty="0" smtClean="0"/>
              <a:t>Project; Technical </a:t>
            </a:r>
            <a:r>
              <a:rPr lang="en-US" altLang="zh-CN" sz="1800" dirty="0"/>
              <a:t>Specification Group Services and System </a:t>
            </a:r>
            <a:r>
              <a:rPr lang="en-US" altLang="zh-CN" sz="1800" dirty="0" smtClean="0"/>
              <a:t>Aspects; Study </a:t>
            </a:r>
            <a:r>
              <a:rPr lang="en-US" altLang="zh-CN" sz="1800" dirty="0"/>
              <a:t>on XR (Extended Reality) and media </a:t>
            </a:r>
            <a:r>
              <a:rPr lang="en-US" altLang="zh-CN" sz="1800" dirty="0" smtClean="0"/>
              <a:t>services (Release </a:t>
            </a:r>
            <a:r>
              <a:rPr lang="en-US" altLang="zh-CN" sz="1800" dirty="0"/>
              <a:t>18)</a:t>
            </a:r>
          </a:p>
          <a:p>
            <a:r>
              <a:rPr lang="en-US" altLang="zh-CN" sz="1800" dirty="0"/>
              <a:t>[4] 11-18/1461r1, Discussions on the PHY features for </a:t>
            </a:r>
            <a:r>
              <a:rPr lang="en-US" altLang="zh-CN" sz="1800" dirty="0" smtClean="0"/>
              <a:t>EHT, Xiaogang Chen, Intel</a:t>
            </a:r>
          </a:p>
          <a:p>
            <a:r>
              <a:rPr lang="en-US" altLang="zh-CN" sz="1800" dirty="0" smtClean="0"/>
              <a:t>[5] 11-10/0048r2 Alternate EDCA Parameter Set, Alex Ashley, NDS Ltd.</a:t>
            </a:r>
          </a:p>
          <a:p>
            <a:r>
              <a:rPr lang="en-US" altLang="zh-CN" sz="1800" dirty="0" smtClean="0"/>
              <a:t>[6</a:t>
            </a:r>
            <a:r>
              <a:rPr lang="en-US" altLang="zh-CN" sz="1800" dirty="0"/>
              <a:t>] 11-09/0022r1 Implementation for Intra-AC Differentiated </a:t>
            </a:r>
            <a:r>
              <a:rPr lang="en-US" altLang="zh-CN" sz="1800" dirty="0" smtClean="0"/>
              <a:t>Services, Jun Li, Thomson Inc.</a:t>
            </a:r>
          </a:p>
          <a:p>
            <a:r>
              <a:rPr lang="en-US" altLang="zh-CN" sz="1800" dirty="0"/>
              <a:t>[7] IEEE 802.11-2020</a:t>
            </a:r>
            <a:endParaRPr lang="zh-CN" altLang="en-US" sz="1800" dirty="0"/>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3711762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346434"/>
            <a:ext cx="7772400" cy="4749566"/>
          </a:xfrm>
        </p:spPr>
        <p:txBody>
          <a:bodyPr/>
          <a:lstStyle/>
          <a:p>
            <a:r>
              <a:rPr lang="en-US" altLang="zh-CN" sz="1800" dirty="0" smtClean="0"/>
              <a:t>In [1], it mentions </a:t>
            </a:r>
            <a:r>
              <a:rPr lang="en-US" altLang="zh-CN" sz="1800" dirty="0" err="1" smtClean="0"/>
              <a:t>metaverse</a:t>
            </a:r>
            <a:r>
              <a:rPr lang="en-US" altLang="zh-CN" sz="1800" dirty="0" smtClean="0"/>
              <a:t> </a:t>
            </a:r>
            <a:r>
              <a:rPr lang="en-US" altLang="zh-CN" sz="1800" dirty="0"/>
              <a:t>applications </a:t>
            </a:r>
            <a:r>
              <a:rPr lang="en-US" altLang="zh-CN" sz="1800" dirty="0" smtClean="0"/>
              <a:t>trigger high </a:t>
            </a:r>
            <a:r>
              <a:rPr lang="en-US" altLang="zh-CN" sz="1800" dirty="0"/>
              <a:t>throughput and stringent real-time delay </a:t>
            </a:r>
            <a:r>
              <a:rPr lang="en-US" altLang="zh-CN" sz="1800" dirty="0" smtClean="0"/>
              <a:t>requirements. </a:t>
            </a:r>
            <a:r>
              <a:rPr lang="en-US" altLang="zh-CN" sz="1800" dirty="0"/>
              <a:t>U</a:t>
            </a:r>
            <a:r>
              <a:rPr lang="en-US" altLang="zh-CN" sz="1800" dirty="0" smtClean="0"/>
              <a:t>sers </a:t>
            </a:r>
            <a:r>
              <a:rPr lang="en-US" altLang="zh-CN" sz="1800" dirty="0"/>
              <a:t>expect enhanced throughput, enhanced reliability, reduced worst case delay and jitter, and improved power efficiency in supporting their applications over WLAN.</a:t>
            </a:r>
            <a:endParaRPr lang="en-US" altLang="zh-CN" sz="1800" dirty="0" smtClean="0"/>
          </a:p>
          <a:p>
            <a:endParaRPr lang="en-US" altLang="zh-CN" sz="1800" dirty="0" smtClean="0"/>
          </a:p>
          <a:p>
            <a:r>
              <a:rPr lang="en-US" altLang="zh-CN" sz="1800" dirty="0" smtClean="0"/>
              <a:t>In [2], a detailed description on cloud VR use case has been presented, which needs high requirement on </a:t>
            </a:r>
            <a:r>
              <a:rPr lang="en-US" altLang="zh-CN" sz="1800" dirty="0" err="1" smtClean="0"/>
              <a:t>Tput</a:t>
            </a:r>
            <a:r>
              <a:rPr lang="en-US" altLang="zh-CN" sz="1800" dirty="0" smtClean="0"/>
              <a:t> and latency. Moreover, two as</a:t>
            </a:r>
            <a:r>
              <a:rPr lang="en-US" altLang="zh-CN" sz="1800" dirty="0"/>
              <a:t>p</a:t>
            </a:r>
            <a:r>
              <a:rPr lang="en-US" altLang="zh-CN" sz="1800" dirty="0" smtClean="0"/>
              <a:t>ects regarding latency reduction has been presented:</a:t>
            </a:r>
          </a:p>
          <a:p>
            <a:pPr lvl="1"/>
            <a:r>
              <a:rPr lang="en-US" altLang="zh-CN" sz="1600" dirty="0" err="1" smtClean="0"/>
              <a:t>QoS</a:t>
            </a:r>
            <a:r>
              <a:rPr lang="en-US" altLang="zh-CN" sz="1600" dirty="0" smtClean="0"/>
              <a:t> enhancement</a:t>
            </a:r>
          </a:p>
          <a:p>
            <a:pPr lvl="1"/>
            <a:r>
              <a:rPr lang="en-US" altLang="zh-CN" sz="1600" dirty="0" smtClean="0"/>
              <a:t>Unequal error protection (multi-layer transmission)</a:t>
            </a:r>
          </a:p>
          <a:p>
            <a:endParaRPr lang="en-US" altLang="zh-CN" sz="1600" dirty="0" smtClean="0"/>
          </a:p>
          <a:p>
            <a:r>
              <a:rPr lang="en-US" altLang="zh-CN" sz="1800" dirty="0" smtClean="0"/>
              <a:t>In this contribution, we will provide more details on those two aspects.</a:t>
            </a:r>
            <a:endParaRPr lang="zh-CN" altLang="en-US" sz="1800"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2</a:t>
            </a:fld>
            <a:endParaRPr lang="en-US" altLang="ko-KR"/>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smtClean="0"/>
              <a:t>Recap</a:t>
            </a:r>
            <a:endParaRPr kumimoji="0" lang="zh-CN" altLang="en-US" kern="0" dirty="0"/>
          </a:p>
        </p:txBody>
      </p:sp>
    </p:spTree>
    <p:extLst>
      <p:ext uri="{BB962C8B-B14F-4D97-AF65-F5344CB8AC3E}">
        <p14:creationId xmlns:p14="http://schemas.microsoft.com/office/powerpoint/2010/main" val="4141058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84434"/>
          </a:xfrm>
        </p:spPr>
        <p:txBody>
          <a:bodyPr/>
          <a:lstStyle/>
          <a:p>
            <a:r>
              <a:rPr lang="en-US" altLang="zh-CN" dirty="0"/>
              <a:t>A brief introduction on Video Coding</a:t>
            </a:r>
            <a:endParaRPr lang="zh-CN" altLang="en-US"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a:latin typeface="+mj-lt"/>
              </a:rPr>
              <a:t>Ross Jian Yu, et. al, Huawei</a:t>
            </a:r>
            <a:endParaRPr lang="en-US" altLang="ko-KR" dirty="0">
              <a:latin typeface="+mj-lt"/>
            </a:endParaRPr>
          </a:p>
        </p:txBody>
      </p:sp>
      <p:sp>
        <p:nvSpPr>
          <p:cNvPr id="6" name="灯片编号占位符 5"/>
          <p:cNvSpPr>
            <a:spLocks noGrp="1"/>
          </p:cNvSpPr>
          <p:nvPr>
            <p:ph type="sldNum" sz="quarter" idx="12"/>
          </p:nvPr>
        </p:nvSpPr>
        <p:spPr>
          <a:xfrm>
            <a:off x="4393695" y="6475413"/>
            <a:ext cx="432811" cy="184666"/>
          </a:xfrm>
        </p:spPr>
        <p:txBody>
          <a:bodyPr/>
          <a:lstStyle/>
          <a:p>
            <a:r>
              <a:rPr lang="en-US" altLang="ko-KR">
                <a:latin typeface="+mj-lt"/>
              </a:rPr>
              <a:t>Slide </a:t>
            </a:r>
            <a:fld id="{E792CD62-9AAA-4B66-A216-7F1F565D5B47}" type="slidenum">
              <a:rPr lang="en-US" altLang="ko-KR" smtClean="0">
                <a:latin typeface="+mj-lt"/>
              </a:rPr>
              <a:pPr/>
              <a:t>3</a:t>
            </a:fld>
            <a:endParaRPr lang="en-US" altLang="ko-KR">
              <a:latin typeface="+mj-lt"/>
            </a:endParaRPr>
          </a:p>
        </p:txBody>
      </p:sp>
      <p:sp>
        <p:nvSpPr>
          <p:cNvPr id="10" name="矩形 9">
            <a:extLst>
              <a:ext uri="{FF2B5EF4-FFF2-40B4-BE49-F238E27FC236}">
                <a16:creationId xmlns:a16="http://schemas.microsoft.com/office/drawing/2014/main" xmlns="" id="{44538EDC-4FA1-4D0A-A21A-1E77E1AD0983}"/>
              </a:ext>
            </a:extLst>
          </p:cNvPr>
          <p:cNvSpPr/>
          <p:nvPr/>
        </p:nvSpPr>
        <p:spPr>
          <a:xfrm>
            <a:off x="3302901" y="2281975"/>
            <a:ext cx="5473959" cy="2142227"/>
          </a:xfrm>
          <a:prstGeom prst="rect">
            <a:avLst/>
          </a:prstGeom>
          <a:solidFill>
            <a:srgbClr val="D2D2D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3" tIns="34277" rIns="68553" bIns="34277" numCol="1" spcCol="0" rtlCol="0" fromWordArt="0" anchor="ctr" anchorCtr="0" forceAA="0" compatLnSpc="1">
            <a:prstTxWarp prst="textNoShape">
              <a:avLst/>
            </a:prstTxWarp>
            <a:noAutofit/>
          </a:bodyPr>
          <a:lstStyle/>
          <a:p>
            <a:pPr algn="ctr"/>
            <a:endParaRPr lang="zh-CN" altLang="en-US" sz="900" dirty="0">
              <a:latin typeface="+mj-lt"/>
            </a:endParaRPr>
          </a:p>
        </p:txBody>
      </p:sp>
      <p:sp>
        <p:nvSpPr>
          <p:cNvPr id="11" name="文本框 10">
            <a:extLst>
              <a:ext uri="{FF2B5EF4-FFF2-40B4-BE49-F238E27FC236}">
                <a16:creationId xmlns:a16="http://schemas.microsoft.com/office/drawing/2014/main" xmlns="" id="{2AA82642-B76B-4083-A6FD-7C3FE166C6D5}"/>
              </a:ext>
            </a:extLst>
          </p:cNvPr>
          <p:cNvSpPr txBox="1"/>
          <p:nvPr/>
        </p:nvSpPr>
        <p:spPr>
          <a:xfrm>
            <a:off x="3269939" y="2754613"/>
            <a:ext cx="810541" cy="369332"/>
          </a:xfrm>
          <a:prstGeom prst="rect">
            <a:avLst/>
          </a:prstGeom>
          <a:noFill/>
        </p:spPr>
        <p:txBody>
          <a:bodyPr wrap="square" rtlCol="0">
            <a:spAutoFit/>
          </a:bodyPr>
          <a:lstStyle/>
          <a:p>
            <a:r>
              <a:rPr lang="en-US" altLang="zh-CN" sz="900" dirty="0">
                <a:latin typeface="+mj-lt"/>
              </a:rPr>
              <a:t>Base Layer</a:t>
            </a:r>
          </a:p>
          <a:p>
            <a:r>
              <a:rPr lang="en-US" altLang="zh-CN" sz="900" dirty="0">
                <a:latin typeface="+mj-lt"/>
              </a:rPr>
              <a:t>(1280x720)</a:t>
            </a:r>
          </a:p>
        </p:txBody>
      </p:sp>
      <p:sp>
        <p:nvSpPr>
          <p:cNvPr id="12" name="文本框 11">
            <a:extLst>
              <a:ext uri="{FF2B5EF4-FFF2-40B4-BE49-F238E27FC236}">
                <a16:creationId xmlns:a16="http://schemas.microsoft.com/office/drawing/2014/main" xmlns="" id="{061543D4-A47C-4D9E-BF97-94D588EECDFF}"/>
              </a:ext>
            </a:extLst>
          </p:cNvPr>
          <p:cNvSpPr txBox="1"/>
          <p:nvPr/>
        </p:nvSpPr>
        <p:spPr>
          <a:xfrm>
            <a:off x="3243261" y="3694528"/>
            <a:ext cx="903663" cy="507831"/>
          </a:xfrm>
          <a:prstGeom prst="rect">
            <a:avLst/>
          </a:prstGeom>
          <a:noFill/>
        </p:spPr>
        <p:txBody>
          <a:bodyPr wrap="square" rtlCol="0">
            <a:spAutoFit/>
          </a:bodyPr>
          <a:lstStyle/>
          <a:p>
            <a:r>
              <a:rPr lang="en-US" altLang="zh-CN" sz="900" dirty="0">
                <a:latin typeface="+mj-lt"/>
              </a:rPr>
              <a:t>Enhancement </a:t>
            </a:r>
            <a:br>
              <a:rPr lang="en-US" altLang="zh-CN" sz="900" dirty="0">
                <a:latin typeface="+mj-lt"/>
              </a:rPr>
            </a:br>
            <a:r>
              <a:rPr lang="en-US" altLang="zh-CN" sz="900" dirty="0">
                <a:latin typeface="+mj-lt"/>
              </a:rPr>
              <a:t>Layer</a:t>
            </a:r>
          </a:p>
          <a:p>
            <a:r>
              <a:rPr lang="en-US" altLang="zh-CN" sz="900" dirty="0">
                <a:latin typeface="+mj-lt"/>
              </a:rPr>
              <a:t>(</a:t>
            </a:r>
            <a:r>
              <a:rPr lang="en-US" altLang="zh-CN" sz="900" dirty="0"/>
              <a:t>2560x1440</a:t>
            </a:r>
            <a:r>
              <a:rPr lang="en-US" altLang="zh-CN" sz="900" dirty="0">
                <a:latin typeface="+mj-lt"/>
              </a:rPr>
              <a:t>)</a:t>
            </a:r>
          </a:p>
        </p:txBody>
      </p:sp>
      <p:sp>
        <p:nvSpPr>
          <p:cNvPr id="17" name="文本框 16">
            <a:extLst>
              <a:ext uri="{FF2B5EF4-FFF2-40B4-BE49-F238E27FC236}">
                <a16:creationId xmlns:a16="http://schemas.microsoft.com/office/drawing/2014/main" xmlns="" id="{448E6E43-DFA8-496D-B634-641FA4A64536}"/>
              </a:ext>
            </a:extLst>
          </p:cNvPr>
          <p:cNvSpPr txBox="1"/>
          <p:nvPr/>
        </p:nvSpPr>
        <p:spPr>
          <a:xfrm>
            <a:off x="3269938" y="1635720"/>
            <a:ext cx="749947" cy="369332"/>
          </a:xfrm>
          <a:prstGeom prst="rect">
            <a:avLst/>
          </a:prstGeom>
          <a:noFill/>
        </p:spPr>
        <p:txBody>
          <a:bodyPr wrap="square" rtlCol="0">
            <a:spAutoFit/>
          </a:bodyPr>
          <a:lstStyle/>
          <a:p>
            <a:r>
              <a:rPr lang="en-US" altLang="zh-CN" sz="900" dirty="0">
                <a:latin typeface="+mj-lt"/>
              </a:rPr>
              <a:t>Raw</a:t>
            </a:r>
          </a:p>
          <a:p>
            <a:r>
              <a:rPr lang="en-US" altLang="zh-CN" sz="900" dirty="0">
                <a:latin typeface="+mj-lt"/>
              </a:rPr>
              <a:t>(256</a:t>
            </a:r>
            <a:r>
              <a:rPr lang="en-US" altLang="zh-CN" sz="900" dirty="0"/>
              <a:t>0x1440</a:t>
            </a:r>
            <a:r>
              <a:rPr lang="en-US" altLang="zh-CN" sz="900" dirty="0">
                <a:latin typeface="+mj-lt"/>
              </a:rPr>
              <a:t>)</a:t>
            </a:r>
          </a:p>
        </p:txBody>
      </p:sp>
      <p:sp>
        <p:nvSpPr>
          <p:cNvPr id="18" name="文本框 17">
            <a:extLst>
              <a:ext uri="{FF2B5EF4-FFF2-40B4-BE49-F238E27FC236}">
                <a16:creationId xmlns:a16="http://schemas.microsoft.com/office/drawing/2014/main" xmlns="" id="{75BA75C1-2BA6-4DAE-9C91-CB20B5A6608C}"/>
              </a:ext>
            </a:extLst>
          </p:cNvPr>
          <p:cNvSpPr txBox="1"/>
          <p:nvPr/>
        </p:nvSpPr>
        <p:spPr>
          <a:xfrm>
            <a:off x="5548524" y="2349732"/>
            <a:ext cx="1152908" cy="184666"/>
          </a:xfrm>
          <a:prstGeom prst="rect">
            <a:avLst/>
          </a:prstGeom>
          <a:noFill/>
        </p:spPr>
        <p:txBody>
          <a:bodyPr wrap="square" lIns="0" tIns="0" rIns="0" bIns="0" rtlCol="0">
            <a:spAutoFit/>
          </a:bodyPr>
          <a:lstStyle/>
          <a:p>
            <a:pPr algn="l"/>
            <a:r>
              <a:rPr lang="en-US" altLang="zh-CN" b="1" dirty="0">
                <a:latin typeface="+mj-lt"/>
                <a:ea typeface="Microsoft YaHei" panose="020B0503020204020204" pitchFamily="34" charset="-122"/>
              </a:rPr>
              <a:t>Source Coding</a:t>
            </a:r>
            <a:endParaRPr lang="zh-CN" altLang="en-US" b="1" dirty="0">
              <a:latin typeface="+mj-lt"/>
              <a:ea typeface="Microsoft YaHei" panose="020B0503020204020204" pitchFamily="34" charset="-122"/>
            </a:endParaRPr>
          </a:p>
        </p:txBody>
      </p:sp>
      <p:grpSp>
        <p:nvGrpSpPr>
          <p:cNvPr id="20" name="组合 19">
            <a:extLst>
              <a:ext uri="{FF2B5EF4-FFF2-40B4-BE49-F238E27FC236}">
                <a16:creationId xmlns:a16="http://schemas.microsoft.com/office/drawing/2014/main" xmlns="" id="{90EC2901-A109-49A6-8967-05FB1B2DC694}"/>
              </a:ext>
            </a:extLst>
          </p:cNvPr>
          <p:cNvGrpSpPr/>
          <p:nvPr/>
        </p:nvGrpSpPr>
        <p:grpSpPr>
          <a:xfrm>
            <a:off x="4019886" y="1497927"/>
            <a:ext cx="4646582" cy="2939544"/>
            <a:chOff x="981449" y="440260"/>
            <a:chExt cx="5873786" cy="3974893"/>
          </a:xfrm>
        </p:grpSpPr>
        <p:grpSp>
          <p:nvGrpSpPr>
            <p:cNvPr id="21" name="组合 20">
              <a:extLst>
                <a:ext uri="{FF2B5EF4-FFF2-40B4-BE49-F238E27FC236}">
                  <a16:creationId xmlns:a16="http://schemas.microsoft.com/office/drawing/2014/main" xmlns="" id="{624FFE3E-3CEA-40D4-8D9E-55665C0CF039}"/>
                </a:ext>
              </a:extLst>
            </p:cNvPr>
            <p:cNvGrpSpPr/>
            <p:nvPr/>
          </p:nvGrpSpPr>
          <p:grpSpPr>
            <a:xfrm>
              <a:off x="981449" y="440260"/>
              <a:ext cx="5861809" cy="3974893"/>
              <a:chOff x="1082968" y="283042"/>
              <a:chExt cx="6475951" cy="4391342"/>
            </a:xfrm>
          </p:grpSpPr>
          <p:sp>
            <p:nvSpPr>
              <p:cNvPr id="23" name="文本框 22">
                <a:extLst>
                  <a:ext uri="{FF2B5EF4-FFF2-40B4-BE49-F238E27FC236}">
                    <a16:creationId xmlns:a16="http://schemas.microsoft.com/office/drawing/2014/main" xmlns="" id="{F1D395FB-83B1-4E05-BE32-F83219D2FAE5}"/>
                  </a:ext>
                </a:extLst>
              </p:cNvPr>
              <p:cNvSpPr txBox="1"/>
              <p:nvPr/>
            </p:nvSpPr>
            <p:spPr>
              <a:xfrm>
                <a:off x="7215555" y="2118872"/>
                <a:ext cx="343364" cy="344837"/>
              </a:xfrm>
              <a:prstGeom prst="rect">
                <a:avLst/>
              </a:prstGeom>
              <a:noFill/>
            </p:spPr>
            <p:txBody>
              <a:bodyPr wrap="square" rtlCol="0">
                <a:spAutoFit/>
              </a:bodyPr>
              <a:lstStyle/>
              <a:p>
                <a:r>
                  <a:rPr lang="en-US" altLang="zh-CN" sz="900" dirty="0">
                    <a:latin typeface="+mj-lt"/>
                  </a:rPr>
                  <a:t>…</a:t>
                </a:r>
                <a:endParaRPr lang="zh-CN" altLang="en-US" sz="900" dirty="0">
                  <a:latin typeface="+mj-lt"/>
                </a:endParaRPr>
              </a:p>
            </p:txBody>
          </p:sp>
          <p:sp>
            <p:nvSpPr>
              <p:cNvPr id="24" name="文本框 23">
                <a:extLst>
                  <a:ext uri="{FF2B5EF4-FFF2-40B4-BE49-F238E27FC236}">
                    <a16:creationId xmlns:a16="http://schemas.microsoft.com/office/drawing/2014/main" xmlns="" id="{6C826821-29FF-4995-B93A-8B96108D2C84}"/>
                  </a:ext>
                </a:extLst>
              </p:cNvPr>
              <p:cNvSpPr txBox="1"/>
              <p:nvPr/>
            </p:nvSpPr>
            <p:spPr>
              <a:xfrm>
                <a:off x="7215555" y="3635704"/>
                <a:ext cx="343364" cy="344837"/>
              </a:xfrm>
              <a:prstGeom prst="rect">
                <a:avLst/>
              </a:prstGeom>
              <a:noFill/>
            </p:spPr>
            <p:txBody>
              <a:bodyPr wrap="square" rtlCol="0">
                <a:spAutoFit/>
              </a:bodyPr>
              <a:lstStyle/>
              <a:p>
                <a:r>
                  <a:rPr lang="en-US" altLang="zh-CN" sz="900" dirty="0">
                    <a:latin typeface="+mj-lt"/>
                  </a:rPr>
                  <a:t>…</a:t>
                </a:r>
                <a:endParaRPr lang="zh-CN" altLang="en-US" sz="900" dirty="0">
                  <a:latin typeface="+mj-lt"/>
                </a:endParaRPr>
              </a:p>
            </p:txBody>
          </p:sp>
          <p:grpSp>
            <p:nvGrpSpPr>
              <p:cNvPr id="25" name="组合 24">
                <a:extLst>
                  <a:ext uri="{FF2B5EF4-FFF2-40B4-BE49-F238E27FC236}">
                    <a16:creationId xmlns:a16="http://schemas.microsoft.com/office/drawing/2014/main" xmlns="" id="{37396178-6E92-4690-9E0F-71519A66D723}"/>
                  </a:ext>
                </a:extLst>
              </p:cNvPr>
              <p:cNvGrpSpPr/>
              <p:nvPr/>
            </p:nvGrpSpPr>
            <p:grpSpPr>
              <a:xfrm>
                <a:off x="1082968" y="283042"/>
                <a:ext cx="6145819" cy="4391342"/>
                <a:chOff x="1082968" y="283042"/>
                <a:chExt cx="6145819" cy="4391342"/>
              </a:xfrm>
            </p:grpSpPr>
            <p:sp>
              <p:nvSpPr>
                <p:cNvPr id="26" name="文本框 25">
                  <a:extLst>
                    <a:ext uri="{FF2B5EF4-FFF2-40B4-BE49-F238E27FC236}">
                      <a16:creationId xmlns:a16="http://schemas.microsoft.com/office/drawing/2014/main" xmlns="" id="{7D7FD9F0-F801-4539-8C30-BFD18A0952E8}"/>
                    </a:ext>
                  </a:extLst>
                </p:cNvPr>
                <p:cNvSpPr txBox="1"/>
                <p:nvPr/>
              </p:nvSpPr>
              <p:spPr>
                <a:xfrm>
                  <a:off x="1668728" y="2578266"/>
                  <a:ext cx="572400" cy="310353"/>
                </a:xfrm>
                <a:prstGeom prst="rect">
                  <a:avLst/>
                </a:prstGeom>
                <a:noFill/>
              </p:spPr>
              <p:txBody>
                <a:bodyPr wrap="square" rtlCol="0">
                  <a:spAutoFit/>
                </a:bodyPr>
                <a:lstStyle/>
                <a:p>
                  <a:r>
                    <a:rPr lang="en-US" altLang="zh-CN" sz="750" dirty="0">
                      <a:latin typeface="+mj-lt"/>
                    </a:rPr>
                    <a:t>BL_0</a:t>
                  </a:r>
                  <a:endParaRPr lang="zh-CN" altLang="en-US" sz="750" dirty="0">
                    <a:latin typeface="+mj-lt"/>
                  </a:endParaRPr>
                </a:p>
              </p:txBody>
            </p:sp>
            <p:sp>
              <p:nvSpPr>
                <p:cNvPr id="27" name="文本框 26">
                  <a:extLst>
                    <a:ext uri="{FF2B5EF4-FFF2-40B4-BE49-F238E27FC236}">
                      <a16:creationId xmlns:a16="http://schemas.microsoft.com/office/drawing/2014/main" xmlns="" id="{2BE3511A-34E5-402A-9429-28C3390D49D7}"/>
                    </a:ext>
                  </a:extLst>
                </p:cNvPr>
                <p:cNvSpPr txBox="1"/>
                <p:nvPr/>
              </p:nvSpPr>
              <p:spPr>
                <a:xfrm>
                  <a:off x="4102987" y="2620338"/>
                  <a:ext cx="891719" cy="310353"/>
                </a:xfrm>
                <a:prstGeom prst="rect">
                  <a:avLst/>
                </a:prstGeom>
                <a:noFill/>
              </p:spPr>
              <p:txBody>
                <a:bodyPr wrap="square" rtlCol="0">
                  <a:spAutoFit/>
                </a:bodyPr>
                <a:lstStyle/>
                <a:p>
                  <a:r>
                    <a:rPr lang="en-US" altLang="zh-CN" sz="750" dirty="0">
                      <a:latin typeface="+mj-lt"/>
                    </a:rPr>
                    <a:t>BL_2</a:t>
                  </a:r>
                  <a:endParaRPr lang="zh-CN" altLang="en-US" sz="750" dirty="0">
                    <a:latin typeface="+mj-lt"/>
                  </a:endParaRPr>
                </a:p>
              </p:txBody>
            </p:sp>
            <p:sp>
              <p:nvSpPr>
                <p:cNvPr id="28" name="文本框 27">
                  <a:extLst>
                    <a:ext uri="{FF2B5EF4-FFF2-40B4-BE49-F238E27FC236}">
                      <a16:creationId xmlns:a16="http://schemas.microsoft.com/office/drawing/2014/main" xmlns="" id="{AB8A2DCA-F57D-4B40-8B6C-450DB5EFD8A8}"/>
                    </a:ext>
                  </a:extLst>
                </p:cNvPr>
                <p:cNvSpPr txBox="1"/>
                <p:nvPr/>
              </p:nvSpPr>
              <p:spPr>
                <a:xfrm>
                  <a:off x="2918879" y="2582535"/>
                  <a:ext cx="670780" cy="310353"/>
                </a:xfrm>
                <a:prstGeom prst="rect">
                  <a:avLst/>
                </a:prstGeom>
                <a:noFill/>
              </p:spPr>
              <p:txBody>
                <a:bodyPr wrap="square" rtlCol="0">
                  <a:spAutoFit/>
                </a:bodyPr>
                <a:lstStyle/>
                <a:p>
                  <a:r>
                    <a:rPr lang="en-US" altLang="zh-CN" sz="750" dirty="0">
                      <a:latin typeface="+mj-lt"/>
                    </a:rPr>
                    <a:t>BL_1</a:t>
                  </a:r>
                  <a:endParaRPr lang="zh-CN" altLang="en-US" sz="750" dirty="0">
                    <a:latin typeface="+mj-lt"/>
                  </a:endParaRPr>
                </a:p>
              </p:txBody>
            </p:sp>
            <p:sp>
              <p:nvSpPr>
                <p:cNvPr id="29" name="文本框 28">
                  <a:extLst>
                    <a:ext uri="{FF2B5EF4-FFF2-40B4-BE49-F238E27FC236}">
                      <a16:creationId xmlns:a16="http://schemas.microsoft.com/office/drawing/2014/main" xmlns="" id="{0E719BEF-DC02-4A95-A64C-A86661C49A67}"/>
                    </a:ext>
                  </a:extLst>
                </p:cNvPr>
                <p:cNvSpPr txBox="1"/>
                <p:nvPr/>
              </p:nvSpPr>
              <p:spPr>
                <a:xfrm>
                  <a:off x="5364480" y="2614840"/>
                  <a:ext cx="843643" cy="310353"/>
                </a:xfrm>
                <a:prstGeom prst="rect">
                  <a:avLst/>
                </a:prstGeom>
                <a:noFill/>
              </p:spPr>
              <p:txBody>
                <a:bodyPr wrap="square" rtlCol="0">
                  <a:spAutoFit/>
                </a:bodyPr>
                <a:lstStyle/>
                <a:p>
                  <a:r>
                    <a:rPr lang="en-US" altLang="zh-CN" sz="750" dirty="0">
                      <a:latin typeface="+mj-lt"/>
                    </a:rPr>
                    <a:t>BL_3</a:t>
                  </a:r>
                  <a:endParaRPr lang="zh-CN" altLang="en-US" sz="750" dirty="0">
                    <a:latin typeface="+mj-lt"/>
                  </a:endParaRPr>
                </a:p>
              </p:txBody>
            </p:sp>
            <p:sp>
              <p:nvSpPr>
                <p:cNvPr id="30" name="文本框 29">
                  <a:extLst>
                    <a:ext uri="{FF2B5EF4-FFF2-40B4-BE49-F238E27FC236}">
                      <a16:creationId xmlns:a16="http://schemas.microsoft.com/office/drawing/2014/main" xmlns="" id="{E20B8E63-D0B2-436F-BE72-A339B38766EC}"/>
                    </a:ext>
                  </a:extLst>
                </p:cNvPr>
                <p:cNvSpPr txBox="1"/>
                <p:nvPr/>
              </p:nvSpPr>
              <p:spPr>
                <a:xfrm>
                  <a:off x="6611115" y="2602895"/>
                  <a:ext cx="617672" cy="310353"/>
                </a:xfrm>
                <a:prstGeom prst="rect">
                  <a:avLst/>
                </a:prstGeom>
                <a:noFill/>
              </p:spPr>
              <p:txBody>
                <a:bodyPr wrap="square" rtlCol="0">
                  <a:spAutoFit/>
                </a:bodyPr>
                <a:lstStyle/>
                <a:p>
                  <a:r>
                    <a:rPr lang="en-US" altLang="zh-CN" sz="750" dirty="0">
                      <a:latin typeface="+mj-lt"/>
                    </a:rPr>
                    <a:t>BL_4</a:t>
                  </a:r>
                  <a:endParaRPr lang="zh-CN" altLang="en-US" sz="750" dirty="0">
                    <a:latin typeface="+mj-lt"/>
                  </a:endParaRPr>
                </a:p>
              </p:txBody>
            </p:sp>
            <p:grpSp>
              <p:nvGrpSpPr>
                <p:cNvPr id="31" name="组合 30">
                  <a:extLst>
                    <a:ext uri="{FF2B5EF4-FFF2-40B4-BE49-F238E27FC236}">
                      <a16:creationId xmlns:a16="http://schemas.microsoft.com/office/drawing/2014/main" xmlns="" id="{6D4F8CDD-2300-494A-A898-48C0750737A7}"/>
                    </a:ext>
                  </a:extLst>
                </p:cNvPr>
                <p:cNvGrpSpPr/>
                <p:nvPr/>
              </p:nvGrpSpPr>
              <p:grpSpPr>
                <a:xfrm>
                  <a:off x="1082968" y="283042"/>
                  <a:ext cx="6115791" cy="4391342"/>
                  <a:chOff x="1082968" y="283042"/>
                  <a:chExt cx="6115791" cy="4391342"/>
                </a:xfrm>
              </p:grpSpPr>
              <p:sp>
                <p:nvSpPr>
                  <p:cNvPr id="32" name="矩形 31">
                    <a:extLst>
                      <a:ext uri="{FF2B5EF4-FFF2-40B4-BE49-F238E27FC236}">
                        <a16:creationId xmlns:a16="http://schemas.microsoft.com/office/drawing/2014/main" xmlns="" id="{E6CE9209-111C-42B8-87BB-6A9EA1E0D735}"/>
                      </a:ext>
                    </a:extLst>
                  </p:cNvPr>
                  <p:cNvSpPr/>
                  <p:nvPr/>
                </p:nvSpPr>
                <p:spPr>
                  <a:xfrm>
                    <a:off x="1373378" y="2132551"/>
                    <a:ext cx="572400" cy="468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ysClr val="windowText" lastClr="000000"/>
                        </a:solidFill>
                        <a:latin typeface="+mj-lt"/>
                        <a:cs typeface="Arial" panose="020B0604020202020204" pitchFamily="34" charset="0"/>
                      </a:rPr>
                      <a:t>I</a:t>
                    </a:r>
                    <a:endParaRPr lang="zh-CN" altLang="en-US" sz="1050" dirty="0">
                      <a:solidFill>
                        <a:sysClr val="windowText" lastClr="000000"/>
                      </a:solidFill>
                      <a:latin typeface="+mj-lt"/>
                      <a:cs typeface="Arial" panose="020B0604020202020204" pitchFamily="34" charset="0"/>
                    </a:endParaRPr>
                  </a:p>
                </p:txBody>
              </p:sp>
              <p:sp>
                <p:nvSpPr>
                  <p:cNvPr id="33" name="矩形 32">
                    <a:extLst>
                      <a:ext uri="{FF2B5EF4-FFF2-40B4-BE49-F238E27FC236}">
                        <a16:creationId xmlns:a16="http://schemas.microsoft.com/office/drawing/2014/main" xmlns="" id="{7CFBFA7C-D2EB-4266-97EA-A3BA8BB2D09A}"/>
                      </a:ext>
                    </a:extLst>
                  </p:cNvPr>
                  <p:cNvSpPr/>
                  <p:nvPr/>
                </p:nvSpPr>
                <p:spPr>
                  <a:xfrm>
                    <a:off x="2625773" y="2134896"/>
                    <a:ext cx="572400" cy="468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ysClr val="windowText" lastClr="000000"/>
                        </a:solidFill>
                        <a:latin typeface="+mj-lt"/>
                        <a:cs typeface="Arial" panose="020B0604020202020204" pitchFamily="34" charset="0"/>
                      </a:rPr>
                      <a:t>B</a:t>
                    </a:r>
                    <a:endParaRPr lang="zh-CN" altLang="en-US" sz="1050" dirty="0">
                      <a:solidFill>
                        <a:sysClr val="windowText" lastClr="000000"/>
                      </a:solidFill>
                      <a:latin typeface="+mj-lt"/>
                      <a:cs typeface="Arial" panose="020B0604020202020204" pitchFamily="34" charset="0"/>
                    </a:endParaRPr>
                  </a:p>
                </p:txBody>
              </p:sp>
              <p:sp>
                <p:nvSpPr>
                  <p:cNvPr id="34" name="矩形 33">
                    <a:extLst>
                      <a:ext uri="{FF2B5EF4-FFF2-40B4-BE49-F238E27FC236}">
                        <a16:creationId xmlns:a16="http://schemas.microsoft.com/office/drawing/2014/main" xmlns="" id="{825D9924-0B7C-4519-855D-49E7E36B56AA}"/>
                      </a:ext>
                    </a:extLst>
                  </p:cNvPr>
                  <p:cNvSpPr/>
                  <p:nvPr/>
                </p:nvSpPr>
                <p:spPr>
                  <a:xfrm>
                    <a:off x="3849634" y="2134896"/>
                    <a:ext cx="572400" cy="468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ysClr val="windowText" lastClr="000000"/>
                        </a:solidFill>
                        <a:latin typeface="+mj-lt"/>
                        <a:cs typeface="Arial" panose="020B0604020202020204" pitchFamily="34" charset="0"/>
                      </a:rPr>
                      <a:t>P</a:t>
                    </a:r>
                    <a:endParaRPr lang="zh-CN" altLang="en-US" sz="1050" dirty="0">
                      <a:solidFill>
                        <a:sysClr val="windowText" lastClr="000000"/>
                      </a:solidFill>
                      <a:latin typeface="+mj-lt"/>
                      <a:cs typeface="Arial" panose="020B0604020202020204" pitchFamily="34" charset="0"/>
                    </a:endParaRPr>
                  </a:p>
                </p:txBody>
              </p:sp>
              <p:sp>
                <p:nvSpPr>
                  <p:cNvPr id="35" name="矩形 34">
                    <a:extLst>
                      <a:ext uri="{FF2B5EF4-FFF2-40B4-BE49-F238E27FC236}">
                        <a16:creationId xmlns:a16="http://schemas.microsoft.com/office/drawing/2014/main" xmlns="" id="{6F043B5A-89B5-4E35-88B9-3E5C52BBC347}"/>
                      </a:ext>
                    </a:extLst>
                  </p:cNvPr>
                  <p:cNvSpPr/>
                  <p:nvPr/>
                </p:nvSpPr>
                <p:spPr>
                  <a:xfrm>
                    <a:off x="5098794" y="2134896"/>
                    <a:ext cx="572400" cy="468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ysClr val="windowText" lastClr="000000"/>
                        </a:solidFill>
                        <a:latin typeface="+mj-lt"/>
                        <a:cs typeface="Arial" panose="020B0604020202020204" pitchFamily="34" charset="0"/>
                      </a:rPr>
                      <a:t>B</a:t>
                    </a:r>
                    <a:endParaRPr lang="zh-CN" altLang="en-US" sz="1050" dirty="0">
                      <a:solidFill>
                        <a:sysClr val="windowText" lastClr="000000"/>
                      </a:solidFill>
                      <a:latin typeface="+mj-lt"/>
                      <a:cs typeface="Arial" panose="020B0604020202020204" pitchFamily="34" charset="0"/>
                    </a:endParaRPr>
                  </a:p>
                </p:txBody>
              </p:sp>
              <p:sp>
                <p:nvSpPr>
                  <p:cNvPr id="37" name="矩形 36">
                    <a:extLst>
                      <a:ext uri="{FF2B5EF4-FFF2-40B4-BE49-F238E27FC236}">
                        <a16:creationId xmlns:a16="http://schemas.microsoft.com/office/drawing/2014/main" xmlns="" id="{B84776B1-B77E-46C8-9CD7-B729704A7F48}"/>
                      </a:ext>
                    </a:extLst>
                  </p:cNvPr>
                  <p:cNvSpPr/>
                  <p:nvPr/>
                </p:nvSpPr>
                <p:spPr>
                  <a:xfrm>
                    <a:off x="6337253" y="2134896"/>
                    <a:ext cx="572400" cy="468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ysClr val="windowText" lastClr="000000"/>
                        </a:solidFill>
                        <a:latin typeface="+mj-lt"/>
                        <a:cs typeface="Arial" panose="020B0604020202020204" pitchFamily="34" charset="0"/>
                      </a:rPr>
                      <a:t>I</a:t>
                    </a:r>
                    <a:endParaRPr lang="zh-CN" altLang="en-US" sz="1050" dirty="0">
                      <a:solidFill>
                        <a:sysClr val="windowText" lastClr="000000"/>
                      </a:solidFill>
                      <a:latin typeface="+mj-lt"/>
                      <a:cs typeface="Arial" panose="020B0604020202020204" pitchFamily="34" charset="0"/>
                    </a:endParaRPr>
                  </a:p>
                </p:txBody>
              </p:sp>
              <p:sp>
                <p:nvSpPr>
                  <p:cNvPr id="38" name="矩形 37">
                    <a:extLst>
                      <a:ext uri="{FF2B5EF4-FFF2-40B4-BE49-F238E27FC236}">
                        <a16:creationId xmlns:a16="http://schemas.microsoft.com/office/drawing/2014/main" xmlns="" id="{99044F6C-31AD-4C7F-8C6E-70038A28526D}"/>
                      </a:ext>
                    </a:extLst>
                  </p:cNvPr>
                  <p:cNvSpPr/>
                  <p:nvPr/>
                </p:nvSpPr>
                <p:spPr>
                  <a:xfrm>
                    <a:off x="1082968" y="3408981"/>
                    <a:ext cx="1144800" cy="936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a:solidFill>
                          <a:sysClr val="windowText" lastClr="000000"/>
                        </a:solidFill>
                        <a:latin typeface="+mj-lt"/>
                        <a:cs typeface="Arial" panose="020B0604020202020204" pitchFamily="34" charset="0"/>
                      </a:rPr>
                      <a:t>residual_0</a:t>
                    </a:r>
                  </a:p>
                </p:txBody>
              </p:sp>
              <p:sp>
                <p:nvSpPr>
                  <p:cNvPr id="39" name="矩形 38">
                    <a:extLst>
                      <a:ext uri="{FF2B5EF4-FFF2-40B4-BE49-F238E27FC236}">
                        <a16:creationId xmlns:a16="http://schemas.microsoft.com/office/drawing/2014/main" xmlns="" id="{D65CEA32-6C2A-4986-956E-719E0F94F899}"/>
                      </a:ext>
                    </a:extLst>
                  </p:cNvPr>
                  <p:cNvSpPr/>
                  <p:nvPr/>
                </p:nvSpPr>
                <p:spPr>
                  <a:xfrm>
                    <a:off x="2320189" y="3408981"/>
                    <a:ext cx="1144800" cy="936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a:solidFill>
                          <a:sysClr val="windowText" lastClr="000000"/>
                        </a:solidFill>
                        <a:latin typeface="+mj-lt"/>
                        <a:cs typeface="Arial" panose="020B0604020202020204" pitchFamily="34" charset="0"/>
                      </a:rPr>
                      <a:t>residual_1</a:t>
                    </a:r>
                    <a:endParaRPr lang="zh-CN" altLang="en-US" sz="900" dirty="0">
                      <a:solidFill>
                        <a:sysClr val="windowText" lastClr="000000"/>
                      </a:solidFill>
                      <a:latin typeface="+mj-lt"/>
                      <a:cs typeface="Arial" panose="020B0604020202020204" pitchFamily="34" charset="0"/>
                    </a:endParaRPr>
                  </a:p>
                </p:txBody>
              </p:sp>
              <p:sp>
                <p:nvSpPr>
                  <p:cNvPr id="40" name="矩形 39">
                    <a:extLst>
                      <a:ext uri="{FF2B5EF4-FFF2-40B4-BE49-F238E27FC236}">
                        <a16:creationId xmlns:a16="http://schemas.microsoft.com/office/drawing/2014/main" xmlns="" id="{0F46E3FA-618D-482C-A4DE-33C4A9CD7ED6}"/>
                      </a:ext>
                    </a:extLst>
                  </p:cNvPr>
                  <p:cNvSpPr/>
                  <p:nvPr/>
                </p:nvSpPr>
                <p:spPr>
                  <a:xfrm>
                    <a:off x="3568219" y="3408981"/>
                    <a:ext cx="1144800" cy="936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a:solidFill>
                          <a:sysClr val="windowText" lastClr="000000"/>
                        </a:solidFill>
                        <a:latin typeface="+mj-lt"/>
                        <a:cs typeface="Arial" panose="020B0604020202020204" pitchFamily="34" charset="0"/>
                      </a:rPr>
                      <a:t>residual_2</a:t>
                    </a:r>
                  </a:p>
                </p:txBody>
              </p:sp>
              <p:sp>
                <p:nvSpPr>
                  <p:cNvPr id="41" name="矩形 40">
                    <a:extLst>
                      <a:ext uri="{FF2B5EF4-FFF2-40B4-BE49-F238E27FC236}">
                        <a16:creationId xmlns:a16="http://schemas.microsoft.com/office/drawing/2014/main" xmlns="" id="{43F4E284-4890-4AA3-A23F-0E41FB5F722E}"/>
                      </a:ext>
                    </a:extLst>
                  </p:cNvPr>
                  <p:cNvSpPr/>
                  <p:nvPr/>
                </p:nvSpPr>
                <p:spPr>
                  <a:xfrm>
                    <a:off x="4806678" y="3408981"/>
                    <a:ext cx="1144800" cy="936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a:solidFill>
                          <a:sysClr val="windowText" lastClr="000000"/>
                        </a:solidFill>
                        <a:latin typeface="+mj-lt"/>
                        <a:cs typeface="Arial" panose="020B0604020202020204" pitchFamily="34" charset="0"/>
                      </a:rPr>
                      <a:t>residual_3</a:t>
                    </a:r>
                  </a:p>
                </p:txBody>
              </p:sp>
              <p:sp>
                <p:nvSpPr>
                  <p:cNvPr id="42" name="矩形 41">
                    <a:extLst>
                      <a:ext uri="{FF2B5EF4-FFF2-40B4-BE49-F238E27FC236}">
                        <a16:creationId xmlns:a16="http://schemas.microsoft.com/office/drawing/2014/main" xmlns="" id="{4BDB0825-321D-48B9-8E7B-D81BB5B4D6D2}"/>
                      </a:ext>
                    </a:extLst>
                  </p:cNvPr>
                  <p:cNvSpPr/>
                  <p:nvPr/>
                </p:nvSpPr>
                <p:spPr>
                  <a:xfrm>
                    <a:off x="6049004" y="3408981"/>
                    <a:ext cx="1144800" cy="936000"/>
                  </a:xfrm>
                  <a:prstGeom prst="rect">
                    <a:avLst/>
                  </a:prstGeom>
                  <a:solidFill>
                    <a:srgbClr val="D2D2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a:solidFill>
                          <a:sysClr val="windowText" lastClr="000000"/>
                        </a:solidFill>
                        <a:latin typeface="+mj-lt"/>
                        <a:cs typeface="Arial" panose="020B0604020202020204" pitchFamily="34" charset="0"/>
                      </a:rPr>
                      <a:t>residual_4</a:t>
                    </a:r>
                  </a:p>
                </p:txBody>
              </p:sp>
              <p:cxnSp>
                <p:nvCxnSpPr>
                  <p:cNvPr id="43" name="连接符: 曲线 53">
                    <a:extLst>
                      <a:ext uri="{FF2B5EF4-FFF2-40B4-BE49-F238E27FC236}">
                        <a16:creationId xmlns:a16="http://schemas.microsoft.com/office/drawing/2014/main" xmlns="" id="{D3CA75C5-7196-4EB2-A802-DAF10B5E314B}"/>
                      </a:ext>
                    </a:extLst>
                  </p:cNvPr>
                  <p:cNvCxnSpPr>
                    <a:cxnSpLocks/>
                    <a:stCxn id="34" idx="0"/>
                    <a:endCxn id="32" idx="0"/>
                  </p:cNvCxnSpPr>
                  <p:nvPr/>
                </p:nvCxnSpPr>
                <p:spPr>
                  <a:xfrm rot="16200000" flipV="1">
                    <a:off x="2896534" y="895596"/>
                    <a:ext cx="2345" cy="2476256"/>
                  </a:xfrm>
                  <a:prstGeom prst="curvedConnector3">
                    <a:avLst>
                      <a:gd name="adj1" fmla="val 984840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a:extLst>
                      <a:ext uri="{FF2B5EF4-FFF2-40B4-BE49-F238E27FC236}">
                        <a16:creationId xmlns:a16="http://schemas.microsoft.com/office/drawing/2014/main" xmlns="" id="{1C4E14E5-2399-41E9-8D7F-6C36D82500F5}"/>
                      </a:ext>
                    </a:extLst>
                  </p:cNvPr>
                  <p:cNvCxnSpPr>
                    <a:cxnSpLocks/>
                    <a:stCxn id="33" idx="1"/>
                    <a:endCxn id="32" idx="3"/>
                  </p:cNvCxnSpPr>
                  <p:nvPr/>
                </p:nvCxnSpPr>
                <p:spPr>
                  <a:xfrm flipH="1" flipV="1">
                    <a:off x="1945778" y="2366551"/>
                    <a:ext cx="679995" cy="2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a:extLst>
                      <a:ext uri="{FF2B5EF4-FFF2-40B4-BE49-F238E27FC236}">
                        <a16:creationId xmlns:a16="http://schemas.microsoft.com/office/drawing/2014/main" xmlns="" id="{DBFE0E40-5AEE-4E72-9252-AE2AA3DF96B8}"/>
                      </a:ext>
                    </a:extLst>
                  </p:cNvPr>
                  <p:cNvCxnSpPr>
                    <a:cxnSpLocks/>
                    <a:stCxn id="33" idx="3"/>
                    <a:endCxn id="34" idx="1"/>
                  </p:cNvCxnSpPr>
                  <p:nvPr/>
                </p:nvCxnSpPr>
                <p:spPr>
                  <a:xfrm>
                    <a:off x="3198173" y="2368896"/>
                    <a:ext cx="6514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直接箭头连接符 45">
                    <a:extLst>
                      <a:ext uri="{FF2B5EF4-FFF2-40B4-BE49-F238E27FC236}">
                        <a16:creationId xmlns:a16="http://schemas.microsoft.com/office/drawing/2014/main" xmlns="" id="{F419CDFE-696E-4DA3-9DA4-2BAF179E1225}"/>
                      </a:ext>
                    </a:extLst>
                  </p:cNvPr>
                  <p:cNvCxnSpPr>
                    <a:cxnSpLocks/>
                    <a:stCxn id="35" idx="1"/>
                    <a:endCxn id="34" idx="3"/>
                  </p:cNvCxnSpPr>
                  <p:nvPr/>
                </p:nvCxnSpPr>
                <p:spPr>
                  <a:xfrm flipH="1">
                    <a:off x="4422034" y="2368896"/>
                    <a:ext cx="6767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xmlns="" id="{3FB05654-9E45-4656-881A-D638E4640892}"/>
                      </a:ext>
                    </a:extLst>
                  </p:cNvPr>
                  <p:cNvCxnSpPr>
                    <a:cxnSpLocks/>
                    <a:stCxn id="35" idx="3"/>
                    <a:endCxn id="37" idx="1"/>
                  </p:cNvCxnSpPr>
                  <p:nvPr/>
                </p:nvCxnSpPr>
                <p:spPr>
                  <a:xfrm>
                    <a:off x="5671194" y="2368896"/>
                    <a:ext cx="6660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xmlns="" id="{B3E0592F-E493-4133-9DEA-48583C7511CD}"/>
                      </a:ext>
                    </a:extLst>
                  </p:cNvPr>
                  <p:cNvCxnSpPr>
                    <a:cxnSpLocks/>
                    <a:stCxn id="38" idx="0"/>
                    <a:endCxn id="32" idx="2"/>
                  </p:cNvCxnSpPr>
                  <p:nvPr/>
                </p:nvCxnSpPr>
                <p:spPr>
                  <a:xfrm flipV="1">
                    <a:off x="1655368" y="2600551"/>
                    <a:ext cx="4210" cy="8084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a:extLst>
                      <a:ext uri="{FF2B5EF4-FFF2-40B4-BE49-F238E27FC236}">
                        <a16:creationId xmlns:a16="http://schemas.microsoft.com/office/drawing/2014/main" xmlns="" id="{F9A856C5-E413-4001-9D49-7D784094214C}"/>
                      </a:ext>
                    </a:extLst>
                  </p:cNvPr>
                  <p:cNvCxnSpPr>
                    <a:cxnSpLocks/>
                    <a:stCxn id="39" idx="0"/>
                    <a:endCxn id="33" idx="2"/>
                  </p:cNvCxnSpPr>
                  <p:nvPr/>
                </p:nvCxnSpPr>
                <p:spPr>
                  <a:xfrm flipV="1">
                    <a:off x="2892589" y="2602896"/>
                    <a:ext cx="19384" cy="80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9">
                    <a:extLst>
                      <a:ext uri="{FF2B5EF4-FFF2-40B4-BE49-F238E27FC236}">
                        <a16:creationId xmlns:a16="http://schemas.microsoft.com/office/drawing/2014/main" xmlns="" id="{7162D5D5-02E2-40B3-A9C9-899DE5C0320B}"/>
                      </a:ext>
                    </a:extLst>
                  </p:cNvPr>
                  <p:cNvCxnSpPr>
                    <a:cxnSpLocks/>
                    <a:stCxn id="40" idx="0"/>
                    <a:endCxn id="34" idx="2"/>
                  </p:cNvCxnSpPr>
                  <p:nvPr/>
                </p:nvCxnSpPr>
                <p:spPr>
                  <a:xfrm flipH="1" flipV="1">
                    <a:off x="4135834" y="2602896"/>
                    <a:ext cx="4785" cy="80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a:extLst>
                      <a:ext uri="{FF2B5EF4-FFF2-40B4-BE49-F238E27FC236}">
                        <a16:creationId xmlns:a16="http://schemas.microsoft.com/office/drawing/2014/main" xmlns="" id="{C41EE9DC-13C1-49BE-B977-529D692701D3}"/>
                      </a:ext>
                    </a:extLst>
                  </p:cNvPr>
                  <p:cNvCxnSpPr>
                    <a:cxnSpLocks/>
                    <a:stCxn id="41" idx="0"/>
                    <a:endCxn id="35" idx="2"/>
                  </p:cNvCxnSpPr>
                  <p:nvPr/>
                </p:nvCxnSpPr>
                <p:spPr>
                  <a:xfrm flipV="1">
                    <a:off x="5379078" y="2602896"/>
                    <a:ext cx="5916" cy="80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a:extLst>
                      <a:ext uri="{FF2B5EF4-FFF2-40B4-BE49-F238E27FC236}">
                        <a16:creationId xmlns:a16="http://schemas.microsoft.com/office/drawing/2014/main" xmlns="" id="{4CC2CCBE-97A0-4DFF-A156-689C14CB6937}"/>
                      </a:ext>
                    </a:extLst>
                  </p:cNvPr>
                  <p:cNvCxnSpPr>
                    <a:cxnSpLocks/>
                    <a:stCxn id="42" idx="0"/>
                    <a:endCxn id="37" idx="2"/>
                  </p:cNvCxnSpPr>
                  <p:nvPr/>
                </p:nvCxnSpPr>
                <p:spPr>
                  <a:xfrm flipV="1">
                    <a:off x="6621404" y="2602896"/>
                    <a:ext cx="2049" cy="80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文本框 52">
                    <a:extLst>
                      <a:ext uri="{FF2B5EF4-FFF2-40B4-BE49-F238E27FC236}">
                        <a16:creationId xmlns:a16="http://schemas.microsoft.com/office/drawing/2014/main" xmlns="" id="{F5327E53-D88F-4A8A-82B4-7899AF53FBE7}"/>
                      </a:ext>
                    </a:extLst>
                  </p:cNvPr>
                  <p:cNvSpPr txBox="1"/>
                  <p:nvPr/>
                </p:nvSpPr>
                <p:spPr>
                  <a:xfrm>
                    <a:off x="1209356" y="4362716"/>
                    <a:ext cx="892023" cy="310353"/>
                  </a:xfrm>
                  <a:prstGeom prst="rect">
                    <a:avLst/>
                  </a:prstGeom>
                  <a:noFill/>
                </p:spPr>
                <p:txBody>
                  <a:bodyPr wrap="square" rtlCol="0">
                    <a:spAutoFit/>
                  </a:bodyPr>
                  <a:lstStyle/>
                  <a:p>
                    <a:pPr algn="ctr"/>
                    <a:r>
                      <a:rPr lang="en-US" altLang="zh-CN" sz="750" dirty="0">
                        <a:latin typeface="+mj-lt"/>
                      </a:rPr>
                      <a:t>EL_0</a:t>
                    </a:r>
                    <a:endParaRPr lang="zh-CN" altLang="en-US" sz="750" dirty="0">
                      <a:latin typeface="+mj-lt"/>
                    </a:endParaRPr>
                  </a:p>
                </p:txBody>
              </p:sp>
              <p:sp>
                <p:nvSpPr>
                  <p:cNvPr id="54" name="文本框 53">
                    <a:extLst>
                      <a:ext uri="{FF2B5EF4-FFF2-40B4-BE49-F238E27FC236}">
                        <a16:creationId xmlns:a16="http://schemas.microsoft.com/office/drawing/2014/main" xmlns="" id="{03BB9E05-8582-48A5-B688-C96E35FC8765}"/>
                      </a:ext>
                    </a:extLst>
                  </p:cNvPr>
                  <p:cNvSpPr txBox="1"/>
                  <p:nvPr/>
                </p:nvSpPr>
                <p:spPr>
                  <a:xfrm>
                    <a:off x="3657129" y="4362867"/>
                    <a:ext cx="891719" cy="310353"/>
                  </a:xfrm>
                  <a:prstGeom prst="rect">
                    <a:avLst/>
                  </a:prstGeom>
                  <a:noFill/>
                </p:spPr>
                <p:txBody>
                  <a:bodyPr wrap="square" rtlCol="0">
                    <a:spAutoFit/>
                  </a:bodyPr>
                  <a:lstStyle/>
                  <a:p>
                    <a:pPr algn="ctr"/>
                    <a:r>
                      <a:rPr lang="en-US" altLang="zh-CN" sz="750" dirty="0">
                        <a:latin typeface="+mj-lt"/>
                      </a:rPr>
                      <a:t>EL_2</a:t>
                    </a:r>
                    <a:endParaRPr lang="zh-CN" altLang="en-US" sz="750" dirty="0">
                      <a:latin typeface="+mj-lt"/>
                    </a:endParaRPr>
                  </a:p>
                </p:txBody>
              </p:sp>
              <p:sp>
                <p:nvSpPr>
                  <p:cNvPr id="55" name="文本框 54">
                    <a:extLst>
                      <a:ext uri="{FF2B5EF4-FFF2-40B4-BE49-F238E27FC236}">
                        <a16:creationId xmlns:a16="http://schemas.microsoft.com/office/drawing/2014/main" xmlns="" id="{80419C79-12F4-4E19-8CEB-1B3F18FD4859}"/>
                      </a:ext>
                    </a:extLst>
                  </p:cNvPr>
                  <p:cNvSpPr txBox="1"/>
                  <p:nvPr/>
                </p:nvSpPr>
                <p:spPr>
                  <a:xfrm>
                    <a:off x="2456420" y="4364031"/>
                    <a:ext cx="891719" cy="310353"/>
                  </a:xfrm>
                  <a:prstGeom prst="rect">
                    <a:avLst/>
                  </a:prstGeom>
                  <a:noFill/>
                </p:spPr>
                <p:txBody>
                  <a:bodyPr wrap="square" rtlCol="0">
                    <a:spAutoFit/>
                  </a:bodyPr>
                  <a:lstStyle/>
                  <a:p>
                    <a:pPr algn="ctr"/>
                    <a:r>
                      <a:rPr lang="en-US" altLang="zh-CN" sz="750" dirty="0">
                        <a:latin typeface="+mj-lt"/>
                      </a:rPr>
                      <a:t>EL_1</a:t>
                    </a:r>
                    <a:endParaRPr lang="zh-CN" altLang="en-US" sz="750" dirty="0">
                      <a:latin typeface="+mj-lt"/>
                    </a:endParaRPr>
                  </a:p>
                </p:txBody>
              </p:sp>
              <p:sp>
                <p:nvSpPr>
                  <p:cNvPr id="56" name="文本框 55">
                    <a:extLst>
                      <a:ext uri="{FF2B5EF4-FFF2-40B4-BE49-F238E27FC236}">
                        <a16:creationId xmlns:a16="http://schemas.microsoft.com/office/drawing/2014/main" xmlns="" id="{9B395C3C-87AB-4CFA-8132-9C96CB6D7AD4}"/>
                      </a:ext>
                    </a:extLst>
                  </p:cNvPr>
                  <p:cNvSpPr txBox="1"/>
                  <p:nvPr/>
                </p:nvSpPr>
                <p:spPr>
                  <a:xfrm>
                    <a:off x="4963172" y="4362716"/>
                    <a:ext cx="843643" cy="310353"/>
                  </a:xfrm>
                  <a:prstGeom prst="rect">
                    <a:avLst/>
                  </a:prstGeom>
                  <a:noFill/>
                </p:spPr>
                <p:txBody>
                  <a:bodyPr wrap="square" rtlCol="0">
                    <a:spAutoFit/>
                  </a:bodyPr>
                  <a:lstStyle/>
                  <a:p>
                    <a:pPr algn="ctr"/>
                    <a:r>
                      <a:rPr lang="en-US" altLang="zh-CN" sz="750" dirty="0">
                        <a:latin typeface="+mj-lt"/>
                      </a:rPr>
                      <a:t>EL_3</a:t>
                    </a:r>
                    <a:endParaRPr lang="zh-CN" altLang="en-US" sz="750" dirty="0">
                      <a:latin typeface="+mj-lt"/>
                    </a:endParaRPr>
                  </a:p>
                </p:txBody>
              </p:sp>
              <p:sp>
                <p:nvSpPr>
                  <p:cNvPr id="57" name="文本框 56">
                    <a:extLst>
                      <a:ext uri="{FF2B5EF4-FFF2-40B4-BE49-F238E27FC236}">
                        <a16:creationId xmlns:a16="http://schemas.microsoft.com/office/drawing/2014/main" xmlns="" id="{6F583745-201B-436B-AAA7-0754C304C09F}"/>
                      </a:ext>
                    </a:extLst>
                  </p:cNvPr>
                  <p:cNvSpPr txBox="1"/>
                  <p:nvPr/>
                </p:nvSpPr>
                <p:spPr>
                  <a:xfrm>
                    <a:off x="6163879" y="4362869"/>
                    <a:ext cx="925286" cy="310353"/>
                  </a:xfrm>
                  <a:prstGeom prst="rect">
                    <a:avLst/>
                  </a:prstGeom>
                  <a:noFill/>
                </p:spPr>
                <p:txBody>
                  <a:bodyPr wrap="square" rtlCol="0">
                    <a:spAutoFit/>
                  </a:bodyPr>
                  <a:lstStyle/>
                  <a:p>
                    <a:pPr algn="ctr"/>
                    <a:r>
                      <a:rPr lang="en-US" altLang="zh-CN" sz="750" dirty="0">
                        <a:latin typeface="+mj-lt"/>
                      </a:rPr>
                      <a:t>EL_4</a:t>
                    </a:r>
                    <a:endParaRPr lang="zh-CN" altLang="en-US" sz="750" dirty="0">
                      <a:latin typeface="+mj-lt"/>
                    </a:endParaRPr>
                  </a:p>
                </p:txBody>
              </p:sp>
              <p:pic>
                <p:nvPicPr>
                  <p:cNvPr id="58" name="Picture 2" descr="C:\Users\l00816869\AppData\Roaming\eSpace_Desktop\UserData\l00816869\imagefiles\0401613B-EDBC-4D42-8A32-236469A1395E.png">
                    <a:extLst>
                      <a:ext uri="{FF2B5EF4-FFF2-40B4-BE49-F238E27FC236}">
                        <a16:creationId xmlns:a16="http://schemas.microsoft.com/office/drawing/2014/main" xmlns="" id="{612C2A0D-D346-4001-A552-641465F5539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356" y="288620"/>
                    <a:ext cx="1144000" cy="936000"/>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4" descr="C:\Users\l00816869\AppData\Roaming\eSpace_Desktop\UserData\l00816869\imagefiles\8E881091-C194-4BFE-BD4E-1408AD8684C0.png">
                    <a:extLst>
                      <a:ext uri="{FF2B5EF4-FFF2-40B4-BE49-F238E27FC236}">
                        <a16:creationId xmlns:a16="http://schemas.microsoft.com/office/drawing/2014/main" xmlns="" id="{358CBCFB-73D1-410C-8A6C-51CBEB15291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6326" y="283042"/>
                    <a:ext cx="1144000" cy="936000"/>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6" descr="C:\Users\l00816869\AppData\Roaming\eSpace_Desktop\UserData\l00816869\imagefiles\E477CCEC-D46E-47D1-9F7B-CB556B3BD672.png">
                    <a:extLst>
                      <a:ext uri="{FF2B5EF4-FFF2-40B4-BE49-F238E27FC236}">
                        <a16:creationId xmlns:a16="http://schemas.microsoft.com/office/drawing/2014/main" xmlns="" id="{5E66F96F-4067-4BDA-BF7A-5915A757187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7296" y="292575"/>
                    <a:ext cx="1143999" cy="936000"/>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8" descr="C:\Users\l00816869\AppData\Roaming\eSpace_Desktop\UserData\l00816869\imagefiles\A9DF3CCF-0A10-4482-9A25-0B42751C0473.png">
                    <a:extLst>
                      <a:ext uri="{FF2B5EF4-FFF2-40B4-BE49-F238E27FC236}">
                        <a16:creationId xmlns:a16="http://schemas.microsoft.com/office/drawing/2014/main" xmlns="" id="{ECECFE56-6A92-4E37-B54D-835F0A70E79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8265" y="292575"/>
                    <a:ext cx="1144000" cy="936000"/>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10" descr="C:\Users\l00816869\AppData\Roaming\eSpace_Desktop\UserData\l00816869\imagefiles\24C52946-6D06-4FC6-8897-C3629FF1F3E8.png">
                    <a:extLst>
                      <a:ext uri="{FF2B5EF4-FFF2-40B4-BE49-F238E27FC236}">
                        <a16:creationId xmlns:a16="http://schemas.microsoft.com/office/drawing/2014/main" xmlns="" id="{D793B17D-BB37-4A61-B2EB-519421D9A9C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4759" y="292575"/>
                    <a:ext cx="1144000" cy="93600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22" name="文本框 21">
              <a:extLst>
                <a:ext uri="{FF2B5EF4-FFF2-40B4-BE49-F238E27FC236}">
                  <a16:creationId xmlns:a16="http://schemas.microsoft.com/office/drawing/2014/main" xmlns="" id="{97354463-3F5E-4F13-BB17-02F2F34F87A9}"/>
                </a:ext>
              </a:extLst>
            </p:cNvPr>
            <p:cNvSpPr txBox="1"/>
            <p:nvPr/>
          </p:nvSpPr>
          <p:spPr>
            <a:xfrm>
              <a:off x="6544434" y="611787"/>
              <a:ext cx="310801" cy="312134"/>
            </a:xfrm>
            <a:prstGeom prst="rect">
              <a:avLst/>
            </a:prstGeom>
            <a:noFill/>
          </p:spPr>
          <p:txBody>
            <a:bodyPr wrap="square" rtlCol="0">
              <a:spAutoFit/>
            </a:bodyPr>
            <a:lstStyle/>
            <a:p>
              <a:r>
                <a:rPr lang="en-US" altLang="zh-CN" sz="900" dirty="0">
                  <a:latin typeface="+mj-lt"/>
                </a:rPr>
                <a:t>…</a:t>
              </a:r>
              <a:endParaRPr lang="zh-CN" altLang="en-US" sz="900" dirty="0">
                <a:latin typeface="+mj-lt"/>
              </a:endParaRPr>
            </a:p>
          </p:txBody>
        </p:sp>
      </p:grpSp>
      <p:sp>
        <p:nvSpPr>
          <p:cNvPr id="64" name="矩形 63">
            <a:extLst>
              <a:ext uri="{FF2B5EF4-FFF2-40B4-BE49-F238E27FC236}">
                <a16:creationId xmlns:a16="http://schemas.microsoft.com/office/drawing/2014/main" xmlns="" id="{3951259A-C54A-4344-87E1-D59342A107BF}"/>
              </a:ext>
            </a:extLst>
          </p:cNvPr>
          <p:cNvSpPr/>
          <p:nvPr/>
        </p:nvSpPr>
        <p:spPr>
          <a:xfrm>
            <a:off x="3276600" y="1430786"/>
            <a:ext cx="5562600" cy="3062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3" tIns="34277" rIns="68553" bIns="34277" numCol="1" spcCol="0" rtlCol="0" fromWordArt="0" anchor="ctr" anchorCtr="0" forceAA="0" compatLnSpc="1">
            <a:prstTxWarp prst="textNoShape">
              <a:avLst/>
            </a:prstTxWarp>
            <a:noAutofit/>
          </a:bodyPr>
          <a:lstStyle/>
          <a:p>
            <a:pPr algn="ctr"/>
            <a:endParaRPr lang="zh-CN" altLang="en-US" sz="900">
              <a:latin typeface="+mj-lt"/>
            </a:endParaRPr>
          </a:p>
        </p:txBody>
      </p:sp>
      <p:graphicFrame>
        <p:nvGraphicFramePr>
          <p:cNvPr id="66" name="表格 65">
            <a:extLst>
              <a:ext uri="{FF2B5EF4-FFF2-40B4-BE49-F238E27FC236}">
                <a16:creationId xmlns:a16="http://schemas.microsoft.com/office/drawing/2014/main" xmlns="" id="{3807DEAD-6E8C-4A4C-AC30-2F220DFB6828}"/>
              </a:ext>
            </a:extLst>
          </p:cNvPr>
          <p:cNvGraphicFramePr>
            <a:graphicFrameLocks noGrp="1"/>
          </p:cNvGraphicFramePr>
          <p:nvPr>
            <p:extLst/>
          </p:nvPr>
        </p:nvGraphicFramePr>
        <p:xfrm>
          <a:off x="98071" y="2749639"/>
          <a:ext cx="2819839" cy="1454897"/>
        </p:xfrm>
        <a:graphic>
          <a:graphicData uri="http://schemas.openxmlformats.org/drawingml/2006/table">
            <a:tbl>
              <a:tblPr firstRow="1" bandRow="1">
                <a:tableStyleId>{9D7B26C5-4107-4FEC-AEDC-1716B250A1EF}</a:tableStyleId>
              </a:tblPr>
              <a:tblGrid>
                <a:gridCol w="704960">
                  <a:extLst>
                    <a:ext uri="{9D8B030D-6E8A-4147-A177-3AD203B41FA5}">
                      <a16:colId xmlns:a16="http://schemas.microsoft.com/office/drawing/2014/main" xmlns="" val="1856132149"/>
                    </a:ext>
                  </a:extLst>
                </a:gridCol>
                <a:gridCol w="445310">
                  <a:extLst>
                    <a:ext uri="{9D8B030D-6E8A-4147-A177-3AD203B41FA5}">
                      <a16:colId xmlns:a16="http://schemas.microsoft.com/office/drawing/2014/main" xmlns="" val="2639844358"/>
                    </a:ext>
                  </a:extLst>
                </a:gridCol>
                <a:gridCol w="672743">
                  <a:extLst>
                    <a:ext uri="{9D8B030D-6E8A-4147-A177-3AD203B41FA5}">
                      <a16:colId xmlns:a16="http://schemas.microsoft.com/office/drawing/2014/main" xmlns="" val="3534025590"/>
                    </a:ext>
                  </a:extLst>
                </a:gridCol>
                <a:gridCol w="996826">
                  <a:extLst>
                    <a:ext uri="{9D8B030D-6E8A-4147-A177-3AD203B41FA5}">
                      <a16:colId xmlns:a16="http://schemas.microsoft.com/office/drawing/2014/main" xmlns="" val="1789546490"/>
                    </a:ext>
                  </a:extLst>
                </a:gridCol>
              </a:tblGrid>
              <a:tr h="182809">
                <a:tc rowSpan="2">
                  <a:txBody>
                    <a:bodyPr/>
                    <a:lstStyle/>
                    <a:p>
                      <a:pPr algn="ctr"/>
                      <a:r>
                        <a:rPr lang="en-US" altLang="zh-CN" sz="700" b="1" dirty="0">
                          <a:latin typeface="Arial" panose="020B0604020202020204" pitchFamily="34" charset="0"/>
                          <a:cs typeface="Arial" panose="020B0604020202020204" pitchFamily="34" charset="0"/>
                        </a:rPr>
                        <a:t>Scalability features</a:t>
                      </a:r>
                      <a:endParaRPr lang="zh-CN" altLang="en-US" sz="700" b="1" dirty="0">
                        <a:latin typeface="Arial" panose="020B0604020202020204" pitchFamily="34" charset="0"/>
                        <a:cs typeface="Arial" panose="020B0604020202020204" pitchFamily="34" charset="0"/>
                      </a:endParaRPr>
                    </a:p>
                  </a:txBody>
                  <a:tcPr marL="68553" marR="68553" marT="34277" marB="34277"/>
                </a:tc>
                <a:tc gridSpan="2">
                  <a:txBody>
                    <a:bodyPr/>
                    <a:lstStyle/>
                    <a:p>
                      <a:r>
                        <a:rPr lang="en-US" altLang="zh-CN" sz="700" b="1" dirty="0">
                          <a:latin typeface="Arial" panose="020B0604020202020204" pitchFamily="34" charset="0"/>
                          <a:cs typeface="Arial" panose="020B0604020202020204" pitchFamily="34" charset="0"/>
                        </a:rPr>
                        <a:t>Scalable standard</a:t>
                      </a:r>
                      <a:endParaRPr lang="zh-CN" altLang="en-US" sz="700" b="1" dirty="0">
                        <a:latin typeface="Arial" panose="020B0604020202020204" pitchFamily="34" charset="0"/>
                        <a:cs typeface="Arial" panose="020B0604020202020204" pitchFamily="34" charset="0"/>
                      </a:endParaRPr>
                    </a:p>
                  </a:txBody>
                  <a:tcPr marL="68553" marR="68553" marT="34277" marB="34277"/>
                </a:tc>
                <a:tc hMerge="1">
                  <a:txBody>
                    <a:bodyPr/>
                    <a:lstStyle/>
                    <a:p>
                      <a:endParaRPr lang="zh-CN" altLang="en-US" dirty="0"/>
                    </a:p>
                  </a:txBody>
                  <a:tcPr/>
                </a:tc>
                <a:tc rowSpan="2">
                  <a:txBody>
                    <a:bodyPr/>
                    <a:lstStyle/>
                    <a:p>
                      <a:pPr algn="ctr"/>
                      <a:r>
                        <a:rPr lang="en-US" altLang="zh-CN" sz="700" b="1" dirty="0">
                          <a:latin typeface="Arial" panose="020B0604020202020204" pitchFamily="34" charset="0"/>
                          <a:cs typeface="Arial" panose="020B0604020202020204" pitchFamily="34" charset="0"/>
                        </a:rPr>
                        <a:t>Examples</a:t>
                      </a:r>
                      <a:endParaRPr lang="zh-CN" altLang="en-US" sz="700" b="1" dirty="0">
                        <a:latin typeface="Arial" panose="020B0604020202020204" pitchFamily="34" charset="0"/>
                        <a:cs typeface="Arial" panose="020B0604020202020204" pitchFamily="34" charset="0"/>
                      </a:endParaRPr>
                    </a:p>
                  </a:txBody>
                  <a:tcPr marL="68553" marR="68553" marT="34277" marB="34277"/>
                </a:tc>
                <a:extLst>
                  <a:ext uri="{0D108BD9-81ED-4DB2-BD59-A6C34878D82A}">
                    <a16:rowId xmlns:a16="http://schemas.microsoft.com/office/drawing/2014/main" xmlns="" val="3715353789"/>
                  </a:ext>
                </a:extLst>
              </a:tr>
              <a:tr h="182809">
                <a:tc vMerge="1">
                  <a:txBody>
                    <a:bodyPr/>
                    <a:lstStyle/>
                    <a:p>
                      <a:endParaRPr lang="zh-CN" altLang="en-US" dirty="0"/>
                    </a:p>
                  </a:txBody>
                  <a:tcPr/>
                </a:tc>
                <a:tc>
                  <a:txBody>
                    <a:bodyPr/>
                    <a:lstStyle/>
                    <a:p>
                      <a:pPr algn="ctr"/>
                      <a:r>
                        <a:rPr lang="en-US" altLang="zh-CN" sz="700" b="0" dirty="0">
                          <a:latin typeface="Arial" panose="020B0604020202020204" pitchFamily="34" charset="0"/>
                          <a:cs typeface="Arial" panose="020B0604020202020204" pitchFamily="34" charset="0"/>
                        </a:rPr>
                        <a:t>SVC</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ctr"/>
                      <a:r>
                        <a:rPr lang="en-US" altLang="zh-CN" sz="700" b="0" dirty="0">
                          <a:latin typeface="Arial" panose="020B0604020202020204" pitchFamily="34" charset="0"/>
                          <a:cs typeface="Arial" panose="020B0604020202020204" pitchFamily="34" charset="0"/>
                        </a:rPr>
                        <a:t>SHVC</a:t>
                      </a:r>
                      <a:endParaRPr lang="zh-CN" altLang="en-US" sz="700" b="0" dirty="0">
                        <a:latin typeface="Arial" panose="020B0604020202020204" pitchFamily="34" charset="0"/>
                        <a:cs typeface="Arial" panose="020B0604020202020204" pitchFamily="34" charset="0"/>
                      </a:endParaRPr>
                    </a:p>
                  </a:txBody>
                  <a:tcPr marL="68553" marR="68553" marT="34277" marB="34277"/>
                </a:tc>
                <a:tc vMerge="1">
                  <a:txBody>
                    <a:bodyPr/>
                    <a:lstStyle/>
                    <a:p>
                      <a:endParaRPr lang="zh-CN" altLang="en-US" dirty="0"/>
                    </a:p>
                  </a:txBody>
                  <a:tcPr/>
                </a:tc>
                <a:extLst>
                  <a:ext uri="{0D108BD9-81ED-4DB2-BD59-A6C34878D82A}">
                    <a16:rowId xmlns:a16="http://schemas.microsoft.com/office/drawing/2014/main" xmlns="" val="2580910461"/>
                  </a:ext>
                </a:extLst>
              </a:tr>
              <a:tr h="182809">
                <a:tc>
                  <a:txBody>
                    <a:bodyPr/>
                    <a:lstStyle/>
                    <a:p>
                      <a:pPr algn="l"/>
                      <a:r>
                        <a:rPr lang="en-US" altLang="zh-CN" sz="700" b="0" dirty="0">
                          <a:latin typeface="Arial" panose="020B0604020202020204" pitchFamily="34" charset="0"/>
                          <a:cs typeface="Arial" panose="020B0604020202020204" pitchFamily="34" charset="0"/>
                        </a:rPr>
                        <a:t>Temporal</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 (in HEVC)</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30fps to 60fps</a:t>
                      </a:r>
                      <a:endParaRPr lang="zh-CN" altLang="en-US" sz="700" b="0" dirty="0">
                        <a:latin typeface="Arial" panose="020B0604020202020204" pitchFamily="34" charset="0"/>
                        <a:cs typeface="Arial" panose="020B0604020202020204" pitchFamily="34" charset="0"/>
                      </a:endParaRPr>
                    </a:p>
                  </a:txBody>
                  <a:tcPr marL="68553" marR="68553" marT="34277" marB="34277"/>
                </a:tc>
                <a:extLst>
                  <a:ext uri="{0D108BD9-81ED-4DB2-BD59-A6C34878D82A}">
                    <a16:rowId xmlns:a16="http://schemas.microsoft.com/office/drawing/2014/main" xmlns="" val="438215711"/>
                  </a:ext>
                </a:extLst>
              </a:tr>
              <a:tr h="182809">
                <a:tc>
                  <a:txBody>
                    <a:bodyPr/>
                    <a:lstStyle/>
                    <a:p>
                      <a:pPr algn="l"/>
                      <a:r>
                        <a:rPr lang="en-US" altLang="zh-CN" sz="700" b="0" dirty="0">
                          <a:latin typeface="Arial" panose="020B0604020202020204" pitchFamily="34" charset="0"/>
                          <a:cs typeface="Arial" panose="020B0604020202020204" pitchFamily="34" charset="0"/>
                        </a:rPr>
                        <a:t>Spatial</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1080p to 4Kx2K</a:t>
                      </a:r>
                      <a:endParaRPr lang="zh-CN" altLang="en-US" sz="700" b="0" dirty="0">
                        <a:latin typeface="Arial" panose="020B0604020202020204" pitchFamily="34" charset="0"/>
                        <a:cs typeface="Arial" panose="020B0604020202020204" pitchFamily="34" charset="0"/>
                      </a:endParaRPr>
                    </a:p>
                  </a:txBody>
                  <a:tcPr marL="68553" marR="68553" marT="34277" marB="34277"/>
                </a:tc>
                <a:extLst>
                  <a:ext uri="{0D108BD9-81ED-4DB2-BD59-A6C34878D82A}">
                    <a16:rowId xmlns:a16="http://schemas.microsoft.com/office/drawing/2014/main" xmlns="" val="1308500129"/>
                  </a:ext>
                </a:extLst>
              </a:tr>
              <a:tr h="182809">
                <a:tc>
                  <a:txBody>
                    <a:bodyPr/>
                    <a:lstStyle/>
                    <a:p>
                      <a:pPr algn="l"/>
                      <a:r>
                        <a:rPr lang="en-US" altLang="zh-CN" sz="700" b="0" dirty="0">
                          <a:latin typeface="Arial" panose="020B0604020202020204" pitchFamily="34" charset="0"/>
                          <a:cs typeface="Arial" panose="020B0604020202020204" pitchFamily="34" charset="0"/>
                        </a:rPr>
                        <a:t>SNR(quality)</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33dB to 36dB</a:t>
                      </a:r>
                      <a:endParaRPr lang="zh-CN" altLang="en-US" sz="700" b="0" dirty="0">
                        <a:latin typeface="Arial" panose="020B0604020202020204" pitchFamily="34" charset="0"/>
                        <a:cs typeface="Arial" panose="020B0604020202020204" pitchFamily="34" charset="0"/>
                      </a:endParaRPr>
                    </a:p>
                  </a:txBody>
                  <a:tcPr marL="68553" marR="68553" marT="34277" marB="34277"/>
                </a:tc>
                <a:extLst>
                  <a:ext uri="{0D108BD9-81ED-4DB2-BD59-A6C34878D82A}">
                    <a16:rowId xmlns:a16="http://schemas.microsoft.com/office/drawing/2014/main" xmlns="" val="482793420"/>
                  </a:ext>
                </a:extLst>
              </a:tr>
              <a:tr h="182809">
                <a:tc>
                  <a:txBody>
                    <a:bodyPr/>
                    <a:lstStyle/>
                    <a:p>
                      <a:pPr algn="l"/>
                      <a:r>
                        <a:rPr lang="en-US" altLang="zh-CN" sz="700" b="0" dirty="0">
                          <a:latin typeface="Arial" panose="020B0604020202020204" pitchFamily="34" charset="0"/>
                          <a:cs typeface="Arial" panose="020B0604020202020204" pitchFamily="34" charset="0"/>
                        </a:rPr>
                        <a:t>Hybrid codec</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endParaRPr lang="zh-CN" altLang="en-US" sz="700" b="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AVC-coded BL</a:t>
                      </a:r>
                      <a:endParaRPr lang="zh-CN" altLang="en-US" sz="700" b="0" dirty="0">
                        <a:latin typeface="Arial" panose="020B0604020202020204" pitchFamily="34" charset="0"/>
                        <a:cs typeface="Arial" panose="020B0604020202020204" pitchFamily="34" charset="0"/>
                      </a:endParaRPr>
                    </a:p>
                  </a:txBody>
                  <a:tcPr marL="68553" marR="68553" marT="34277" marB="34277"/>
                </a:tc>
                <a:extLst>
                  <a:ext uri="{0D108BD9-81ED-4DB2-BD59-A6C34878D82A}">
                    <a16:rowId xmlns:a16="http://schemas.microsoft.com/office/drawing/2014/main" xmlns="" val="1419314216"/>
                  </a:ext>
                </a:extLst>
              </a:tr>
              <a:tr h="182809">
                <a:tc>
                  <a:txBody>
                    <a:bodyPr/>
                    <a:lstStyle/>
                    <a:p>
                      <a:pPr algn="l"/>
                      <a:r>
                        <a:rPr lang="en-US" altLang="zh-CN" sz="700" b="0" dirty="0">
                          <a:latin typeface="Arial" panose="020B0604020202020204" pitchFamily="34" charset="0"/>
                          <a:cs typeface="Arial" panose="020B0604020202020204" pitchFamily="34" charset="0"/>
                        </a:rPr>
                        <a:t>Bit depth</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8 bit to 10 bit</a:t>
                      </a:r>
                      <a:endParaRPr lang="zh-CN" altLang="en-US" sz="700" b="0" dirty="0">
                        <a:latin typeface="Arial" panose="020B0604020202020204" pitchFamily="34" charset="0"/>
                        <a:cs typeface="Arial" panose="020B0604020202020204" pitchFamily="34" charset="0"/>
                      </a:endParaRPr>
                    </a:p>
                  </a:txBody>
                  <a:tcPr marL="68553" marR="68553" marT="34277" marB="34277"/>
                </a:tc>
                <a:extLst>
                  <a:ext uri="{0D108BD9-81ED-4DB2-BD59-A6C34878D82A}">
                    <a16:rowId xmlns:a16="http://schemas.microsoft.com/office/drawing/2014/main" xmlns="" val="1906758422"/>
                  </a:ext>
                </a:extLst>
              </a:tr>
              <a:tr h="129650">
                <a:tc>
                  <a:txBody>
                    <a:bodyPr/>
                    <a:lstStyle/>
                    <a:p>
                      <a:pPr algn="l"/>
                      <a:r>
                        <a:rPr lang="en-US" altLang="zh-CN" sz="700" b="0" dirty="0">
                          <a:latin typeface="Arial" panose="020B0604020202020204" pitchFamily="34" charset="0"/>
                          <a:cs typeface="Arial" panose="020B0604020202020204" pitchFamily="34" charset="0"/>
                        </a:rPr>
                        <a:t>Color gamut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endParaRPr lang="zh-CN" altLang="en-US" sz="700" b="0">
                        <a:latin typeface="Arial" panose="020B0604020202020204" pitchFamily="34" charset="0"/>
                        <a:cs typeface="Arial" panose="020B0604020202020204" pitchFamily="34" charset="0"/>
                      </a:endParaRPr>
                    </a:p>
                  </a:txBody>
                  <a:tcPr marL="68553" marR="68553" marT="34277" marB="34277"/>
                </a:tc>
                <a:tc>
                  <a:txBody>
                    <a:body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700" b="0" dirty="0">
                          <a:latin typeface="Arial" panose="020B0604020202020204" pitchFamily="34" charset="0"/>
                          <a:cs typeface="Arial" panose="020B0604020202020204" pitchFamily="34" charset="0"/>
                        </a:rPr>
                        <a:t>√</a:t>
                      </a:r>
                      <a:endParaRPr lang="zh-CN" altLang="en-US" sz="700" b="0" dirty="0">
                        <a:latin typeface="Arial" panose="020B0604020202020204" pitchFamily="34" charset="0"/>
                        <a:cs typeface="Arial" panose="020B0604020202020204" pitchFamily="34" charset="0"/>
                      </a:endParaRPr>
                    </a:p>
                  </a:txBody>
                  <a:tcPr marL="68553" marR="68553" marT="34277" marB="34277"/>
                </a:tc>
                <a:tc>
                  <a:txBody>
                    <a:bodyPr/>
                    <a:lstStyle/>
                    <a:p>
                      <a:pPr algn="l"/>
                      <a:r>
                        <a:rPr lang="en-US" altLang="zh-CN" sz="700" b="0" dirty="0">
                          <a:latin typeface="Arial" panose="020B0604020202020204" pitchFamily="34" charset="0"/>
                          <a:cs typeface="Arial" panose="020B0604020202020204" pitchFamily="34" charset="0"/>
                        </a:rPr>
                        <a:t>BT.709 to BT.2020</a:t>
                      </a:r>
                      <a:endParaRPr lang="zh-CN" altLang="en-US" sz="700" b="0" dirty="0">
                        <a:latin typeface="Arial" panose="020B0604020202020204" pitchFamily="34" charset="0"/>
                        <a:cs typeface="Arial" panose="020B0604020202020204" pitchFamily="34" charset="0"/>
                      </a:endParaRPr>
                    </a:p>
                  </a:txBody>
                  <a:tcPr marL="68553" marR="68553" marT="34277" marB="34277"/>
                </a:tc>
                <a:extLst>
                  <a:ext uri="{0D108BD9-81ED-4DB2-BD59-A6C34878D82A}">
                    <a16:rowId xmlns:a16="http://schemas.microsoft.com/office/drawing/2014/main" xmlns="" val="3278372873"/>
                  </a:ext>
                </a:extLst>
              </a:tr>
            </a:tbl>
          </a:graphicData>
        </a:graphic>
      </p:graphicFrame>
      <p:sp>
        <p:nvSpPr>
          <p:cNvPr id="65" name="内容占位符 2">
            <a:extLst>
              <a:ext uri="{FF2B5EF4-FFF2-40B4-BE49-F238E27FC236}">
                <a16:creationId xmlns:a16="http://schemas.microsoft.com/office/drawing/2014/main" xmlns="" id="{A1373B3A-8A5E-4D35-9EC0-4EBBD5313A1C}"/>
              </a:ext>
            </a:extLst>
          </p:cNvPr>
          <p:cNvSpPr>
            <a:spLocks noGrp="1"/>
          </p:cNvSpPr>
          <p:nvPr>
            <p:ph idx="1"/>
          </p:nvPr>
        </p:nvSpPr>
        <p:spPr>
          <a:xfrm>
            <a:off x="105098" y="1310812"/>
            <a:ext cx="2954512" cy="1398248"/>
          </a:xfrm>
        </p:spPr>
        <p:txBody>
          <a:bodyPr/>
          <a:lstStyle/>
          <a:p>
            <a:pPr algn="just"/>
            <a:r>
              <a:rPr lang="en-US" altLang="zh-CN" sz="1050" dirty="0"/>
              <a:t>Scalable video coding standard:</a:t>
            </a:r>
          </a:p>
          <a:p>
            <a:pPr lvl="1" algn="just"/>
            <a:r>
              <a:rPr lang="en-US" altLang="zh-CN" sz="900" dirty="0"/>
              <a:t>SVC (Scalable Video Coding)</a:t>
            </a:r>
          </a:p>
          <a:p>
            <a:pPr lvl="1" algn="just"/>
            <a:r>
              <a:rPr lang="en-US" altLang="zh-CN" sz="900" dirty="0">
                <a:solidFill>
                  <a:srgbClr val="000000"/>
                </a:solidFill>
                <a:ea typeface="Microsoft YaHei" panose="020B0503020204020204" pitchFamily="34" charset="-122"/>
              </a:rPr>
              <a:t>SHVC (Scalable High efficiency Video Coding)</a:t>
            </a:r>
          </a:p>
          <a:p>
            <a:pPr marL="342900" lvl="1" indent="-342900" algn="just">
              <a:buChar char="•"/>
            </a:pPr>
            <a:r>
              <a:rPr lang="en-US" altLang="zh-CN" sz="1050" b="1" dirty="0">
                <a:ea typeface="+mn-ea"/>
                <a:cs typeface="+mn-cs"/>
              </a:rPr>
              <a:t>Application</a:t>
            </a:r>
            <a:r>
              <a:rPr lang="zh-CN" altLang="en-US" sz="1050" b="1" dirty="0">
                <a:ea typeface="+mn-ea"/>
                <a:cs typeface="+mn-cs"/>
              </a:rPr>
              <a:t>：</a:t>
            </a:r>
            <a:endParaRPr lang="en-US" altLang="zh-CN" sz="1050" b="1" dirty="0">
              <a:ea typeface="+mn-ea"/>
              <a:cs typeface="+mn-cs"/>
            </a:endParaRPr>
          </a:p>
          <a:p>
            <a:pPr lvl="1" algn="just">
              <a:buFontTx/>
              <a:buChar char="–"/>
            </a:pPr>
            <a:r>
              <a:rPr lang="en-US" altLang="zh-CN" sz="900" dirty="0"/>
              <a:t>Video</a:t>
            </a:r>
            <a:r>
              <a:rPr lang="zh-CN" altLang="en-US" sz="900" dirty="0"/>
              <a:t> </a:t>
            </a:r>
            <a:r>
              <a:rPr lang="en-US" altLang="zh-CN" sz="900" dirty="0"/>
              <a:t>conferencing</a:t>
            </a:r>
          </a:p>
          <a:p>
            <a:pPr lvl="1" algn="just"/>
            <a:r>
              <a:rPr lang="en-US" altLang="zh-CN" sz="900" dirty="0"/>
              <a:t>Video surveillance</a:t>
            </a:r>
          </a:p>
          <a:p>
            <a:pPr lvl="1" algn="just"/>
            <a:r>
              <a:rPr lang="en-US" altLang="zh-CN" sz="900" dirty="0"/>
              <a:t>XR/VR</a:t>
            </a:r>
            <a:endParaRPr lang="zh-CN" altLang="en-US" sz="900" dirty="0"/>
          </a:p>
          <a:p>
            <a:pPr lvl="1" algn="just">
              <a:buFontTx/>
              <a:buChar char="–"/>
            </a:pPr>
            <a:endParaRPr lang="en-US" altLang="zh-CN" sz="900" dirty="0"/>
          </a:p>
          <a:p>
            <a:pPr marL="342900" lvl="1" indent="-342900" algn="just">
              <a:buChar char="•"/>
            </a:pPr>
            <a:endParaRPr lang="en-US" altLang="zh-CN" sz="1050" b="1" dirty="0">
              <a:ea typeface="+mn-ea"/>
              <a:cs typeface="+mn-cs"/>
            </a:endParaRPr>
          </a:p>
          <a:p>
            <a:pPr marL="457200" lvl="1" indent="0" algn="just">
              <a:buNone/>
            </a:pPr>
            <a:endParaRPr lang="en-US" altLang="zh-CN" sz="900" dirty="0">
              <a:solidFill>
                <a:srgbClr val="000000"/>
              </a:solidFill>
              <a:ea typeface="Microsoft YaHei" panose="020B0503020204020204" pitchFamily="34" charset="-122"/>
            </a:endParaRPr>
          </a:p>
        </p:txBody>
      </p:sp>
      <p:sp>
        <p:nvSpPr>
          <p:cNvPr id="67" name="内容占位符 2">
            <a:extLst>
              <a:ext uri="{FF2B5EF4-FFF2-40B4-BE49-F238E27FC236}">
                <a16:creationId xmlns:a16="http://schemas.microsoft.com/office/drawing/2014/main" xmlns="" id="{AEFCE39D-0647-492D-8823-37D3D9D283C6}"/>
              </a:ext>
            </a:extLst>
          </p:cNvPr>
          <p:cNvSpPr txBox="1">
            <a:spLocks/>
          </p:cNvSpPr>
          <p:nvPr/>
        </p:nvSpPr>
        <p:spPr bwMode="auto">
          <a:xfrm>
            <a:off x="105097" y="4245115"/>
            <a:ext cx="2983893" cy="2079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1050" dirty="0"/>
              <a:t>I </a:t>
            </a:r>
            <a:r>
              <a:rPr lang="en-US" altLang="zh-CN" sz="1050" dirty="0" smtClean="0"/>
              <a:t>frame (priority A): </a:t>
            </a:r>
            <a:endParaRPr lang="en-US" altLang="zh-CN" sz="1050" dirty="0"/>
          </a:p>
          <a:p>
            <a:pPr lvl="1" algn="just"/>
            <a:r>
              <a:rPr lang="en-US" altLang="zh-CN" sz="900" dirty="0"/>
              <a:t>An I-frame or a Key-Frame or an Intra-frame consists ONLY of macroblocks that use Intra-prediction. </a:t>
            </a:r>
          </a:p>
          <a:p>
            <a:r>
              <a:rPr lang="en-US" altLang="zh-CN" sz="1050" dirty="0"/>
              <a:t>P frame (priority </a:t>
            </a:r>
            <a:r>
              <a:rPr lang="en-US" altLang="zh-CN" sz="1050" dirty="0" smtClean="0"/>
              <a:t>B): </a:t>
            </a:r>
            <a:r>
              <a:rPr lang="en-US" altLang="zh-CN" sz="1050" dirty="0"/>
              <a:t>: </a:t>
            </a:r>
          </a:p>
          <a:p>
            <a:pPr lvl="1"/>
            <a:r>
              <a:rPr lang="en-US" altLang="zh-CN" sz="900" dirty="0"/>
              <a:t>P-frame stands for Predicted Frame and allows macroblocks to be compressed using temporal prediction in addition to spatial prediction. For motion estimation, P-frames use frames that have been previously encoded. </a:t>
            </a:r>
          </a:p>
          <a:p>
            <a:pPr marL="342900" lvl="1" indent="-342900">
              <a:buChar char="•"/>
            </a:pPr>
            <a:r>
              <a:rPr lang="en-US" altLang="zh-CN" sz="1050" b="1" dirty="0">
                <a:ea typeface="+mn-ea"/>
                <a:cs typeface="+mn-cs"/>
              </a:rPr>
              <a:t>B </a:t>
            </a:r>
            <a:r>
              <a:rPr lang="en-US" altLang="zh-CN" sz="1050" b="1" dirty="0" smtClean="0">
                <a:ea typeface="+mn-ea"/>
                <a:cs typeface="+mn-cs"/>
              </a:rPr>
              <a:t>frame </a:t>
            </a:r>
            <a:r>
              <a:rPr lang="en-US" altLang="zh-CN" sz="1050" b="1" dirty="0"/>
              <a:t>(priority </a:t>
            </a:r>
            <a:r>
              <a:rPr lang="en-US" altLang="zh-CN" sz="1050" b="1" dirty="0" smtClean="0"/>
              <a:t>B/C): </a:t>
            </a:r>
            <a:r>
              <a:rPr lang="en-US" altLang="zh-CN" sz="1050" b="1" dirty="0" smtClean="0">
                <a:ea typeface="+mn-ea"/>
                <a:cs typeface="+mn-cs"/>
              </a:rPr>
              <a:t>:</a:t>
            </a:r>
            <a:endParaRPr lang="en-US" altLang="zh-CN" sz="1050" b="1" dirty="0">
              <a:ea typeface="+mn-ea"/>
              <a:cs typeface="+mn-cs"/>
            </a:endParaRPr>
          </a:p>
          <a:p>
            <a:pPr lvl="1"/>
            <a:r>
              <a:rPr lang="en-US" altLang="zh-CN" sz="900" dirty="0"/>
              <a:t>A B-frame is a frame that can refer to frames that occur both before and after it. </a:t>
            </a:r>
            <a:endParaRPr kumimoji="0" lang="en-US" altLang="zh-CN" sz="900" kern="0" dirty="0"/>
          </a:p>
          <a:p>
            <a:pPr marL="342900" lvl="1" indent="-342900" algn="just" latinLnBrk="0">
              <a:buFontTx/>
              <a:buChar char="•"/>
            </a:pPr>
            <a:endParaRPr kumimoji="0" lang="en-US" altLang="zh-CN" sz="1050" b="1" kern="0" dirty="0">
              <a:ea typeface="+mn-ea"/>
              <a:cs typeface="+mn-cs"/>
            </a:endParaRPr>
          </a:p>
          <a:p>
            <a:pPr marL="457200" lvl="1" indent="0" algn="just" latinLnBrk="0">
              <a:buFontTx/>
              <a:buNone/>
            </a:pPr>
            <a:endParaRPr kumimoji="0" lang="en-US" altLang="zh-CN" sz="900" kern="0" dirty="0">
              <a:ea typeface="Microsoft YaHei" panose="020B0503020204020204" pitchFamily="34" charset="-122"/>
            </a:endParaRPr>
          </a:p>
        </p:txBody>
      </p:sp>
      <p:sp>
        <p:nvSpPr>
          <p:cNvPr id="68" name="内容占位符 2">
            <a:extLst>
              <a:ext uri="{FF2B5EF4-FFF2-40B4-BE49-F238E27FC236}">
                <a16:creationId xmlns:a16="http://schemas.microsoft.com/office/drawing/2014/main" xmlns="" id="{2221DDD8-C7C9-4BF2-8B65-525DF91078AA}"/>
              </a:ext>
            </a:extLst>
          </p:cNvPr>
          <p:cNvSpPr txBox="1">
            <a:spLocks/>
          </p:cNvSpPr>
          <p:nvPr/>
        </p:nvSpPr>
        <p:spPr bwMode="auto">
          <a:xfrm>
            <a:off x="3136816" y="4744367"/>
            <a:ext cx="3873584" cy="13440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1050" dirty="0"/>
              <a:t>Codec order (</a:t>
            </a:r>
            <a:r>
              <a:rPr lang="en-US" altLang="zh-CN" sz="1050" dirty="0" err="1"/>
              <a:t>bitstream</a:t>
            </a:r>
            <a:r>
              <a:rPr lang="en-US" altLang="zh-CN" sz="1050" dirty="0"/>
              <a:t>): </a:t>
            </a:r>
          </a:p>
          <a:p>
            <a:pPr lvl="1" algn="just"/>
            <a:r>
              <a:rPr lang="es-ES" altLang="zh-CN" sz="900" dirty="0"/>
              <a:t>BL_0 EL_0 BL_2 EL_2 BL_1 EL_1 BL_4 EL_4  BL_3 EL_3</a:t>
            </a:r>
          </a:p>
          <a:p>
            <a:r>
              <a:rPr lang="en-US" altLang="zh-CN" sz="1050" dirty="0"/>
              <a:t>Decoding process of EL: </a:t>
            </a:r>
          </a:p>
          <a:p>
            <a:pPr lvl="1"/>
            <a:r>
              <a:rPr lang="nn-NO" altLang="zh-CN" sz="900" dirty="0"/>
              <a:t>Rec(BL_i +EL_i) = upSampling(Rec(BL_i)) + Rec(EL_i);</a:t>
            </a:r>
          </a:p>
          <a:p>
            <a:pPr marL="342900" lvl="1" indent="-342900">
              <a:buChar char="•"/>
            </a:pPr>
            <a:r>
              <a:rPr lang="en-US" altLang="zh-CN" sz="1050" b="1" dirty="0"/>
              <a:t>Error concealment:</a:t>
            </a:r>
          </a:p>
          <a:p>
            <a:pPr lvl="1"/>
            <a:r>
              <a:rPr lang="es-ES" altLang="zh-CN" sz="900" dirty="0" err="1"/>
              <a:t>If</a:t>
            </a:r>
            <a:r>
              <a:rPr lang="es-ES" altLang="zh-CN" sz="900" dirty="0"/>
              <a:t> (BL_2 </a:t>
            </a:r>
            <a:r>
              <a:rPr lang="es-ES" altLang="zh-CN" sz="900" dirty="0" err="1"/>
              <a:t>is</a:t>
            </a:r>
            <a:r>
              <a:rPr lang="es-ES" altLang="zh-CN" sz="900" dirty="0"/>
              <a:t> error)    </a:t>
            </a:r>
            <a:r>
              <a:rPr lang="es-ES" altLang="zh-CN" sz="900" dirty="0" err="1"/>
              <a:t>Rec</a:t>
            </a:r>
            <a:r>
              <a:rPr lang="es-ES" altLang="zh-CN" sz="900" dirty="0"/>
              <a:t>(BL_2) = </a:t>
            </a:r>
            <a:r>
              <a:rPr lang="es-ES" altLang="zh-CN" sz="900" dirty="0" err="1"/>
              <a:t>Rec</a:t>
            </a:r>
            <a:r>
              <a:rPr lang="es-ES" altLang="zh-CN" sz="900" dirty="0"/>
              <a:t>(BL_0);</a:t>
            </a:r>
          </a:p>
          <a:p>
            <a:pPr lvl="1"/>
            <a:r>
              <a:rPr lang="es-ES" altLang="zh-CN" sz="900" dirty="0" err="1"/>
              <a:t>If</a:t>
            </a:r>
            <a:r>
              <a:rPr lang="es-ES" altLang="zh-CN" sz="900" dirty="0"/>
              <a:t> (</a:t>
            </a:r>
            <a:r>
              <a:rPr lang="en-US" altLang="zh-CN" sz="900" dirty="0">
                <a:solidFill>
                  <a:sysClr val="windowText" lastClr="000000"/>
                </a:solidFill>
              </a:rPr>
              <a:t>EL_2</a:t>
            </a:r>
            <a:r>
              <a:rPr lang="es-ES" altLang="zh-CN" sz="900" dirty="0"/>
              <a:t> </a:t>
            </a:r>
            <a:r>
              <a:rPr lang="es-ES" altLang="zh-CN" sz="900" dirty="0" err="1"/>
              <a:t>is</a:t>
            </a:r>
            <a:r>
              <a:rPr lang="es-ES" altLang="zh-CN" sz="900" dirty="0"/>
              <a:t> error)    </a:t>
            </a:r>
            <a:r>
              <a:rPr lang="en-US" altLang="zh-CN" sz="900" dirty="0">
                <a:solidFill>
                  <a:sysClr val="windowText" lastClr="000000"/>
                </a:solidFill>
              </a:rPr>
              <a:t>EL_2 = 0</a:t>
            </a:r>
            <a:r>
              <a:rPr lang="es-ES" altLang="zh-CN" sz="900" dirty="0"/>
              <a:t>; (</a:t>
            </a:r>
            <a:r>
              <a:rPr lang="es-ES" altLang="zh-CN" sz="900" dirty="0" err="1"/>
              <a:t>drop</a:t>
            </a:r>
            <a:r>
              <a:rPr lang="es-ES" altLang="zh-CN" sz="900" dirty="0"/>
              <a:t>)</a:t>
            </a:r>
          </a:p>
          <a:p>
            <a:pPr marL="342900" lvl="1" indent="-342900" algn="just" latinLnBrk="0">
              <a:buFontTx/>
              <a:buChar char="•"/>
            </a:pPr>
            <a:endParaRPr kumimoji="0" lang="en-US" altLang="zh-CN" sz="1050" b="1" kern="0" dirty="0"/>
          </a:p>
          <a:p>
            <a:pPr marL="457200" lvl="1" indent="0" algn="just" latinLnBrk="0">
              <a:buFontTx/>
              <a:buNone/>
            </a:pPr>
            <a:endParaRPr kumimoji="0" lang="en-US" altLang="zh-CN" sz="900" kern="0" dirty="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9" name="内容占位符 2">
                <a:extLst>
                  <a:ext uri="{FF2B5EF4-FFF2-40B4-BE49-F238E27FC236}">
                    <a16:creationId xmlns:a16="http://schemas.microsoft.com/office/drawing/2014/main" xmlns="" id="{7E608DBB-69D6-4AEA-AFDC-0BA7A7792379}"/>
                  </a:ext>
                </a:extLst>
              </p:cNvPr>
              <p:cNvSpPr txBox="1">
                <a:spLocks/>
              </p:cNvSpPr>
              <p:nvPr/>
            </p:nvSpPr>
            <p:spPr bwMode="auto">
              <a:xfrm>
                <a:off x="7064290" y="4745107"/>
                <a:ext cx="1974613" cy="1343326"/>
              </a:xfrm>
              <a:prstGeom prst="rect">
                <a:avLst/>
              </a:prstGeom>
              <a:noFill/>
              <a:ln w="9525">
                <a:solidFill>
                  <a:schemeClr val="tx1"/>
                </a:solidFill>
                <a:miter lim="800000"/>
                <a:headEnd/>
                <a:tailEnd/>
              </a:ln>
              <a:extLst>
                <a:ext uri="{909E8E84-426E-40DD-AFC4-6F175D3DCCD1}">
                  <a14:hiddenFill>
                    <a:solidFill>
                      <a:srgbClr val="FFFFFF"/>
                    </a:solidFill>
                  </a14:hiddenFill>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sz="1050" dirty="0"/>
                  <a:t>Measurement: </a:t>
                </a:r>
              </a:p>
              <a:p>
                <a:pPr lvl="1" algn="just"/>
                <a:r>
                  <a:rPr lang="en-US" altLang="zh-CN" sz="900" dirty="0"/>
                  <a:t>PSNR =</a:t>
                </a:r>
                <a14:m>
                  <m:oMath xmlns:m="http://schemas.openxmlformats.org/officeDocument/2006/math">
                    <m:r>
                      <a:rPr lang="en-US" altLang="zh-CN" sz="900" i="1">
                        <a:latin typeface="Cambria Math" panose="02040503050406030204" pitchFamily="18" charset="0"/>
                      </a:rPr>
                      <m:t>10</m:t>
                    </m:r>
                    <m:func>
                      <m:funcPr>
                        <m:ctrlPr>
                          <a:rPr lang="en-US" altLang="zh-CN" sz="900" i="1">
                            <a:latin typeface="Cambria Math" panose="02040503050406030204" pitchFamily="18" charset="0"/>
                          </a:rPr>
                        </m:ctrlPr>
                      </m:funcPr>
                      <m:fName>
                        <m:sSub>
                          <m:sSubPr>
                            <m:ctrlPr>
                              <a:rPr lang="en-US" altLang="zh-CN" sz="900" i="1">
                                <a:latin typeface="Cambria Math" panose="02040503050406030204" pitchFamily="18" charset="0"/>
                              </a:rPr>
                            </m:ctrlPr>
                          </m:sSubPr>
                          <m:e>
                            <m:r>
                              <m:rPr>
                                <m:sty m:val="p"/>
                              </m:rPr>
                              <a:rPr lang="en-US" altLang="zh-CN" sz="900">
                                <a:latin typeface="Cambria Math" panose="02040503050406030204" pitchFamily="18" charset="0"/>
                              </a:rPr>
                              <m:t>log</m:t>
                            </m:r>
                          </m:e>
                          <m:sub>
                            <m:r>
                              <a:rPr lang="en-US" altLang="zh-CN" sz="900" i="1">
                                <a:latin typeface="Cambria Math" panose="02040503050406030204" pitchFamily="18" charset="0"/>
                              </a:rPr>
                              <m:t>10</m:t>
                            </m:r>
                          </m:sub>
                        </m:sSub>
                      </m:fName>
                      <m:e>
                        <m:f>
                          <m:fPr>
                            <m:ctrlPr>
                              <a:rPr lang="en-US" altLang="zh-CN" sz="900" i="1">
                                <a:latin typeface="Cambria Math" panose="02040503050406030204" pitchFamily="18" charset="0"/>
                              </a:rPr>
                            </m:ctrlPr>
                          </m:fPr>
                          <m:num>
                            <m:sSup>
                              <m:sSupPr>
                                <m:ctrlPr>
                                  <a:rPr lang="en-US" altLang="zh-CN" sz="900" i="1">
                                    <a:latin typeface="Cambria Math" panose="02040503050406030204" pitchFamily="18" charset="0"/>
                                  </a:rPr>
                                </m:ctrlPr>
                              </m:sSupPr>
                              <m:e>
                                <m:r>
                                  <a:rPr lang="en-US" altLang="zh-CN" sz="900" i="1">
                                    <a:latin typeface="Cambria Math" panose="02040503050406030204" pitchFamily="18" charset="0"/>
                                  </a:rPr>
                                  <m:t>255</m:t>
                                </m:r>
                              </m:e>
                              <m:sup>
                                <m:r>
                                  <a:rPr lang="en-US" altLang="zh-CN" sz="900" i="1">
                                    <a:latin typeface="Cambria Math" panose="02040503050406030204" pitchFamily="18" charset="0"/>
                                  </a:rPr>
                                  <m:t>2</m:t>
                                </m:r>
                              </m:sup>
                            </m:sSup>
                          </m:num>
                          <m:den>
                            <m:r>
                              <a:rPr lang="en-US" altLang="zh-CN" sz="900" i="1">
                                <a:latin typeface="Cambria Math" panose="02040503050406030204" pitchFamily="18" charset="0"/>
                              </a:rPr>
                              <m:t>𝑀𝑆𝐸</m:t>
                            </m:r>
                          </m:den>
                        </m:f>
                      </m:e>
                    </m:func>
                    <m:r>
                      <a:rPr lang="en-US" altLang="zh-CN" sz="900" i="1">
                        <a:latin typeface="Cambria Math" panose="02040503050406030204" pitchFamily="18" charset="0"/>
                      </a:rPr>
                      <m:t> </m:t>
                    </m:r>
                  </m:oMath>
                </a14:m>
                <a:endParaRPr lang="nn-NO" altLang="zh-CN" sz="900" dirty="0"/>
              </a:p>
              <a:p>
                <a:pPr marL="342900" lvl="1" indent="-342900">
                  <a:buChar char="•"/>
                </a:pPr>
                <a:r>
                  <a:rPr lang="en-US" altLang="zh-CN" sz="1050" b="1" dirty="0">
                    <a:ea typeface="+mn-ea"/>
                    <a:cs typeface="+mn-cs"/>
                  </a:rPr>
                  <a:t>Performance Graph</a:t>
                </a:r>
                <a:r>
                  <a:rPr lang="en-US" altLang="zh-CN" sz="1050" b="1" dirty="0"/>
                  <a:t> :</a:t>
                </a:r>
                <a:endParaRPr lang="en-US" altLang="zh-CN" sz="1050" b="1" dirty="0">
                  <a:ea typeface="+mn-ea"/>
                  <a:cs typeface="+mn-cs"/>
                </a:endParaRPr>
              </a:p>
              <a:p>
                <a:pPr lvl="1"/>
                <a:r>
                  <a:rPr lang="es-ES" altLang="zh-CN" sz="900" dirty="0"/>
                  <a:t>SNR-PSNR</a:t>
                </a:r>
              </a:p>
              <a:p>
                <a:pPr lvl="1"/>
                <a:r>
                  <a:rPr lang="es-ES" altLang="zh-CN" sz="900" dirty="0"/>
                  <a:t>RATE-PSNR</a:t>
                </a:r>
                <a:endParaRPr kumimoji="0" lang="en-US" altLang="zh-CN" sz="1050" b="1" kern="0" dirty="0">
                  <a:ea typeface="+mn-ea"/>
                  <a:cs typeface="+mn-cs"/>
                </a:endParaRPr>
              </a:p>
              <a:p>
                <a:pPr marL="457200" lvl="1" indent="0" algn="just" latinLnBrk="0">
                  <a:buFontTx/>
                  <a:buNone/>
                </a:pPr>
                <a:endParaRPr kumimoji="0" lang="en-US" altLang="zh-CN" sz="900" kern="0" dirty="0">
                  <a:ea typeface="Microsoft YaHei" panose="020B0503020204020204" pitchFamily="34" charset="-122"/>
                </a:endParaRPr>
              </a:p>
            </p:txBody>
          </p:sp>
        </mc:Choice>
        <mc:Fallback xmlns="">
          <p:sp>
            <p:nvSpPr>
              <p:cNvPr id="69" name="内容占位符 2">
                <a:extLst>
                  <a:ext uri="{FF2B5EF4-FFF2-40B4-BE49-F238E27FC236}">
                    <a16:creationId xmlns:a16="http://schemas.microsoft.com/office/drawing/2014/main" id="{7E608DBB-69D6-4AEA-AFDC-0BA7A7792379}"/>
                  </a:ext>
                </a:extLst>
              </p:cNvPr>
              <p:cNvSpPr txBox="1">
                <a:spLocks noRot="1" noChangeAspect="1" noMove="1" noResize="1" noEditPoints="1" noAdjustHandles="1" noChangeArrowheads="1" noChangeShapeType="1" noTextEdit="1"/>
              </p:cNvSpPr>
              <p:nvPr/>
            </p:nvSpPr>
            <p:spPr bwMode="auto">
              <a:xfrm>
                <a:off x="7064290" y="4745107"/>
                <a:ext cx="1974613" cy="1343326"/>
              </a:xfrm>
              <a:prstGeom prst="rect">
                <a:avLst/>
              </a:prstGeom>
              <a:blipFill>
                <a:blip r:embed="rId7"/>
                <a:stretch>
                  <a:fillRect/>
                </a:stretch>
              </a:blip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zh-CN" altLang="en-US">
                    <a:noFill/>
                  </a:rPr>
                  <a:t> </a:t>
                </a:r>
              </a:p>
            </p:txBody>
          </p:sp>
        </mc:Fallback>
      </mc:AlternateContent>
    </p:spTree>
    <p:extLst>
      <p:ext uri="{BB962C8B-B14F-4D97-AF65-F5344CB8AC3E}">
        <p14:creationId xmlns:p14="http://schemas.microsoft.com/office/powerpoint/2010/main" val="4286780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smtClean="0"/>
              <a:t>Layered </a:t>
            </a:r>
            <a:r>
              <a:rPr lang="en-US" altLang="zh-CN" dirty="0" err="1" smtClean="0"/>
              <a:t>QoS</a:t>
            </a:r>
            <a:endParaRPr lang="zh-CN" altLang="en-US" dirty="0"/>
          </a:p>
        </p:txBody>
      </p:sp>
      <p:sp>
        <p:nvSpPr>
          <p:cNvPr id="3" name="内容占位符 2"/>
          <p:cNvSpPr>
            <a:spLocks noGrp="1"/>
          </p:cNvSpPr>
          <p:nvPr>
            <p:ph idx="1"/>
          </p:nvPr>
        </p:nvSpPr>
        <p:spPr>
          <a:xfrm>
            <a:off x="685800" y="1462218"/>
            <a:ext cx="7772400" cy="1128582"/>
          </a:xfrm>
        </p:spPr>
        <p:txBody>
          <a:bodyPr/>
          <a:lstStyle/>
          <a:p>
            <a:r>
              <a:rPr lang="en-US" altLang="zh-CN" sz="1600" dirty="0" smtClean="0"/>
              <a:t>For WLAN, layered </a:t>
            </a:r>
            <a:r>
              <a:rPr lang="en-US" altLang="zh-CN" sz="1600" dirty="0" err="1" smtClean="0"/>
              <a:t>QoS</a:t>
            </a:r>
            <a:r>
              <a:rPr lang="en-US" altLang="zh-CN" sz="1600" dirty="0" smtClean="0"/>
              <a:t> can be helpful on latency reduction. 802.11aa proposed alternative queues of VI to enable inter-AC prioritization of transport streams (I/P/B frame, or base layer/enhancement layer) [5][6][7]. This can also be helpful for different modalities of XR </a:t>
            </a:r>
            <a:r>
              <a:rPr lang="en-US" altLang="zh-CN" sz="1600" dirty="0"/>
              <a:t>services (Audio/Video/Haptic Data/Sensor </a:t>
            </a:r>
            <a:r>
              <a:rPr lang="en-US" altLang="zh-CN" sz="1600" dirty="0" smtClean="0"/>
              <a:t>Data).</a:t>
            </a:r>
          </a:p>
          <a:p>
            <a:endParaRPr lang="en-US" altLang="zh-CN" sz="1600" dirty="0"/>
          </a:p>
          <a:p>
            <a:endParaRPr lang="en-US" altLang="zh-CN" sz="1600" dirty="0"/>
          </a:p>
          <a:p>
            <a:endParaRPr lang="en-US" altLang="zh-CN" sz="1600" dirty="0" smtClean="0"/>
          </a:p>
          <a:p>
            <a:endParaRPr lang="en-US" altLang="zh-CN" sz="1600" dirty="0"/>
          </a:p>
          <a:p>
            <a:endParaRPr lang="en-US" altLang="zh-CN" sz="1600" dirty="0" smtClean="0"/>
          </a:p>
          <a:p>
            <a:endParaRPr lang="en-US" altLang="zh-CN" sz="1600" dirty="0"/>
          </a:p>
          <a:p>
            <a:endParaRPr lang="en-US" altLang="zh-CN" sz="1600" dirty="0" smtClean="0"/>
          </a:p>
          <a:p>
            <a:endParaRPr lang="en-US" altLang="zh-CN" sz="1600" dirty="0"/>
          </a:p>
          <a:p>
            <a:endParaRPr lang="en-US" altLang="zh-CN" sz="1600" dirty="0" smtClean="0"/>
          </a:p>
          <a:p>
            <a:endParaRPr lang="en-US" altLang="zh-CN" sz="1600" dirty="0"/>
          </a:p>
          <a:p>
            <a:endParaRPr lang="en-US" altLang="zh-CN" sz="1600" dirty="0" smtClean="0"/>
          </a:p>
          <a:p>
            <a:r>
              <a:rPr lang="en-US" altLang="zh-CN" sz="1600" dirty="0" smtClean="0"/>
              <a:t>Layered </a:t>
            </a:r>
            <a:r>
              <a:rPr lang="en-US" altLang="zh-CN" sz="1600" dirty="0" err="1"/>
              <a:t>QoS</a:t>
            </a:r>
            <a:r>
              <a:rPr lang="en-US" altLang="zh-CN" sz="1600" dirty="0"/>
              <a:t> has been decided to be one </a:t>
            </a:r>
            <a:r>
              <a:rPr lang="en-US" altLang="zh-CN" sz="1600" dirty="0" smtClean="0"/>
              <a:t>key issue to solve for study </a:t>
            </a:r>
            <a:r>
              <a:rPr lang="en-US" altLang="zh-CN" sz="1600" dirty="0"/>
              <a:t>item </a:t>
            </a:r>
            <a:r>
              <a:rPr lang="en-US" altLang="zh-CN" sz="1600" dirty="0" smtClean="0"/>
              <a:t>of XR enhancement in 3GPP </a:t>
            </a:r>
            <a:r>
              <a:rPr lang="en-US" altLang="zh-CN" sz="1600" dirty="0"/>
              <a:t>R18 [3].</a:t>
            </a:r>
            <a:endParaRPr lang="en-US" altLang="zh-CN" sz="1600" dirty="0" smtClean="0"/>
          </a:p>
          <a:p>
            <a:endParaRPr lang="en-US" altLang="zh-CN" sz="1600" dirty="0"/>
          </a:p>
          <a:p>
            <a:endParaRPr lang="en-US" altLang="zh-CN" sz="1600" dirty="0" smtClean="0"/>
          </a:p>
          <a:p>
            <a:endParaRPr lang="en-US" altLang="zh-CN" sz="1600" dirty="0" smtClean="0"/>
          </a:p>
          <a:p>
            <a:endParaRPr lang="en-US" altLang="zh-CN" sz="1600" dirty="0"/>
          </a:p>
          <a:p>
            <a:endParaRPr lang="en-US" altLang="zh-CN" sz="1600" dirty="0" smtClean="0"/>
          </a:p>
          <a:p>
            <a:endParaRPr lang="en-US" altLang="zh-CN" sz="1600" dirty="0"/>
          </a:p>
          <a:p>
            <a:endParaRPr lang="en-US" altLang="zh-CN" sz="1600" dirty="0" smtClean="0"/>
          </a:p>
          <a:p>
            <a:endParaRPr lang="en-US" altLang="zh-CN" sz="1600" dirty="0" smtClean="0"/>
          </a:p>
          <a:p>
            <a:endParaRPr lang="en-US" altLang="zh-CN" sz="1600" dirty="0" smtClean="0"/>
          </a:p>
          <a:p>
            <a:endParaRPr lang="en-US" altLang="zh-CN" sz="1600" dirty="0"/>
          </a:p>
          <a:p>
            <a:endParaRPr lang="en-US" altLang="zh-CN" sz="1600" dirty="0" smtClean="0"/>
          </a:p>
          <a:p>
            <a:endParaRPr lang="en-US" altLang="zh-CN" sz="1600" dirty="0"/>
          </a:p>
          <a:p>
            <a:endParaRPr lang="en-US" altLang="zh-CN" sz="1600" dirty="0" smtClean="0"/>
          </a:p>
          <a:p>
            <a:endParaRPr lang="en-US" altLang="zh-CN" sz="1600"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pic>
        <p:nvPicPr>
          <p:cNvPr id="10" name="图片 9"/>
          <p:cNvPicPr>
            <a:picLocks noChangeAspect="1"/>
          </p:cNvPicPr>
          <p:nvPr/>
        </p:nvPicPr>
        <p:blipFill>
          <a:blip r:embed="rId2"/>
          <a:stretch>
            <a:fillRect/>
          </a:stretch>
        </p:blipFill>
        <p:spPr>
          <a:xfrm>
            <a:off x="2286000" y="2590800"/>
            <a:ext cx="4439545" cy="3090105"/>
          </a:xfrm>
          <a:prstGeom prst="rect">
            <a:avLst/>
          </a:prstGeom>
        </p:spPr>
      </p:pic>
    </p:spTree>
    <p:extLst>
      <p:ext uri="{BB962C8B-B14F-4D97-AF65-F5344CB8AC3E}">
        <p14:creationId xmlns:p14="http://schemas.microsoft.com/office/powerpoint/2010/main" val="1144738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Multi-layer transmission</a:t>
            </a:r>
            <a:endParaRPr lang="zh-CN" altLang="en-US" dirty="0"/>
          </a:p>
        </p:txBody>
      </p:sp>
      <p:sp>
        <p:nvSpPr>
          <p:cNvPr id="3" name="内容占位符 2"/>
          <p:cNvSpPr>
            <a:spLocks noGrp="1"/>
          </p:cNvSpPr>
          <p:nvPr>
            <p:ph idx="1"/>
          </p:nvPr>
        </p:nvSpPr>
        <p:spPr>
          <a:xfrm>
            <a:off x="685800" y="1600334"/>
            <a:ext cx="7772400" cy="4419600"/>
          </a:xfrm>
        </p:spPr>
        <p:txBody>
          <a:bodyPr/>
          <a:lstStyle/>
          <a:p>
            <a:pPr algn="just"/>
            <a:r>
              <a:rPr lang="en-US" altLang="zh-CN" sz="1800" dirty="0" smtClean="0"/>
              <a:t>In [2], it mentions </a:t>
            </a:r>
            <a:r>
              <a:rPr lang="en-US" altLang="zh-CN" sz="1800" dirty="0"/>
              <a:t>m</a:t>
            </a:r>
            <a:r>
              <a:rPr lang="en-US" altLang="zh-CN" sz="1800" dirty="0" smtClean="0"/>
              <a:t>ulti-layer </a:t>
            </a:r>
            <a:r>
              <a:rPr lang="en-US" altLang="zh-CN" sz="1800" dirty="0"/>
              <a:t>transmission is one kind of unequal error protection at PHY layer that can provide different robustness to different services.</a:t>
            </a:r>
          </a:p>
          <a:p>
            <a:pPr lvl="1" algn="just"/>
            <a:r>
              <a:rPr lang="en-US" altLang="zh-CN" sz="1400" dirty="0"/>
              <a:t>The base </a:t>
            </a:r>
            <a:r>
              <a:rPr lang="en-US" altLang="zh-CN" sz="1400" dirty="0" smtClean="0"/>
              <a:t>layer (I frame) </a:t>
            </a:r>
            <a:r>
              <a:rPr lang="en-US" altLang="zh-CN" sz="1400" dirty="0"/>
              <a:t>is protected better with lower </a:t>
            </a:r>
            <a:r>
              <a:rPr lang="en-US" altLang="zh-CN" sz="1400" dirty="0" smtClean="0"/>
              <a:t>rate </a:t>
            </a:r>
            <a:r>
              <a:rPr lang="en-US" altLang="zh-CN" sz="1400" dirty="0"/>
              <a:t>whilst the enhancement </a:t>
            </a:r>
            <a:r>
              <a:rPr lang="en-US" altLang="zh-CN" sz="1400" dirty="0" smtClean="0"/>
              <a:t>layer (P/B frame) </a:t>
            </a:r>
            <a:r>
              <a:rPr lang="en-US" altLang="zh-CN" sz="1400" dirty="0"/>
              <a:t>is protected with higher </a:t>
            </a:r>
            <a:r>
              <a:rPr lang="en-US" altLang="zh-CN" sz="1400" dirty="0" smtClean="0"/>
              <a:t>rate.</a:t>
            </a:r>
            <a:endParaRPr lang="en-US" altLang="zh-CN" sz="1400" dirty="0"/>
          </a:p>
          <a:p>
            <a:pPr lvl="1" algn="just"/>
            <a:r>
              <a:rPr lang="en-US" altLang="zh-CN" sz="1400" dirty="0" smtClean="0"/>
              <a:t>Multi-layer transmission can achieve a good tradeoff between data rate and robustness. It can further reduce transmission latency.</a:t>
            </a:r>
          </a:p>
          <a:p>
            <a:pPr algn="just"/>
            <a:r>
              <a:rPr lang="en-US" altLang="zh-CN" sz="1800" dirty="0" smtClean="0"/>
              <a:t>One way of enabling unequal error protection (UEP) is to use different MCS for different frames in different PPDUs (time domain). An alternative way is to enable multiple PSDUs with different MCS within one PPDU. </a:t>
            </a:r>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grpSp>
        <p:nvGrpSpPr>
          <p:cNvPr id="54" name="组合 53"/>
          <p:cNvGrpSpPr/>
          <p:nvPr/>
        </p:nvGrpSpPr>
        <p:grpSpPr>
          <a:xfrm>
            <a:off x="1752600" y="4724400"/>
            <a:ext cx="6553200" cy="1563753"/>
            <a:chOff x="1513519" y="5094801"/>
            <a:chExt cx="6553200" cy="1563753"/>
          </a:xfrm>
        </p:grpSpPr>
        <p:sp>
          <p:nvSpPr>
            <p:cNvPr id="34" name="矩形 33"/>
            <p:cNvSpPr/>
            <p:nvPr/>
          </p:nvSpPr>
          <p:spPr>
            <a:xfrm>
              <a:off x="1513519"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5" name="矩形 34"/>
            <p:cNvSpPr/>
            <p:nvPr/>
          </p:nvSpPr>
          <p:spPr>
            <a:xfrm>
              <a:off x="3464739"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6" name="矩形 35"/>
            <p:cNvSpPr/>
            <p:nvPr/>
          </p:nvSpPr>
          <p:spPr>
            <a:xfrm>
              <a:off x="5280940"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7" name="矩形 36"/>
            <p:cNvSpPr/>
            <p:nvPr/>
          </p:nvSpPr>
          <p:spPr>
            <a:xfrm>
              <a:off x="7000163"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8" name="文本框 37"/>
            <p:cNvSpPr txBox="1"/>
            <p:nvPr/>
          </p:nvSpPr>
          <p:spPr>
            <a:xfrm>
              <a:off x="4374019" y="6396944"/>
              <a:ext cx="631907" cy="261610"/>
            </a:xfrm>
            <a:prstGeom prst="rect">
              <a:avLst/>
            </a:prstGeom>
            <a:noFill/>
          </p:spPr>
          <p:txBody>
            <a:bodyPr wrap="square" rtlCol="0">
              <a:spAutoFit/>
            </a:bodyPr>
            <a:lstStyle/>
            <a:p>
              <a:r>
                <a:rPr lang="en-US" altLang="zh-CN" sz="1100" dirty="0">
                  <a:latin typeface="+mj-lt"/>
                </a:rPr>
                <a:t>PPDU</a:t>
              </a:r>
              <a:endParaRPr lang="zh-CN" altLang="en-US" sz="1100" dirty="0">
                <a:latin typeface="+mj-lt"/>
              </a:endParaRPr>
            </a:p>
          </p:txBody>
        </p:sp>
        <p:sp>
          <p:nvSpPr>
            <p:cNvPr id="39" name="下箭头 38"/>
            <p:cNvSpPr/>
            <p:nvPr/>
          </p:nvSpPr>
          <p:spPr>
            <a:xfrm>
              <a:off x="1915251"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0" name="下箭头 39"/>
            <p:cNvSpPr/>
            <p:nvPr/>
          </p:nvSpPr>
          <p:spPr>
            <a:xfrm>
              <a:off x="3920152"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1" name="下箭头 40"/>
            <p:cNvSpPr/>
            <p:nvPr/>
          </p:nvSpPr>
          <p:spPr>
            <a:xfrm>
              <a:off x="5717696"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2" name="下箭头 41"/>
            <p:cNvSpPr/>
            <p:nvPr/>
          </p:nvSpPr>
          <p:spPr>
            <a:xfrm>
              <a:off x="7419628"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4" name="矩形 43"/>
            <p:cNvSpPr/>
            <p:nvPr/>
          </p:nvSpPr>
          <p:spPr>
            <a:xfrm>
              <a:off x="2628351" y="6194295"/>
              <a:ext cx="4123245" cy="276999"/>
            </a:xfrm>
            <a:prstGeom prst="rect">
              <a:avLst/>
            </a:prstGeom>
          </p:spPr>
          <p:txBody>
            <a:bodyPr wrap="none">
              <a:spAutoFit/>
            </a:bodyPr>
            <a:lstStyle/>
            <a:p>
              <a:r>
                <a:rPr lang="en-US" altLang="zh-CN" sz="1200" dirty="0" smtClean="0">
                  <a:solidFill>
                    <a:srgbClr val="000000"/>
                  </a:solidFill>
                  <a:latin typeface="+mj-lt"/>
                </a:rPr>
                <a:t>Multi-layer transmission (QAM</a:t>
              </a:r>
              <a:r>
                <a:rPr lang="en-US" altLang="zh-CN" sz="1200" dirty="0">
                  <a:solidFill>
                    <a:srgbClr val="000000"/>
                  </a:solidFill>
                  <a:latin typeface="+mj-lt"/>
                </a:rPr>
                <a:t>, coding rate, NSS, </a:t>
              </a:r>
              <a:r>
                <a:rPr lang="en-US" altLang="zh-CN" sz="1200" dirty="0" err="1">
                  <a:solidFill>
                    <a:srgbClr val="000000"/>
                  </a:solidFill>
                  <a:latin typeface="+mj-lt"/>
                </a:rPr>
                <a:t>ReTx</a:t>
              </a:r>
              <a:r>
                <a:rPr lang="en-US" altLang="zh-CN" sz="1200" dirty="0">
                  <a:solidFill>
                    <a:srgbClr val="000000"/>
                  </a:solidFill>
                  <a:latin typeface="+mj-lt"/>
                </a:rPr>
                <a:t> times)</a:t>
              </a:r>
              <a:endParaRPr lang="zh-CN" altLang="en-US" sz="1200" dirty="0">
                <a:latin typeface="+mj-lt"/>
              </a:endParaRPr>
            </a:p>
          </p:txBody>
        </p:sp>
        <p:sp>
          <p:nvSpPr>
            <p:cNvPr id="45" name="文本框 44"/>
            <p:cNvSpPr txBox="1"/>
            <p:nvPr/>
          </p:nvSpPr>
          <p:spPr>
            <a:xfrm>
              <a:off x="1533560" y="5118941"/>
              <a:ext cx="901967" cy="261610"/>
            </a:xfrm>
            <a:prstGeom prst="rect">
              <a:avLst/>
            </a:prstGeom>
            <a:noFill/>
          </p:spPr>
          <p:txBody>
            <a:bodyPr wrap="square" rtlCol="0">
              <a:spAutoFit/>
            </a:bodyPr>
            <a:lstStyle/>
            <a:p>
              <a:r>
                <a:rPr lang="en-US" altLang="zh-CN" sz="1100" dirty="0" smtClean="0">
                  <a:latin typeface="+mj-lt"/>
                </a:rPr>
                <a:t>Control Info</a:t>
              </a:r>
              <a:endParaRPr lang="zh-CN" altLang="en-US" sz="1100" dirty="0">
                <a:latin typeface="+mj-lt"/>
              </a:endParaRPr>
            </a:p>
          </p:txBody>
        </p:sp>
        <p:sp>
          <p:nvSpPr>
            <p:cNvPr id="46" name="文本框 45"/>
            <p:cNvSpPr txBox="1"/>
            <p:nvPr/>
          </p:nvSpPr>
          <p:spPr>
            <a:xfrm>
              <a:off x="3680130" y="5094801"/>
              <a:ext cx="652789" cy="261610"/>
            </a:xfrm>
            <a:prstGeom prst="rect">
              <a:avLst/>
            </a:prstGeom>
            <a:noFill/>
          </p:spPr>
          <p:txBody>
            <a:bodyPr wrap="square" rtlCol="0">
              <a:spAutoFit/>
            </a:bodyPr>
            <a:lstStyle/>
            <a:p>
              <a:r>
                <a:rPr lang="en-US" altLang="zh-CN" sz="1100" dirty="0" smtClean="0">
                  <a:latin typeface="+mj-lt"/>
                </a:rPr>
                <a:t>I frame</a:t>
              </a:r>
              <a:endParaRPr lang="zh-CN" altLang="en-US" sz="1100" dirty="0">
                <a:latin typeface="+mj-lt"/>
              </a:endParaRPr>
            </a:p>
          </p:txBody>
        </p:sp>
        <p:sp>
          <p:nvSpPr>
            <p:cNvPr id="49" name="文本框 48"/>
            <p:cNvSpPr txBox="1"/>
            <p:nvPr/>
          </p:nvSpPr>
          <p:spPr>
            <a:xfrm>
              <a:off x="7040763" y="5094801"/>
              <a:ext cx="1025956" cy="261610"/>
            </a:xfrm>
            <a:prstGeom prst="rect">
              <a:avLst/>
            </a:prstGeom>
            <a:noFill/>
          </p:spPr>
          <p:txBody>
            <a:bodyPr wrap="square" rtlCol="0">
              <a:spAutoFit/>
            </a:bodyPr>
            <a:lstStyle/>
            <a:p>
              <a:r>
                <a:rPr lang="en-US" altLang="zh-CN" sz="1100" dirty="0">
                  <a:latin typeface="+mj-lt"/>
                </a:rPr>
                <a:t>Other</a:t>
              </a:r>
              <a:r>
                <a:rPr lang="en-US" altLang="zh-CN" sz="1100" dirty="0" smtClean="0">
                  <a:latin typeface="+mj-lt"/>
                </a:rPr>
                <a:t> frame</a:t>
              </a:r>
              <a:endParaRPr lang="zh-CN" altLang="en-US" sz="1100" dirty="0">
                <a:latin typeface="+mj-lt"/>
              </a:endParaRPr>
            </a:p>
          </p:txBody>
        </p:sp>
        <p:sp>
          <p:nvSpPr>
            <p:cNvPr id="51" name="文本框 50"/>
            <p:cNvSpPr txBox="1"/>
            <p:nvPr/>
          </p:nvSpPr>
          <p:spPr>
            <a:xfrm>
              <a:off x="5461510" y="5121731"/>
              <a:ext cx="877926" cy="261610"/>
            </a:xfrm>
            <a:prstGeom prst="rect">
              <a:avLst/>
            </a:prstGeom>
            <a:noFill/>
          </p:spPr>
          <p:txBody>
            <a:bodyPr wrap="square" rtlCol="0">
              <a:spAutoFit/>
            </a:bodyPr>
            <a:lstStyle/>
            <a:p>
              <a:r>
                <a:rPr lang="en-US" altLang="zh-CN" sz="1100" dirty="0" smtClean="0">
                  <a:latin typeface="+mj-lt"/>
                </a:rPr>
                <a:t>P/B frame</a:t>
              </a:r>
              <a:endParaRPr lang="zh-CN" altLang="en-US" sz="1100" dirty="0">
                <a:latin typeface="+mj-lt"/>
              </a:endParaRPr>
            </a:p>
          </p:txBody>
        </p:sp>
      </p:grpSp>
      <p:sp>
        <p:nvSpPr>
          <p:cNvPr id="55" name="矩形 54"/>
          <p:cNvSpPr/>
          <p:nvPr/>
        </p:nvSpPr>
        <p:spPr>
          <a:xfrm>
            <a:off x="196686" y="5399160"/>
            <a:ext cx="1499578" cy="461665"/>
          </a:xfrm>
          <a:prstGeom prst="rect">
            <a:avLst/>
          </a:prstGeom>
        </p:spPr>
        <p:txBody>
          <a:bodyPr wrap="none">
            <a:spAutoFit/>
          </a:bodyPr>
          <a:lstStyle/>
          <a:p>
            <a:r>
              <a:rPr lang="en-US" altLang="zh-CN" dirty="0" smtClean="0"/>
              <a:t>In </a:t>
            </a:r>
            <a:r>
              <a:rPr lang="en-US" altLang="zh-CN" dirty="0"/>
              <a:t>different </a:t>
            </a:r>
            <a:r>
              <a:rPr lang="en-US" altLang="zh-CN" dirty="0" smtClean="0"/>
              <a:t>SSs/RUs/</a:t>
            </a:r>
          </a:p>
          <a:p>
            <a:r>
              <a:rPr lang="en-US" altLang="zh-CN" dirty="0" smtClean="0"/>
              <a:t>Constellation </a:t>
            </a:r>
            <a:r>
              <a:rPr lang="en-US" altLang="zh-CN" dirty="0"/>
              <a:t>points </a:t>
            </a:r>
            <a:endParaRPr lang="zh-CN" altLang="en-US" dirty="0"/>
          </a:p>
        </p:txBody>
      </p:sp>
      <p:cxnSp>
        <p:nvCxnSpPr>
          <p:cNvPr id="57" name="直接箭头连接符 56"/>
          <p:cNvCxnSpPr/>
          <p:nvPr/>
        </p:nvCxnSpPr>
        <p:spPr bwMode="auto">
          <a:xfrm flipH="1">
            <a:off x="1562100" y="5629992"/>
            <a:ext cx="25306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46110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Multi-layer transmission</a:t>
            </a:r>
            <a:endParaRPr lang="zh-CN" altLang="en-US" dirty="0"/>
          </a:p>
        </p:txBody>
      </p:sp>
      <p:sp>
        <p:nvSpPr>
          <p:cNvPr id="3" name="内容占位符 2"/>
          <p:cNvSpPr>
            <a:spLocks noGrp="1"/>
          </p:cNvSpPr>
          <p:nvPr>
            <p:ph idx="1"/>
          </p:nvPr>
        </p:nvSpPr>
        <p:spPr>
          <a:xfrm>
            <a:off x="697997" y="1419997"/>
            <a:ext cx="7772400" cy="1824151"/>
          </a:xfrm>
        </p:spPr>
        <p:txBody>
          <a:bodyPr/>
          <a:lstStyle/>
          <a:p>
            <a:pPr algn="just"/>
            <a:r>
              <a:rPr lang="en-US" altLang="zh-CN" sz="1800" dirty="0" smtClean="0"/>
              <a:t>Besides UEP for frames of different importance, multi-layer transmission can also take good advantage of the channel selective gain (e.g., divergence of eigenvalues between different spatial streams).</a:t>
            </a:r>
            <a:endParaRPr lang="en-US" altLang="zh-CN" sz="1800" dirty="0"/>
          </a:p>
          <a:p>
            <a:pPr algn="just"/>
            <a:r>
              <a:rPr lang="en-US" altLang="zh-CN" sz="1800" dirty="0" smtClean="0"/>
              <a:t>In 11n, UEQM (unequal modulation) MIMO enables different QAMs for different streams with the same coding rate. Here, we further assume coding rate can also be different. Below is an example.</a:t>
            </a:r>
            <a:endParaRPr lang="zh-CN" altLang="en-US" sz="1800"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cxnSp>
        <p:nvCxnSpPr>
          <p:cNvPr id="8" name="直接箭头连接符 7"/>
          <p:cNvCxnSpPr/>
          <p:nvPr/>
        </p:nvCxnSpPr>
        <p:spPr bwMode="auto">
          <a:xfrm flipV="1">
            <a:off x="1447800" y="3200443"/>
            <a:ext cx="0" cy="29718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直接箭头连接符 9"/>
          <p:cNvCxnSpPr/>
          <p:nvPr/>
        </p:nvCxnSpPr>
        <p:spPr bwMode="auto">
          <a:xfrm>
            <a:off x="1447800" y="6172243"/>
            <a:ext cx="5638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矩形 10"/>
          <p:cNvSpPr/>
          <p:nvPr/>
        </p:nvSpPr>
        <p:spPr bwMode="auto">
          <a:xfrm>
            <a:off x="1981200" y="4343443"/>
            <a:ext cx="228600" cy="1828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Post SNR</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2209801" y="4343443"/>
            <a:ext cx="228600" cy="1828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smtClean="0"/>
              <a:t>SS0</a:t>
            </a:r>
          </a:p>
        </p:txBody>
      </p:sp>
      <p:sp>
        <p:nvSpPr>
          <p:cNvPr id="13" name="矩形 12"/>
          <p:cNvSpPr/>
          <p:nvPr/>
        </p:nvSpPr>
        <p:spPr bwMode="auto">
          <a:xfrm>
            <a:off x="2438400"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SS0</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3188202" y="4800643"/>
            <a:ext cx="228600" cy="13716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Post SNR</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8" name="矩形 17"/>
          <p:cNvSpPr/>
          <p:nvPr/>
        </p:nvSpPr>
        <p:spPr bwMode="auto">
          <a:xfrm>
            <a:off x="3416803" y="4800643"/>
            <a:ext cx="228600" cy="13716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smtClean="0"/>
              <a:t>SS1</a:t>
            </a:r>
          </a:p>
        </p:txBody>
      </p:sp>
      <p:sp>
        <p:nvSpPr>
          <p:cNvPr id="19" name="矩形 18"/>
          <p:cNvSpPr/>
          <p:nvPr/>
        </p:nvSpPr>
        <p:spPr bwMode="auto">
          <a:xfrm>
            <a:off x="3645402"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SS1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bwMode="auto">
          <a:xfrm>
            <a:off x="4395204" y="5105443"/>
            <a:ext cx="251409"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Post SNR</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7" name="矩形 26"/>
          <p:cNvSpPr/>
          <p:nvPr/>
        </p:nvSpPr>
        <p:spPr bwMode="auto">
          <a:xfrm>
            <a:off x="4623805" y="5105443"/>
            <a:ext cx="251409" cy="1066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smtClean="0"/>
              <a:t>SS2</a:t>
            </a:r>
          </a:p>
        </p:txBody>
      </p:sp>
      <p:sp>
        <p:nvSpPr>
          <p:cNvPr id="28" name="矩形 27"/>
          <p:cNvSpPr/>
          <p:nvPr/>
        </p:nvSpPr>
        <p:spPr bwMode="auto">
          <a:xfrm>
            <a:off x="4875213"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SS2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9" name="矩形 28"/>
          <p:cNvSpPr/>
          <p:nvPr/>
        </p:nvSpPr>
        <p:spPr bwMode="auto">
          <a:xfrm>
            <a:off x="5656934" y="5562643"/>
            <a:ext cx="228600" cy="6096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Post SNR</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0" name="矩形 29"/>
          <p:cNvSpPr/>
          <p:nvPr/>
        </p:nvSpPr>
        <p:spPr bwMode="auto">
          <a:xfrm>
            <a:off x="5885535" y="5562643"/>
            <a:ext cx="228600" cy="6096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smtClean="0"/>
              <a:t>SS3</a:t>
            </a:r>
          </a:p>
        </p:txBody>
      </p:sp>
      <p:sp>
        <p:nvSpPr>
          <p:cNvPr id="31" name="矩形 30"/>
          <p:cNvSpPr/>
          <p:nvPr/>
        </p:nvSpPr>
        <p:spPr bwMode="auto">
          <a:xfrm>
            <a:off x="6114134"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SS3</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3" name="矩形 32"/>
          <p:cNvSpPr/>
          <p:nvPr/>
        </p:nvSpPr>
        <p:spPr bwMode="auto">
          <a:xfrm>
            <a:off x="7162800" y="3945664"/>
            <a:ext cx="507498" cy="1828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Post SNR</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4" name="矩形 33"/>
          <p:cNvSpPr/>
          <p:nvPr/>
        </p:nvSpPr>
        <p:spPr bwMode="auto">
          <a:xfrm>
            <a:off x="7670299" y="3945664"/>
            <a:ext cx="571498" cy="1828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err="1" smtClean="0"/>
              <a:t>Tput</a:t>
            </a:r>
            <a:r>
              <a:rPr kumimoji="0" lang="en-US" altLang="zh-CN" dirty="0" smtClean="0"/>
              <a:t> of </a:t>
            </a:r>
            <a:r>
              <a:rPr kumimoji="0" lang="en-US" altLang="zh-CN" dirty="0" err="1" smtClean="0"/>
              <a:t>SSx</a:t>
            </a:r>
            <a:r>
              <a:rPr kumimoji="0" lang="en-US" altLang="zh-CN" dirty="0" smtClean="0"/>
              <a:t> for MC-MIMO</a:t>
            </a:r>
          </a:p>
        </p:txBody>
      </p:sp>
      <p:sp>
        <p:nvSpPr>
          <p:cNvPr id="35" name="矩形 34"/>
          <p:cNvSpPr/>
          <p:nvPr/>
        </p:nvSpPr>
        <p:spPr bwMode="auto">
          <a:xfrm>
            <a:off x="8241798" y="3945664"/>
            <a:ext cx="515101" cy="18288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err="1" smtClean="0">
                <a:ln>
                  <a:noFill/>
                </a:ln>
                <a:solidFill>
                  <a:schemeClr val="tx1"/>
                </a:solidFill>
                <a:effectLst/>
                <a:latin typeface="Times New Roman" pitchFamily="18" charset="0"/>
              </a:rPr>
              <a:t>Tput</a:t>
            </a:r>
            <a:r>
              <a:rPr kumimoji="0" lang="en-US" altLang="zh-CN" sz="1200" b="0" i="0" u="none" strike="noStrike" cap="none" normalizeH="0" baseline="0" dirty="0" smtClean="0">
                <a:ln>
                  <a:noFill/>
                </a:ln>
                <a:solidFill>
                  <a:schemeClr val="tx1"/>
                </a:solidFill>
                <a:effectLst/>
                <a:latin typeface="Times New Roman" pitchFamily="18" charset="0"/>
              </a:rPr>
              <a:t> of </a:t>
            </a:r>
            <a:r>
              <a:rPr kumimoji="0" lang="en-US" altLang="zh-CN" sz="1200" b="0" i="0" u="none" strike="noStrike" cap="none" normalizeH="0" baseline="0" dirty="0" err="1" smtClean="0">
                <a:ln>
                  <a:noFill/>
                </a:ln>
                <a:solidFill>
                  <a:schemeClr val="tx1"/>
                </a:solidFill>
                <a:effectLst/>
                <a:latin typeface="Times New Roman" pitchFamily="18" charset="0"/>
              </a:rPr>
              <a:t>SSx</a:t>
            </a:r>
            <a:r>
              <a:rPr kumimoji="0" lang="en-US" altLang="zh-CN" sz="1200" b="0" i="0" u="none" strike="noStrike" cap="none" normalizeH="0" baseline="0" dirty="0" smtClean="0">
                <a:ln>
                  <a:noFill/>
                </a:ln>
                <a:solidFill>
                  <a:schemeClr val="tx1"/>
                </a:solidFill>
                <a:effectLst/>
                <a:latin typeface="Times New Roman" pitchFamily="18" charset="0"/>
              </a:rPr>
              <a:t> for SU-MIMO</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36" name="文本框 35"/>
          <p:cNvSpPr txBox="1"/>
          <p:nvPr/>
        </p:nvSpPr>
        <p:spPr>
          <a:xfrm>
            <a:off x="1834899" y="3685955"/>
            <a:ext cx="1207001" cy="646331"/>
          </a:xfrm>
          <a:prstGeom prst="rect">
            <a:avLst/>
          </a:prstGeom>
          <a:noFill/>
        </p:spPr>
        <p:txBody>
          <a:bodyPr wrap="square" rtlCol="0">
            <a:spAutoFit/>
          </a:bodyPr>
          <a:lstStyle/>
          <a:p>
            <a:r>
              <a:rPr lang="en-US" altLang="zh-CN" dirty="0" smtClean="0"/>
              <a:t>MCS11</a:t>
            </a:r>
          </a:p>
          <a:p>
            <a:r>
              <a:rPr lang="en-US" altLang="zh-CN" dirty="0"/>
              <a:t>v</a:t>
            </a:r>
            <a:r>
              <a:rPr lang="en-US" altLang="zh-CN" dirty="0" smtClean="0"/>
              <a:t>s </a:t>
            </a:r>
          </a:p>
          <a:p>
            <a:r>
              <a:rPr lang="en-US" altLang="zh-CN" dirty="0" smtClean="0"/>
              <a:t>MCS6</a:t>
            </a:r>
            <a:endParaRPr lang="zh-CN" altLang="en-US" dirty="0"/>
          </a:p>
        </p:txBody>
      </p:sp>
      <p:sp>
        <p:nvSpPr>
          <p:cNvPr id="37" name="文本框 36"/>
          <p:cNvSpPr txBox="1"/>
          <p:nvPr/>
        </p:nvSpPr>
        <p:spPr>
          <a:xfrm>
            <a:off x="3060199" y="4116212"/>
            <a:ext cx="1207001" cy="646331"/>
          </a:xfrm>
          <a:prstGeom prst="rect">
            <a:avLst/>
          </a:prstGeom>
          <a:noFill/>
        </p:spPr>
        <p:txBody>
          <a:bodyPr wrap="square" rtlCol="0">
            <a:spAutoFit/>
          </a:bodyPr>
          <a:lstStyle/>
          <a:p>
            <a:r>
              <a:rPr lang="en-US" altLang="zh-CN" dirty="0" smtClean="0"/>
              <a:t>MCS10</a:t>
            </a:r>
          </a:p>
          <a:p>
            <a:r>
              <a:rPr lang="en-US" altLang="zh-CN" dirty="0"/>
              <a:t>v</a:t>
            </a:r>
            <a:r>
              <a:rPr lang="en-US" altLang="zh-CN" dirty="0" smtClean="0"/>
              <a:t>s </a:t>
            </a:r>
          </a:p>
          <a:p>
            <a:r>
              <a:rPr lang="en-US" altLang="zh-CN" dirty="0" smtClean="0"/>
              <a:t>MCS6</a:t>
            </a:r>
            <a:endParaRPr lang="zh-CN" altLang="en-US" dirty="0"/>
          </a:p>
        </p:txBody>
      </p:sp>
      <p:sp>
        <p:nvSpPr>
          <p:cNvPr id="38" name="文本框 37"/>
          <p:cNvSpPr txBox="1"/>
          <p:nvPr/>
        </p:nvSpPr>
        <p:spPr>
          <a:xfrm>
            <a:off x="4285499" y="4389090"/>
            <a:ext cx="1207001" cy="646331"/>
          </a:xfrm>
          <a:prstGeom prst="rect">
            <a:avLst/>
          </a:prstGeom>
          <a:noFill/>
        </p:spPr>
        <p:txBody>
          <a:bodyPr wrap="square" rtlCol="0">
            <a:spAutoFit/>
          </a:bodyPr>
          <a:lstStyle/>
          <a:p>
            <a:r>
              <a:rPr lang="en-US" altLang="zh-CN" dirty="0" smtClean="0"/>
              <a:t>MCS9</a:t>
            </a:r>
          </a:p>
          <a:p>
            <a:r>
              <a:rPr lang="en-US" altLang="zh-CN" dirty="0"/>
              <a:t>v</a:t>
            </a:r>
            <a:r>
              <a:rPr lang="en-US" altLang="zh-CN" dirty="0" smtClean="0"/>
              <a:t>s </a:t>
            </a:r>
          </a:p>
          <a:p>
            <a:r>
              <a:rPr lang="en-US" altLang="zh-CN" dirty="0" smtClean="0"/>
              <a:t>MCS6</a:t>
            </a:r>
            <a:endParaRPr lang="zh-CN" altLang="en-US" dirty="0"/>
          </a:p>
        </p:txBody>
      </p:sp>
      <p:sp>
        <p:nvSpPr>
          <p:cNvPr id="39" name="文本框 38"/>
          <p:cNvSpPr txBox="1"/>
          <p:nvPr/>
        </p:nvSpPr>
        <p:spPr>
          <a:xfrm>
            <a:off x="5568701" y="4860064"/>
            <a:ext cx="1207001" cy="646331"/>
          </a:xfrm>
          <a:prstGeom prst="rect">
            <a:avLst/>
          </a:prstGeom>
          <a:noFill/>
        </p:spPr>
        <p:txBody>
          <a:bodyPr wrap="square" rtlCol="0">
            <a:spAutoFit/>
          </a:bodyPr>
          <a:lstStyle/>
          <a:p>
            <a:r>
              <a:rPr lang="en-US" altLang="zh-CN" dirty="0" smtClean="0"/>
              <a:t>MCS6</a:t>
            </a:r>
          </a:p>
          <a:p>
            <a:r>
              <a:rPr lang="en-US" altLang="zh-CN" dirty="0"/>
              <a:t>v</a:t>
            </a:r>
            <a:r>
              <a:rPr lang="en-US" altLang="zh-CN" dirty="0" smtClean="0"/>
              <a:t>s </a:t>
            </a:r>
          </a:p>
          <a:p>
            <a:r>
              <a:rPr lang="en-US" altLang="zh-CN" dirty="0" smtClean="0"/>
              <a:t>MCS6</a:t>
            </a:r>
            <a:endParaRPr lang="zh-CN" altLang="en-US" dirty="0"/>
          </a:p>
        </p:txBody>
      </p:sp>
      <p:sp>
        <p:nvSpPr>
          <p:cNvPr id="40" name="文本框 39"/>
          <p:cNvSpPr txBox="1"/>
          <p:nvPr/>
        </p:nvSpPr>
        <p:spPr>
          <a:xfrm>
            <a:off x="7057608" y="3626961"/>
            <a:ext cx="1207001" cy="276999"/>
          </a:xfrm>
          <a:prstGeom prst="rect">
            <a:avLst/>
          </a:prstGeom>
          <a:noFill/>
        </p:spPr>
        <p:txBody>
          <a:bodyPr wrap="square" rtlCol="0">
            <a:spAutoFit/>
          </a:bodyPr>
          <a:lstStyle/>
          <a:p>
            <a:r>
              <a:rPr lang="en-US" altLang="zh-CN" b="1" dirty="0" smtClean="0"/>
              <a:t>Legend</a:t>
            </a:r>
            <a:endParaRPr lang="zh-CN" altLang="en-US" b="1" dirty="0"/>
          </a:p>
        </p:txBody>
      </p:sp>
      <p:sp>
        <p:nvSpPr>
          <p:cNvPr id="7" name="矩形 6"/>
          <p:cNvSpPr/>
          <p:nvPr/>
        </p:nvSpPr>
        <p:spPr>
          <a:xfrm>
            <a:off x="2222157" y="3229918"/>
            <a:ext cx="4458816" cy="307777"/>
          </a:xfrm>
          <a:prstGeom prst="rect">
            <a:avLst/>
          </a:prstGeom>
        </p:spPr>
        <p:txBody>
          <a:bodyPr wrap="square">
            <a:spAutoFit/>
          </a:bodyPr>
          <a:lstStyle/>
          <a:p>
            <a:r>
              <a:rPr lang="en-US" altLang="zh-CN" sz="1400" b="1" dirty="0" smtClean="0"/>
              <a:t>Figure: MC </a:t>
            </a:r>
            <a:r>
              <a:rPr lang="en-US" altLang="zh-CN" sz="1400" b="1" dirty="0"/>
              <a:t>(Multiple Coding)-MIMO </a:t>
            </a:r>
            <a:r>
              <a:rPr lang="en-US" altLang="zh-CN" sz="1400" b="1" dirty="0" smtClean="0"/>
              <a:t>vs </a:t>
            </a:r>
            <a:r>
              <a:rPr lang="en-US" altLang="zh-CN" sz="1400" b="1" dirty="0"/>
              <a:t>SU-MIMO</a:t>
            </a:r>
            <a:endParaRPr lang="zh-CN" altLang="en-US" sz="1400" b="1" dirty="0"/>
          </a:p>
        </p:txBody>
      </p:sp>
      <p:sp>
        <p:nvSpPr>
          <p:cNvPr id="9" name="文本框 8"/>
          <p:cNvSpPr txBox="1"/>
          <p:nvPr/>
        </p:nvSpPr>
        <p:spPr>
          <a:xfrm>
            <a:off x="920498" y="3091418"/>
            <a:ext cx="527302" cy="461665"/>
          </a:xfrm>
          <a:prstGeom prst="rect">
            <a:avLst/>
          </a:prstGeom>
          <a:noFill/>
        </p:spPr>
        <p:txBody>
          <a:bodyPr wrap="square" rtlCol="0">
            <a:spAutoFit/>
          </a:bodyPr>
          <a:lstStyle/>
          <a:p>
            <a:r>
              <a:rPr lang="en-US" altLang="zh-CN" dirty="0" err="1" smtClean="0"/>
              <a:t>Tput</a:t>
            </a:r>
            <a:r>
              <a:rPr lang="en-US" altLang="zh-CN" dirty="0"/>
              <a:t>/</a:t>
            </a:r>
            <a:r>
              <a:rPr lang="en-US" altLang="zh-CN" dirty="0" smtClean="0"/>
              <a:t>MCS</a:t>
            </a:r>
            <a:endParaRPr lang="zh-CN" altLang="en-US" dirty="0"/>
          </a:p>
        </p:txBody>
      </p:sp>
      <p:sp>
        <p:nvSpPr>
          <p:cNvPr id="32" name="文本框 31"/>
          <p:cNvSpPr txBox="1"/>
          <p:nvPr/>
        </p:nvSpPr>
        <p:spPr>
          <a:xfrm>
            <a:off x="7048499" y="6033743"/>
            <a:ext cx="782838" cy="276999"/>
          </a:xfrm>
          <a:prstGeom prst="rect">
            <a:avLst/>
          </a:prstGeom>
          <a:noFill/>
        </p:spPr>
        <p:txBody>
          <a:bodyPr wrap="square" rtlCol="0">
            <a:spAutoFit/>
          </a:bodyPr>
          <a:lstStyle/>
          <a:p>
            <a:r>
              <a:rPr lang="en-US" altLang="zh-CN" dirty="0" err="1" smtClean="0"/>
              <a:t>PostSNR</a:t>
            </a:r>
            <a:endParaRPr lang="zh-CN" altLang="en-US" dirty="0"/>
          </a:p>
        </p:txBody>
      </p:sp>
    </p:spTree>
    <p:extLst>
      <p:ext uri="{BB962C8B-B14F-4D97-AF65-F5344CB8AC3E}">
        <p14:creationId xmlns:p14="http://schemas.microsoft.com/office/powerpoint/2010/main" val="1876898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524000"/>
            <a:ext cx="7772400" cy="4343400"/>
          </a:xfrm>
        </p:spPr>
        <p:txBody>
          <a:bodyPr/>
          <a:lstStyle/>
          <a:p>
            <a:pPr algn="just"/>
            <a:r>
              <a:rPr lang="en-US" altLang="zh-CN" sz="1800" dirty="0" smtClean="0"/>
              <a:t>Below we show some simulation results comparing MC-MIMO and SU-MIMO. </a:t>
            </a:r>
          </a:p>
          <a:p>
            <a:pPr lvl="1" algn="just"/>
            <a:r>
              <a:rPr lang="en-US" altLang="zh-CN" sz="1400" dirty="0" smtClean="0"/>
              <a:t>4 </a:t>
            </a:r>
            <a:r>
              <a:rPr lang="en-US" altLang="zh-CN" sz="1400" dirty="0" err="1" smtClean="0"/>
              <a:t>Tx</a:t>
            </a:r>
            <a:r>
              <a:rPr lang="en-US" altLang="zh-CN" sz="1400" dirty="0" smtClean="0"/>
              <a:t> and 4 Rx and a 4SS MIMO, 20MHz channel.</a:t>
            </a:r>
          </a:p>
          <a:p>
            <a:pPr lvl="1" algn="just"/>
            <a:r>
              <a:rPr lang="en-US" altLang="zh-CN" sz="1400" dirty="0" smtClean="0"/>
              <a:t>X-axis: channel SNR, Y-axis: </a:t>
            </a:r>
            <a:r>
              <a:rPr lang="en-US" altLang="zh-CN" sz="1400" dirty="0" err="1" smtClean="0"/>
              <a:t>Tput</a:t>
            </a:r>
            <a:endParaRPr lang="en-US" altLang="zh-CN" sz="1400" dirty="0" smtClean="0"/>
          </a:p>
          <a:p>
            <a:pPr lvl="1" algn="just"/>
            <a:r>
              <a:rPr lang="en-US" altLang="zh-CN" sz="1400" dirty="0" smtClean="0"/>
              <a:t>MC-MIMO has 10%~15% gain over baseline SU-MIMO.</a:t>
            </a:r>
            <a:endParaRPr lang="zh-CN" altLang="en-US" sz="1400"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7" name="文本框 6"/>
          <p:cNvSpPr txBox="1"/>
          <p:nvPr/>
        </p:nvSpPr>
        <p:spPr>
          <a:xfrm>
            <a:off x="990600" y="5734581"/>
            <a:ext cx="1371600" cy="276999"/>
          </a:xfrm>
          <a:prstGeom prst="rect">
            <a:avLst/>
          </a:prstGeom>
          <a:noFill/>
        </p:spPr>
        <p:txBody>
          <a:bodyPr wrap="square" rtlCol="0">
            <a:spAutoFit/>
          </a:bodyPr>
          <a:lstStyle/>
          <a:p>
            <a:r>
              <a:rPr lang="en-US" altLang="zh-CN" dirty="0" smtClean="0"/>
              <a:t>(a) Channel B</a:t>
            </a:r>
            <a:endParaRPr lang="zh-CN" altLang="en-US" dirty="0"/>
          </a:p>
        </p:txBody>
      </p:sp>
      <p:sp>
        <p:nvSpPr>
          <p:cNvPr id="13" name="文本框 12"/>
          <p:cNvSpPr txBox="1"/>
          <p:nvPr/>
        </p:nvSpPr>
        <p:spPr>
          <a:xfrm>
            <a:off x="3924300" y="5734581"/>
            <a:ext cx="1371600" cy="276999"/>
          </a:xfrm>
          <a:prstGeom prst="rect">
            <a:avLst/>
          </a:prstGeom>
          <a:noFill/>
        </p:spPr>
        <p:txBody>
          <a:bodyPr wrap="square" rtlCol="0">
            <a:spAutoFit/>
          </a:bodyPr>
          <a:lstStyle/>
          <a:p>
            <a:r>
              <a:rPr lang="en-US" altLang="zh-CN" dirty="0" smtClean="0"/>
              <a:t>(b) Shielding room</a:t>
            </a:r>
            <a:endParaRPr lang="zh-CN" altLang="en-US" dirty="0"/>
          </a:p>
        </p:txBody>
      </p:sp>
      <p:sp>
        <p:nvSpPr>
          <p:cNvPr id="14" name="文本框 13"/>
          <p:cNvSpPr txBox="1"/>
          <p:nvPr/>
        </p:nvSpPr>
        <p:spPr>
          <a:xfrm>
            <a:off x="7000618" y="5734581"/>
            <a:ext cx="1771907" cy="276999"/>
          </a:xfrm>
          <a:prstGeom prst="rect">
            <a:avLst/>
          </a:prstGeom>
          <a:noFill/>
        </p:spPr>
        <p:txBody>
          <a:bodyPr wrap="square" rtlCol="0">
            <a:spAutoFit/>
          </a:bodyPr>
          <a:lstStyle/>
          <a:p>
            <a:r>
              <a:rPr lang="en-US" altLang="zh-CN" dirty="0" smtClean="0"/>
              <a:t>(c) Home environment</a:t>
            </a:r>
            <a:endParaRPr lang="zh-CN" altLang="en-US" dirty="0"/>
          </a:p>
        </p:txBody>
      </p:sp>
      <p:pic>
        <p:nvPicPr>
          <p:cNvPr id="1026" name="Picture 2" descr="C:\Users\y00261326\AppData\Roaming\eSpace_Desktop\UserData\y00635503\imagefiles\DAF4E930-B53E-4F92-990D-8EEFE86F8A5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8" y="3049398"/>
            <a:ext cx="3091079" cy="2635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y00261326\AppData\Roaming\eSpace_Desktop\UserData\y00635503\imagefiles\C08793A5-4945-4364-900D-5FEE380F9A9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1329" y="3049398"/>
            <a:ext cx="3036471" cy="2635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y00261326\AppData\Roaming\eSpace_Desktop\UserData\y00635503\imagefiles\D3A66CD9-E8BC-4281-AF81-293273969BA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9318" y="3049398"/>
            <a:ext cx="2932012" cy="263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09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524000"/>
            <a:ext cx="7772400" cy="4343400"/>
          </a:xfrm>
        </p:spPr>
        <p:txBody>
          <a:bodyPr/>
          <a:lstStyle/>
          <a:p>
            <a:pPr algn="just"/>
            <a:r>
              <a:rPr lang="en-US" altLang="zh-CN" sz="1800" dirty="0" smtClean="0"/>
              <a:t>Below we also show some simulation results comparing MC-MIMO and SU-MIMO regarding different directions. </a:t>
            </a:r>
          </a:p>
          <a:p>
            <a:pPr lvl="1" algn="just"/>
            <a:r>
              <a:rPr lang="en-US" altLang="zh-CN" sz="1400" dirty="0" smtClean="0"/>
              <a:t>2 </a:t>
            </a:r>
            <a:r>
              <a:rPr lang="en-US" altLang="zh-CN" sz="1400" dirty="0" err="1" smtClean="0"/>
              <a:t>Tx</a:t>
            </a:r>
            <a:r>
              <a:rPr lang="en-US" altLang="zh-CN" sz="1400" dirty="0" smtClean="0"/>
              <a:t> and 2 Rx and a 2/1 SS MIMO, 20MHz channel.</a:t>
            </a:r>
          </a:p>
          <a:p>
            <a:pPr lvl="1" algn="just"/>
            <a:r>
              <a:rPr lang="en-US" altLang="zh-CN" sz="1400" dirty="0" err="1" smtClean="0"/>
              <a:t>Tput</a:t>
            </a:r>
            <a:r>
              <a:rPr lang="en-US" altLang="zh-CN" sz="1400" dirty="0" smtClean="0"/>
              <a:t> regarding different directions are compared (</a:t>
            </a:r>
            <a:r>
              <a:rPr lang="en-US" altLang="zh-CN" sz="1400" dirty="0" err="1" smtClean="0"/>
              <a:t>omni</a:t>
            </a:r>
            <a:r>
              <a:rPr lang="en-US" altLang="zh-CN" sz="1400" dirty="0" smtClean="0"/>
              <a:t>-direction antennas)</a:t>
            </a:r>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pic>
        <p:nvPicPr>
          <p:cNvPr id="2050" name="Picture 2" descr="C:\Users\y00261326\AppData\Roaming\eSpace_Desktop\UserData\y00635503\imagefiles\originalImgfiles\9D5DA6F6-4022-438F-9991-2CC3BA587B4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95600"/>
            <a:ext cx="8579535" cy="283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899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524000"/>
            <a:ext cx="7772400" cy="4343400"/>
          </a:xfrm>
        </p:spPr>
        <p:txBody>
          <a:bodyPr/>
          <a:lstStyle/>
          <a:p>
            <a:pPr algn="just"/>
            <a:r>
              <a:rPr lang="en-US" altLang="zh-CN" sz="1800" dirty="0" smtClean="0"/>
              <a:t>Besides spatial domain, multi-layer transmission can also be used in frequency domain (different RUs) or constellation domain, which can be further studied.</a:t>
            </a:r>
          </a:p>
          <a:p>
            <a:pPr algn="just"/>
            <a:endParaRPr lang="en-US" altLang="zh-CN" sz="1800" dirty="0"/>
          </a:p>
          <a:p>
            <a:pPr algn="just"/>
            <a:r>
              <a:rPr lang="en-US" altLang="zh-CN" sz="1800" dirty="0" smtClean="0"/>
              <a:t>Besides the selective gain, multi-layer transmission is also very helpful for interference environment, which is a key problem WLAN currently meets. In case there is a strong interference within one RU, the error will not lead to errors on </a:t>
            </a:r>
            <a:r>
              <a:rPr lang="en-US" altLang="zh-CN" sz="1800" dirty="0" err="1" smtClean="0"/>
              <a:t>RUs.</a:t>
            </a:r>
            <a:r>
              <a:rPr lang="en-US" altLang="zh-CN" sz="1800" dirty="0" smtClean="0"/>
              <a:t> This part also needs further study.</a:t>
            </a:r>
          </a:p>
          <a:p>
            <a:pPr algn="just"/>
            <a:endParaRPr lang="en-US" altLang="zh-CN" sz="1800"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smtClean="0"/>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Tree>
    <p:extLst>
      <p:ext uri="{BB962C8B-B14F-4D97-AF65-F5344CB8AC3E}">
        <p14:creationId xmlns:p14="http://schemas.microsoft.com/office/powerpoint/2010/main" val="1043652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220073</TotalTime>
  <Words>1253</Words>
  <Application>Microsoft Office PowerPoint</Application>
  <PresentationFormat>全屏显示(4:3)</PresentationFormat>
  <Paragraphs>253</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 Unicode MS</vt:lpstr>
      <vt:lpstr>굴림</vt:lpstr>
      <vt:lpstr>굴림</vt:lpstr>
      <vt:lpstr>MS Gothic</vt:lpstr>
      <vt:lpstr>Microsoft YaHei</vt:lpstr>
      <vt:lpstr>Arial</vt:lpstr>
      <vt:lpstr>Cambria Math</vt:lpstr>
      <vt:lpstr>Times New Roman</vt:lpstr>
      <vt:lpstr>802-11-Submission</vt:lpstr>
      <vt:lpstr>Layered QoS and multi-layer transmission</vt:lpstr>
      <vt:lpstr>PowerPoint 演示文稿</vt:lpstr>
      <vt:lpstr>A brief introduction on Video Coding</vt:lpstr>
      <vt:lpstr>Layered QoS</vt:lpstr>
      <vt:lpstr>Multi-layer transmission</vt:lpstr>
      <vt:lpstr>Multi-layer transmission</vt:lpstr>
      <vt:lpstr>Multi-layer transmission</vt:lpstr>
      <vt:lpstr>Multi-layer transmission</vt:lpstr>
      <vt:lpstr>Multi-layer transmission</vt:lpstr>
      <vt:lpstr>Summary</vt:lpstr>
      <vt:lpstr>Reference</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Yujian (Ross Yu)</cp:lastModifiedBy>
  <cp:revision>3884</cp:revision>
  <cp:lastPrinted>2016-07-18T07:45:05Z</cp:lastPrinted>
  <dcterms:created xsi:type="dcterms:W3CDTF">2007-05-21T21:00:37Z</dcterms:created>
  <dcterms:modified xsi:type="dcterms:W3CDTF">2022-11-13T13:55:56Z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(3)kaVsgUQSQxZggaH34psxxgHJFEyO8ubre7fPOmxWkE7ADw9AaCjJ4Cj8OuEt0GG1g9rPiM4I
z5yO5CdmgQ+R4XFWfE9jVk6/ElKuR4L7zqkCtuLCVzEDci7spMasiT7pKlDWPWqh0CYxu/sJ
DKYwhmvPpSZP6WIO/OT/97JmDYsn8dCWzubQM4bO65rQifKeZplTZtAZu3XzcgZuK0TZPOeY
GVJjXZ2h0MwNxIShbI</vt:lpwstr>
  </property>
  <property fmtid="{D5CDD505-2E9C-101B-9397-08002B2CF9AE}" pid="3" name="_2015_ms_pID_7253431">
    <vt:lpwstr>spQ/W7roqswfw+UE5SUAyDjXmF+TWkdM6W9J7eMGCxjQRKOPQKeTcI
KwqWTUSKxPpTIXJbHtv+ukQsjLOmKfNyryLB50/qLxUPJF6dcI5UOvhDYol98tyjQZnQ/464
qiAQ+W/a1EZjKmZehdhOtGXxLYY5b+nSTrtMAKlKRItbc+Wq/6zqoOkUtb5bERW1YDSeEHJR
ERh8ayO/F1Z9SgLYyzP9sZz+pQXfRgAdfc2X</vt:lpwstr>
  </property>
  <property fmtid="{D5CDD505-2E9C-101B-9397-08002B2CF9AE}" pid="4" name="_2015_ms_pID_7253432">
    <vt:lpwstr>IQ==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1656532704</vt:lpwstr>
  </property>
</Properties>
</file>