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70" r:id="rId2"/>
    <p:sldId id="348" r:id="rId3"/>
    <p:sldId id="352" r:id="rId4"/>
    <p:sldId id="353" r:id="rId5"/>
    <p:sldId id="358" r:id="rId6"/>
    <p:sldId id="363" r:id="rId7"/>
    <p:sldId id="359" r:id="rId8"/>
    <p:sldId id="356" r:id="rId9"/>
    <p:sldId id="361" r:id="rId10"/>
    <p:sldId id="365" r:id="rId11"/>
    <p:sldId id="362" r:id="rId12"/>
    <p:sldId id="357" r:id="rId13"/>
    <p:sldId id="364"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3" autoAdjust="0"/>
    <p:restoredTop sz="92105" autoAdjust="0"/>
  </p:normalViewPr>
  <p:slideViewPr>
    <p:cSldViewPr>
      <p:cViewPr varScale="1">
        <p:scale>
          <a:sx n="103" d="100"/>
          <a:sy n="103" d="100"/>
        </p:scale>
        <p:origin x="184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668" y="6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7593344" y="6475413"/>
            <a:ext cx="950581" cy="184666"/>
          </a:xfrm>
          <a:ln/>
        </p:spPr>
        <p:txBody>
          <a:bodyPr/>
          <a:lstStyle>
            <a:lvl1pPr>
              <a:defRPr/>
            </a:lvl1pPr>
          </a:lstStyle>
          <a:p>
            <a:pPr>
              <a:defRPr/>
            </a:pPr>
            <a:r>
              <a:rPr lang="en-US" altLang="ko-KR" dirty="0"/>
              <a:t>xxx,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a:extLst>
              <a:ext uri="{FF2B5EF4-FFF2-40B4-BE49-F238E27FC236}">
                <a16:creationId xmlns:a16="http://schemas.microsoft.com/office/drawing/2014/main" id="{293B400F-0779-48FF-807F-C78028B97BF5}"/>
              </a:ext>
            </a:extLst>
          </p:cNvPr>
          <p:cNvSpPr>
            <a:spLocks noGrp="1" noChangeArrowheads="1"/>
          </p:cNvSpPr>
          <p:nvPr>
            <p:ph type="dt" sz="half" idx="2"/>
          </p:nvPr>
        </p:nvSpPr>
        <p:spPr bwMode="auto">
          <a:xfrm>
            <a:off x="696913" y="332601"/>
            <a:ext cx="13359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4">
            <a:extLst>
              <a:ext uri="{FF2B5EF4-FFF2-40B4-BE49-F238E27FC236}">
                <a16:creationId xmlns:a16="http://schemas.microsoft.com/office/drawing/2014/main" id="{EA994571-56CF-447E-B566-496AF610A8DD}"/>
              </a:ext>
            </a:extLst>
          </p:cNvPr>
          <p:cNvSpPr>
            <a:spLocks noGrp="1" noChangeArrowheads="1"/>
          </p:cNvSpPr>
          <p:nvPr>
            <p:ph type="dt" sz="half" idx="2"/>
          </p:nvPr>
        </p:nvSpPr>
        <p:spPr bwMode="auto">
          <a:xfrm>
            <a:off x="696913" y="332601"/>
            <a:ext cx="13359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a:extLst>
              <a:ext uri="{FF2B5EF4-FFF2-40B4-BE49-F238E27FC236}">
                <a16:creationId xmlns:a16="http://schemas.microsoft.com/office/drawing/2014/main" id="{4A52D39A-4BB2-4C38-9D33-AB075F09A5AD}"/>
              </a:ext>
            </a:extLst>
          </p:cNvPr>
          <p:cNvSpPr>
            <a:spLocks noGrp="1" noChangeArrowheads="1"/>
          </p:cNvSpPr>
          <p:nvPr>
            <p:ph type="dt" sz="half" idx="2"/>
          </p:nvPr>
        </p:nvSpPr>
        <p:spPr bwMode="auto">
          <a:xfrm>
            <a:off x="696913" y="332601"/>
            <a:ext cx="13359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7378542" y="6475413"/>
            <a:ext cx="11653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xxx, Mediatek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802.11-22/1928r0</a:t>
            </a:r>
          </a:p>
        </p:txBody>
      </p:sp>
      <p:sp>
        <p:nvSpPr>
          <p:cNvPr id="1032" name="Line 8"/>
          <p:cNvSpPr>
            <a:spLocks noChangeShapeType="1"/>
          </p:cNvSpPr>
          <p:nvPr/>
        </p:nvSpPr>
        <p:spPr bwMode="auto">
          <a:xfrm>
            <a:off x="9144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4">
            <a:extLst>
              <a:ext uri="{FF2B5EF4-FFF2-40B4-BE49-F238E27FC236}">
                <a16:creationId xmlns:a16="http://schemas.microsoft.com/office/drawing/2014/main" id="{D648724B-C88F-469C-81A7-2E2B5844C4FD}"/>
              </a:ext>
            </a:extLst>
          </p:cNvPr>
          <p:cNvSpPr>
            <a:spLocks noGrp="1" noChangeArrowheads="1"/>
          </p:cNvSpPr>
          <p:nvPr>
            <p:ph type="dt" sz="half" idx="2"/>
          </p:nvPr>
        </p:nvSpPr>
        <p:spPr bwMode="auto">
          <a:xfrm>
            <a:off x="696913" y="332601"/>
            <a:ext cx="13359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5326" y="836944"/>
            <a:ext cx="7661474" cy="819506"/>
          </a:xfrm>
        </p:spPr>
        <p:txBody>
          <a:bodyPr/>
          <a:lstStyle/>
          <a:p>
            <a:r>
              <a:rPr lang="en-US" altLang="zh-TW" dirty="0"/>
              <a:t>Enhanced Long Range: </a:t>
            </a:r>
            <a:br>
              <a:rPr lang="en-US" altLang="zh-TW" dirty="0"/>
            </a:br>
            <a:r>
              <a:rPr lang="en-US" altLang="zh-TW" dirty="0"/>
              <a:t>Usage Scenarios, Design Target and Feasibility</a:t>
            </a:r>
            <a:endParaRPr lang="en-US"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771525" y="188379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2022-10-01</a:t>
            </a:r>
          </a:p>
        </p:txBody>
      </p:sp>
      <p:sp>
        <p:nvSpPr>
          <p:cNvPr id="8" name="Rectangle 12"/>
          <p:cNvSpPr>
            <a:spLocks noChangeArrowheads="1"/>
          </p:cNvSpPr>
          <p:nvPr/>
        </p:nvSpPr>
        <p:spPr bwMode="auto">
          <a:xfrm>
            <a:off x="802005" y="2333909"/>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Footer Placeholder 4"/>
          <p:cNvSpPr>
            <a:spLocks noGrp="1"/>
          </p:cNvSpPr>
          <p:nvPr>
            <p:ph type="ftr" sz="quarter" idx="11"/>
          </p:nvPr>
        </p:nvSpPr>
        <p:spPr>
          <a:xfrm>
            <a:off x="6884816" y="6475413"/>
            <a:ext cx="1659109" cy="184666"/>
          </a:xfrm>
        </p:spPr>
        <p:txBody>
          <a:bodyPr/>
          <a:lstStyle/>
          <a:p>
            <a:pPr>
              <a:defRPr/>
            </a:pPr>
            <a:r>
              <a:rPr lang="en-US" altLang="ko-KR" dirty="0"/>
              <a:t>Jianhan Liu, Mediatek Inc.</a:t>
            </a:r>
          </a:p>
        </p:txBody>
      </p:sp>
      <p:graphicFrame>
        <p:nvGraphicFramePr>
          <p:cNvPr id="11" name="Table 10">
            <a:extLst>
              <a:ext uri="{FF2B5EF4-FFF2-40B4-BE49-F238E27FC236}">
                <a16:creationId xmlns:a16="http://schemas.microsoft.com/office/drawing/2014/main" id="{3270B7DF-7A98-46E2-ACEF-4B60612A2198}"/>
              </a:ext>
            </a:extLst>
          </p:cNvPr>
          <p:cNvGraphicFramePr>
            <a:graphicFrameLocks noGrp="1"/>
          </p:cNvGraphicFramePr>
          <p:nvPr>
            <p:extLst>
              <p:ext uri="{D42A27DB-BD31-4B8C-83A1-F6EECF244321}">
                <p14:modId xmlns:p14="http://schemas.microsoft.com/office/powerpoint/2010/main" val="2624219473"/>
              </p:ext>
            </p:extLst>
          </p:nvPr>
        </p:nvGraphicFramePr>
        <p:xfrm>
          <a:off x="1025326" y="2924651"/>
          <a:ext cx="7772400" cy="2764705"/>
        </p:xfrm>
        <a:graphic>
          <a:graphicData uri="http://schemas.openxmlformats.org/drawingml/2006/table">
            <a:tbl>
              <a:tblPr firstRow="1" bandRow="1">
                <a:tableStyleId>{21E4AEA4-8DFA-4A89-87EB-49C32662AFE0}</a:tableStyleId>
              </a:tblPr>
              <a:tblGrid>
                <a:gridCol w="1752289">
                  <a:extLst>
                    <a:ext uri="{9D8B030D-6E8A-4147-A177-3AD203B41FA5}">
                      <a16:colId xmlns:a16="http://schemas.microsoft.com/office/drawing/2014/main" val="20000"/>
                    </a:ext>
                  </a:extLst>
                </a:gridCol>
                <a:gridCol w="1045029">
                  <a:extLst>
                    <a:ext uri="{9D8B030D-6E8A-4147-A177-3AD203B41FA5}">
                      <a16:colId xmlns:a16="http://schemas.microsoft.com/office/drawing/2014/main" val="20001"/>
                    </a:ext>
                  </a:extLst>
                </a:gridCol>
                <a:gridCol w="1632855">
                  <a:extLst>
                    <a:ext uri="{9D8B030D-6E8A-4147-A177-3AD203B41FA5}">
                      <a16:colId xmlns:a16="http://schemas.microsoft.com/office/drawing/2014/main" val="20002"/>
                    </a:ext>
                  </a:extLst>
                </a:gridCol>
                <a:gridCol w="791580">
                  <a:extLst>
                    <a:ext uri="{9D8B030D-6E8A-4147-A177-3AD203B41FA5}">
                      <a16:colId xmlns:a16="http://schemas.microsoft.com/office/drawing/2014/main" val="20003"/>
                    </a:ext>
                  </a:extLst>
                </a:gridCol>
                <a:gridCol w="2550647">
                  <a:extLst>
                    <a:ext uri="{9D8B030D-6E8A-4147-A177-3AD203B41FA5}">
                      <a16:colId xmlns:a16="http://schemas.microsoft.com/office/drawing/2014/main" val="20004"/>
                    </a:ext>
                  </a:extLst>
                </a:gridCol>
              </a:tblGrid>
              <a:tr h="439365">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31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Jianhan Liu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endParaRPr lang="en-US" sz="1200" dirty="0">
                        <a:solidFill>
                          <a:schemeClr val="tx1"/>
                        </a:solidFill>
                      </a:endParaRPr>
                    </a:p>
                    <a:p>
                      <a:pPr algn="ctr"/>
                      <a:endParaRPr lang="en-US" sz="1200" dirty="0">
                        <a:solidFill>
                          <a:schemeClr val="tx1"/>
                        </a:solidFill>
                      </a:endParaRPr>
                    </a:p>
                    <a:p>
                      <a:pPr algn="ctr"/>
                      <a:endParaRPr lang="en-US" sz="1200" dirty="0">
                        <a:solidFill>
                          <a:schemeClr val="tx1"/>
                        </a:solidFill>
                      </a:endParaRPr>
                    </a:p>
                    <a:p>
                      <a:pPr algn="ctr"/>
                      <a:endParaRPr lang="en-US" sz="1200" dirty="0">
                        <a:solidFill>
                          <a:schemeClr val="tx1"/>
                        </a:solidFill>
                      </a:endParaRPr>
                    </a:p>
                    <a:p>
                      <a:pPr algn="ctr"/>
                      <a:endParaRPr lang="en-US" sz="1200" dirty="0">
                        <a:solidFill>
                          <a:schemeClr val="tx1"/>
                        </a:solidFill>
                      </a:endParaRPr>
                    </a:p>
                    <a:p>
                      <a:pPr algn="ctr"/>
                      <a:r>
                        <a:rPr lang="en-US" sz="1200" dirty="0">
                          <a:solidFill>
                            <a:schemeClr val="tx1"/>
                          </a:solidFill>
                        </a:rPr>
                        <a:t>Mediatek Inc.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endParaRPr lang="en-US" sz="1200" dirty="0">
                        <a:solidFill>
                          <a:schemeClr val="tx1"/>
                        </a:solidFill>
                      </a:endParaRPr>
                    </a:p>
                    <a:p>
                      <a:pPr algn="ctr"/>
                      <a:endParaRPr lang="en-US" sz="1200" dirty="0">
                        <a:solidFill>
                          <a:schemeClr val="tx1"/>
                        </a:solidFill>
                      </a:endParaRPr>
                    </a:p>
                    <a:p>
                      <a:pPr algn="ctr"/>
                      <a:endParaRPr lang="en-US" sz="1200" dirty="0">
                        <a:solidFill>
                          <a:schemeClr val="tx1"/>
                        </a:solidFill>
                      </a:endParaRPr>
                    </a:p>
                    <a:p>
                      <a:pPr algn="ctr"/>
                      <a:endParaRPr lang="en-US" sz="1200" dirty="0">
                        <a:solidFill>
                          <a:schemeClr val="tx1"/>
                        </a:solidFill>
                      </a:endParaRPr>
                    </a:p>
                    <a:p>
                      <a:pPr algn="ctr"/>
                      <a:r>
                        <a:rPr lang="en-US" sz="1200" dirty="0">
                          <a:solidFill>
                            <a:schemeClr val="tx1"/>
                          </a:solidFill>
                        </a:rPr>
                        <a:t>2840 Junction Ave.</a:t>
                      </a:r>
                    </a:p>
                    <a:p>
                      <a:pPr algn="ctr"/>
                      <a:r>
                        <a:rPr lang="en-US" sz="1200" dirty="0">
                          <a:solidFill>
                            <a:schemeClr val="tx1"/>
                          </a:solidFill>
                        </a:rPr>
                        <a:t>San</a:t>
                      </a:r>
                      <a:r>
                        <a:rPr lang="en-US" sz="1200" baseline="0" dirty="0">
                          <a:solidFill>
                            <a:schemeClr val="tx1"/>
                          </a:solidFill>
                        </a:rPr>
                        <a:t> Jose, CA, 95134</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jianhan.liu@mediatek.com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879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Shengquan Hu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93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Lin-Kai Chiu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9356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Steve Tung-Sheng Yang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1597434"/>
                  </a:ext>
                </a:extLst>
              </a:tr>
              <a:tr h="393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You-Wei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0011168"/>
                  </a:ext>
                </a:extLst>
              </a:tr>
              <a:tr h="393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Thomas Pare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8388267"/>
                  </a:ext>
                </a:extLst>
              </a:tr>
            </a:tbl>
          </a:graphicData>
        </a:graphic>
      </p:graphicFrame>
      <p:sp>
        <p:nvSpPr>
          <p:cNvPr id="10" name="Rectangle 4">
            <a:extLst>
              <a:ext uri="{FF2B5EF4-FFF2-40B4-BE49-F238E27FC236}">
                <a16:creationId xmlns:a16="http://schemas.microsoft.com/office/drawing/2014/main" id="{0A8DFE13-6FF9-4EB7-9AC5-6CD890782B1E}"/>
              </a:ext>
            </a:extLst>
          </p:cNvPr>
          <p:cNvSpPr>
            <a:spLocks noGrp="1" noChangeArrowheads="1"/>
          </p:cNvSpPr>
          <p:nvPr>
            <p:ph type="dt" sz="half" idx="2"/>
          </p:nvPr>
        </p:nvSpPr>
        <p:spPr bwMode="auto">
          <a:xfrm>
            <a:off x="696913" y="332601"/>
            <a:ext cx="13359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1F9F5-F0C6-4377-8EAD-73E7A597E7A0}"/>
              </a:ext>
            </a:extLst>
          </p:cNvPr>
          <p:cNvSpPr>
            <a:spLocks noGrp="1"/>
          </p:cNvSpPr>
          <p:nvPr>
            <p:ph type="title"/>
          </p:nvPr>
        </p:nvSpPr>
        <p:spPr/>
        <p:txBody>
          <a:bodyPr/>
          <a:lstStyle/>
          <a:p>
            <a:r>
              <a:rPr lang="en-US" dirty="0"/>
              <a:t>More Justifications on Design Target of LER</a:t>
            </a:r>
          </a:p>
        </p:txBody>
      </p:sp>
      <p:sp>
        <p:nvSpPr>
          <p:cNvPr id="3" name="Content Placeholder 2">
            <a:extLst>
              <a:ext uri="{FF2B5EF4-FFF2-40B4-BE49-F238E27FC236}">
                <a16:creationId xmlns:a16="http://schemas.microsoft.com/office/drawing/2014/main" id="{03D4E4C5-D48C-4DE4-86CC-8B600E92F649}"/>
              </a:ext>
            </a:extLst>
          </p:cNvPr>
          <p:cNvSpPr>
            <a:spLocks noGrp="1"/>
          </p:cNvSpPr>
          <p:nvPr>
            <p:ph idx="1"/>
          </p:nvPr>
        </p:nvSpPr>
        <p:spPr>
          <a:xfrm>
            <a:off x="685800" y="1371600"/>
            <a:ext cx="7772400" cy="4495800"/>
          </a:xfrm>
        </p:spPr>
        <p:txBody>
          <a:bodyPr/>
          <a:lstStyle/>
          <a:p>
            <a:r>
              <a:rPr lang="en-US" sz="2000" dirty="0"/>
              <a:t>Design target of ELR to improve the range at 1Mbps by about 9-10 dB compared to 11g at 6Mbps, about 3-4dB improvement compared to 11b at 1Mbps.</a:t>
            </a:r>
          </a:p>
          <a:p>
            <a:pPr lvl="1"/>
            <a:r>
              <a:rPr lang="en-US" dirty="0"/>
              <a:t>This design target can make ELR be able to reach the same as or longer range than Zigbee or BT-BLR. Thus, WiFi industry can also provide solutions to wireless applications requiring longest coverage. </a:t>
            </a:r>
          </a:p>
          <a:p>
            <a:pPr lvl="1"/>
            <a:r>
              <a:rPr lang="en-US" dirty="0"/>
              <a:t>If AP transmits 11b beacon and AP has higher has 6dB higher transmit power, then ELR’s extra 3-4dB improvement over 11b can narrow down the downlink and uplink coverage imbalance to 2-3dB.</a:t>
            </a:r>
          </a:p>
          <a:p>
            <a:pPr lvl="1"/>
            <a:r>
              <a:rPr lang="en-US" dirty="0"/>
              <a:t>Due to the limit transmit power density limit in 2.4GHz many regions (such as EU, China, Japan and Korea), the total transmit power is limited for 11b (11MHz) is 3dB smaller than in US and thus 3dB shorter coverage. To get extra 3-4dB improvement in these regions can make the coverage at least the current coverage in US.  </a:t>
            </a:r>
          </a:p>
        </p:txBody>
      </p:sp>
      <p:sp>
        <p:nvSpPr>
          <p:cNvPr id="4" name="Footer Placeholder 3">
            <a:extLst>
              <a:ext uri="{FF2B5EF4-FFF2-40B4-BE49-F238E27FC236}">
                <a16:creationId xmlns:a16="http://schemas.microsoft.com/office/drawing/2014/main" id="{731AE88A-9E6D-440C-B65F-54757FEA6FCF}"/>
              </a:ext>
            </a:extLst>
          </p:cNvPr>
          <p:cNvSpPr>
            <a:spLocks noGrp="1"/>
          </p:cNvSpPr>
          <p:nvPr>
            <p:ph type="ftr" sz="quarter" idx="11"/>
          </p:nvPr>
        </p:nvSpPr>
        <p:spPr/>
        <p:txBody>
          <a:bodyPr/>
          <a:lstStyle/>
          <a:p>
            <a:pPr>
              <a:defRPr/>
            </a:pPr>
            <a:r>
              <a:rPr lang="en-US" altLang="ko-KR"/>
              <a:t>Jianhan Liu, Mediatek Inc.</a:t>
            </a:r>
            <a:endParaRPr lang="en-US" altLang="ko-KR" dirty="0"/>
          </a:p>
        </p:txBody>
      </p:sp>
      <p:sp>
        <p:nvSpPr>
          <p:cNvPr id="5" name="Slide Number Placeholder 4">
            <a:extLst>
              <a:ext uri="{FF2B5EF4-FFF2-40B4-BE49-F238E27FC236}">
                <a16:creationId xmlns:a16="http://schemas.microsoft.com/office/drawing/2014/main" id="{AF4EBD5B-0098-4CBE-A46E-1E61FB2ACD73}"/>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6" name="Date Placeholder 5">
            <a:extLst>
              <a:ext uri="{FF2B5EF4-FFF2-40B4-BE49-F238E27FC236}">
                <a16:creationId xmlns:a16="http://schemas.microsoft.com/office/drawing/2014/main" id="{41F10B4C-D344-4FA3-B088-33924FE62A71}"/>
              </a:ext>
            </a:extLst>
          </p:cNvPr>
          <p:cNvSpPr>
            <a:spLocks noGrp="1"/>
          </p:cNvSpPr>
          <p:nvPr>
            <p:ph type="dt" sz="half" idx="2"/>
          </p:nvPr>
        </p:nvSpPr>
        <p:spPr/>
        <p:txBody>
          <a:bodyPr/>
          <a:lstStyle/>
          <a:p>
            <a:pPr>
              <a:defRPr/>
            </a:pPr>
            <a:r>
              <a:rPr lang="en-US"/>
              <a:t>October 2022</a:t>
            </a:r>
            <a:endParaRPr lang="en-US" dirty="0"/>
          </a:p>
        </p:txBody>
      </p:sp>
    </p:spTree>
    <p:extLst>
      <p:ext uri="{BB962C8B-B14F-4D97-AF65-F5344CB8AC3E}">
        <p14:creationId xmlns:p14="http://schemas.microsoft.com/office/powerpoint/2010/main" val="595267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AB3B8-656C-4FFF-AFD4-3097AED18908}"/>
              </a:ext>
            </a:extLst>
          </p:cNvPr>
          <p:cNvSpPr>
            <a:spLocks noGrp="1"/>
          </p:cNvSpPr>
          <p:nvPr>
            <p:ph type="title"/>
          </p:nvPr>
        </p:nvSpPr>
        <p:spPr/>
        <p:txBody>
          <a:bodyPr/>
          <a:lstStyle/>
          <a:p>
            <a:r>
              <a:rPr lang="en-US" dirty="0"/>
              <a:t>Feasibility of ELR Design</a:t>
            </a:r>
          </a:p>
        </p:txBody>
      </p:sp>
      <p:sp>
        <p:nvSpPr>
          <p:cNvPr id="3" name="Content Placeholder 2">
            <a:extLst>
              <a:ext uri="{FF2B5EF4-FFF2-40B4-BE49-F238E27FC236}">
                <a16:creationId xmlns:a16="http://schemas.microsoft.com/office/drawing/2014/main" id="{E9A5BC83-2585-4E53-ACC9-FE63CD71FF24}"/>
              </a:ext>
            </a:extLst>
          </p:cNvPr>
          <p:cNvSpPr>
            <a:spLocks noGrp="1"/>
          </p:cNvSpPr>
          <p:nvPr>
            <p:ph idx="1"/>
          </p:nvPr>
        </p:nvSpPr>
        <p:spPr>
          <a:xfrm>
            <a:off x="750977" y="1443401"/>
            <a:ext cx="7772400" cy="1380397"/>
          </a:xfrm>
        </p:spPr>
        <p:txBody>
          <a:bodyPr/>
          <a:lstStyle/>
          <a:p>
            <a:r>
              <a:rPr lang="en-US" dirty="0"/>
              <a:t>We did some feasibility study of ELR design with 1Mbps. </a:t>
            </a:r>
          </a:p>
          <a:p>
            <a:pPr lvl="1"/>
            <a:r>
              <a:rPr lang="en-US" dirty="0"/>
              <a:t>With simple repetition schemes on preamble and data filed and channel coding, we can see that UHR ELR can achieve 10dB longer range than 11g at 6Mbps  and 4dB longer range than 11b at 1Mbps.</a:t>
            </a:r>
          </a:p>
        </p:txBody>
      </p:sp>
      <p:sp>
        <p:nvSpPr>
          <p:cNvPr id="4" name="Footer Placeholder 3">
            <a:extLst>
              <a:ext uri="{FF2B5EF4-FFF2-40B4-BE49-F238E27FC236}">
                <a16:creationId xmlns:a16="http://schemas.microsoft.com/office/drawing/2014/main" id="{1A384D2F-95E1-4C22-BA7E-C22E5AEF9E84}"/>
              </a:ext>
            </a:extLst>
          </p:cNvPr>
          <p:cNvSpPr>
            <a:spLocks noGrp="1"/>
          </p:cNvSpPr>
          <p:nvPr>
            <p:ph type="ftr" sz="quarter" idx="11"/>
          </p:nvPr>
        </p:nvSpPr>
        <p:spPr/>
        <p:txBody>
          <a:bodyPr/>
          <a:lstStyle/>
          <a:p>
            <a:pPr>
              <a:defRPr/>
            </a:pPr>
            <a:r>
              <a:rPr lang="en-US" altLang="ko-KR" dirty="0"/>
              <a:t>Jianhan Liu, Mediatek Inc.</a:t>
            </a:r>
          </a:p>
        </p:txBody>
      </p:sp>
      <p:sp>
        <p:nvSpPr>
          <p:cNvPr id="5" name="Slide Number Placeholder 4">
            <a:extLst>
              <a:ext uri="{FF2B5EF4-FFF2-40B4-BE49-F238E27FC236}">
                <a16:creationId xmlns:a16="http://schemas.microsoft.com/office/drawing/2014/main" id="{7D0CA066-F74D-4EE3-9CDE-002551D13E4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graphicFrame>
        <p:nvGraphicFramePr>
          <p:cNvPr id="8" name="表格 4">
            <a:extLst>
              <a:ext uri="{FF2B5EF4-FFF2-40B4-BE49-F238E27FC236}">
                <a16:creationId xmlns:a16="http://schemas.microsoft.com/office/drawing/2014/main" id="{DAE0AA85-E69F-4778-B9DA-9CDE64FBC6B5}"/>
              </a:ext>
            </a:extLst>
          </p:cNvPr>
          <p:cNvGraphicFramePr>
            <a:graphicFrameLocks noGrp="1"/>
          </p:cNvGraphicFramePr>
          <p:nvPr>
            <p:extLst>
              <p:ext uri="{D42A27DB-BD31-4B8C-83A1-F6EECF244321}">
                <p14:modId xmlns:p14="http://schemas.microsoft.com/office/powerpoint/2010/main" val="1518016248"/>
              </p:ext>
            </p:extLst>
          </p:nvPr>
        </p:nvGraphicFramePr>
        <p:xfrm>
          <a:off x="780943" y="2964093"/>
          <a:ext cx="8153401" cy="2990454"/>
        </p:xfrm>
        <a:graphic>
          <a:graphicData uri="http://schemas.openxmlformats.org/drawingml/2006/table">
            <a:tbl>
              <a:tblPr firstRow="1" bandRow="1">
                <a:tableStyleId>{5C22544A-7EE6-4342-B048-85BDC9FD1C3A}</a:tableStyleId>
              </a:tblPr>
              <a:tblGrid>
                <a:gridCol w="2018772">
                  <a:extLst>
                    <a:ext uri="{9D8B030D-6E8A-4147-A177-3AD203B41FA5}">
                      <a16:colId xmlns:a16="http://schemas.microsoft.com/office/drawing/2014/main" val="1604093410"/>
                    </a:ext>
                  </a:extLst>
                </a:gridCol>
                <a:gridCol w="1156912">
                  <a:extLst>
                    <a:ext uri="{9D8B030D-6E8A-4147-A177-3AD203B41FA5}">
                      <a16:colId xmlns:a16="http://schemas.microsoft.com/office/drawing/2014/main" val="5596411"/>
                    </a:ext>
                  </a:extLst>
                </a:gridCol>
                <a:gridCol w="1487299">
                  <a:extLst>
                    <a:ext uri="{9D8B030D-6E8A-4147-A177-3AD203B41FA5}">
                      <a16:colId xmlns:a16="http://schemas.microsoft.com/office/drawing/2014/main" val="3364344619"/>
                    </a:ext>
                  </a:extLst>
                </a:gridCol>
                <a:gridCol w="1546789">
                  <a:extLst>
                    <a:ext uri="{9D8B030D-6E8A-4147-A177-3AD203B41FA5}">
                      <a16:colId xmlns:a16="http://schemas.microsoft.com/office/drawing/2014/main" val="2878647194"/>
                    </a:ext>
                  </a:extLst>
                </a:gridCol>
                <a:gridCol w="1943629">
                  <a:extLst>
                    <a:ext uri="{9D8B030D-6E8A-4147-A177-3AD203B41FA5}">
                      <a16:colId xmlns:a16="http://schemas.microsoft.com/office/drawing/2014/main" val="2391997048"/>
                    </a:ext>
                  </a:extLst>
                </a:gridCol>
              </a:tblGrid>
              <a:tr h="704550">
                <a:tc>
                  <a:txBody>
                    <a:bodyPr/>
                    <a:lstStyle/>
                    <a:p>
                      <a:pPr algn="ctr"/>
                      <a:endParaRPr lang="zh-TW" altLang="en-US" sz="1400" dirty="0">
                        <a:solidFill>
                          <a:schemeClr val="tx1"/>
                        </a:solidFill>
                      </a:endParaRPr>
                    </a:p>
                  </a:txBody>
                  <a:tcPr marL="91416" marR="91416" marT="45708" marB="45708"/>
                </a:tc>
                <a:tc>
                  <a:txBody>
                    <a:bodyPr/>
                    <a:lstStyle/>
                    <a:p>
                      <a:pPr algn="ctr"/>
                      <a:r>
                        <a:rPr lang="en-US" altLang="zh-TW" sz="1400" dirty="0">
                          <a:solidFill>
                            <a:schemeClr val="tx1"/>
                          </a:solidFill>
                        </a:rPr>
                        <a:t>11b 1Mbps</a:t>
                      </a:r>
                      <a:endParaRPr lang="zh-TW" altLang="en-US" sz="1400" dirty="0">
                        <a:solidFill>
                          <a:schemeClr val="tx1"/>
                        </a:solidFill>
                      </a:endParaRPr>
                    </a:p>
                  </a:txBody>
                  <a:tcPr marL="91416" marR="91416" marT="45708" marB="45708"/>
                </a:tc>
                <a:tc>
                  <a:txBody>
                    <a:bodyPr/>
                    <a:lstStyle/>
                    <a:p>
                      <a:pPr algn="ctr"/>
                      <a:r>
                        <a:rPr lang="en-US" altLang="zh-TW" sz="1400" dirty="0">
                          <a:solidFill>
                            <a:schemeClr val="tx1"/>
                          </a:solidFill>
                        </a:rPr>
                        <a:t>11g 6Mbps</a:t>
                      </a:r>
                      <a:endParaRPr lang="zh-TW" altLang="en-US" sz="1400" dirty="0">
                        <a:solidFill>
                          <a:schemeClr val="tx1"/>
                        </a:solidFill>
                      </a:endParaRPr>
                    </a:p>
                  </a:txBody>
                  <a:tcPr marL="91416" marR="91416" marT="45708" marB="4570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dirty="0">
                          <a:solidFill>
                            <a:schemeClr val="tx1"/>
                          </a:solidFill>
                        </a:rPr>
                        <a:t>11ax ER</a:t>
                      </a:r>
                      <a:br>
                        <a:rPr lang="en-US" altLang="zh-TW" sz="1400" dirty="0">
                          <a:solidFill>
                            <a:schemeClr val="tx1"/>
                          </a:solidFill>
                        </a:rPr>
                      </a:br>
                      <a:r>
                        <a:rPr lang="en-US" altLang="zh-TW" sz="1400" dirty="0">
                          <a:solidFill>
                            <a:schemeClr val="tx1"/>
                          </a:solidFill>
                        </a:rPr>
                        <a:t>RU242+DCM</a:t>
                      </a:r>
                      <a:br>
                        <a:rPr lang="en-US" altLang="zh-TW" sz="1400" dirty="0">
                          <a:solidFill>
                            <a:schemeClr val="tx1"/>
                          </a:solidFill>
                        </a:rPr>
                      </a:br>
                      <a:r>
                        <a:rPr lang="en-US" altLang="zh-TW" sz="1400" dirty="0">
                          <a:solidFill>
                            <a:schemeClr val="tx1"/>
                          </a:solidFill>
                        </a:rPr>
                        <a:t>(LDPC)</a:t>
                      </a:r>
                      <a:endParaRPr lang="zh-TW" altLang="en-US" sz="1400" dirty="0">
                        <a:solidFill>
                          <a:schemeClr val="tx1"/>
                        </a:solidFill>
                      </a:endParaRPr>
                    </a:p>
                  </a:txBody>
                  <a:tcPr marL="91416" marR="91416" marT="45708" marB="45708"/>
                </a:tc>
                <a:tc>
                  <a:txBody>
                    <a:bodyPr/>
                    <a:lstStyle/>
                    <a:p>
                      <a:pPr algn="ctr"/>
                      <a:r>
                        <a:rPr lang="en-US" altLang="zh-TW" sz="1400" dirty="0">
                          <a:solidFill>
                            <a:schemeClr val="tx1"/>
                          </a:solidFill>
                        </a:rPr>
                        <a:t>UHR ELR</a:t>
                      </a:r>
                    </a:p>
                  </a:txBody>
                  <a:tcPr marL="91416" marR="91416" marT="45708" marB="45708"/>
                </a:tc>
                <a:extLst>
                  <a:ext uri="{0D108BD9-81ED-4DB2-BD59-A6C34878D82A}">
                    <a16:rowId xmlns:a16="http://schemas.microsoft.com/office/drawing/2014/main" val="3401020433"/>
                  </a:ext>
                </a:extLst>
              </a:tr>
              <a:tr h="261580">
                <a:tc>
                  <a:txBody>
                    <a:bodyPr/>
                    <a:lstStyle/>
                    <a:p>
                      <a:pPr algn="ctr"/>
                      <a:r>
                        <a:rPr lang="en-US" altLang="zh-TW" sz="1400" b="1" dirty="0">
                          <a:solidFill>
                            <a:schemeClr val="tx1"/>
                          </a:solidFill>
                        </a:rPr>
                        <a:t>PHY Rate</a:t>
                      </a:r>
                      <a:endParaRPr lang="zh-TW" altLang="en-US" sz="1400" b="1" dirty="0">
                        <a:solidFill>
                          <a:schemeClr val="tx1"/>
                        </a:solidFill>
                      </a:endParaRPr>
                    </a:p>
                  </a:txBody>
                  <a:tcPr marL="91416" marR="91416" marT="45708" marB="45708"/>
                </a:tc>
                <a:tc>
                  <a:txBody>
                    <a:bodyPr/>
                    <a:lstStyle/>
                    <a:p>
                      <a:pPr algn="ctr"/>
                      <a:r>
                        <a:rPr lang="en-US" altLang="zh-TW" sz="1400" b="1" dirty="0">
                          <a:solidFill>
                            <a:schemeClr val="tx1"/>
                          </a:solidFill>
                        </a:rPr>
                        <a:t>1Mbps</a:t>
                      </a:r>
                      <a:endParaRPr lang="zh-TW" altLang="en-US" sz="1400" b="1" dirty="0">
                        <a:solidFill>
                          <a:schemeClr val="tx1"/>
                        </a:solidFill>
                      </a:endParaRPr>
                    </a:p>
                  </a:txBody>
                  <a:tcPr marL="91416" marR="91416" marT="45708" marB="45708"/>
                </a:tc>
                <a:tc>
                  <a:txBody>
                    <a:bodyPr/>
                    <a:lstStyle/>
                    <a:p>
                      <a:pPr algn="ctr"/>
                      <a:r>
                        <a:rPr lang="en-US" altLang="zh-TW" sz="1400" b="1" dirty="0">
                          <a:solidFill>
                            <a:schemeClr val="tx1"/>
                          </a:solidFill>
                        </a:rPr>
                        <a:t>6Mbps</a:t>
                      </a:r>
                      <a:endParaRPr lang="zh-TW" altLang="en-US" sz="1400" b="1" dirty="0">
                        <a:solidFill>
                          <a:schemeClr val="tx1"/>
                        </a:solidFill>
                      </a:endParaRPr>
                    </a:p>
                  </a:txBody>
                  <a:tcPr marL="91416" marR="91416" marT="45708" marB="45708"/>
                </a:tc>
                <a:tc>
                  <a:txBody>
                    <a:bodyPr/>
                    <a:lstStyle/>
                    <a:p>
                      <a:pPr algn="ctr"/>
                      <a:r>
                        <a:rPr lang="en-US" altLang="zh-TW" sz="1400" b="1" dirty="0">
                          <a:solidFill>
                            <a:schemeClr val="tx1"/>
                          </a:solidFill>
                        </a:rPr>
                        <a:t>4Mbps</a:t>
                      </a:r>
                      <a:endParaRPr lang="zh-TW" altLang="en-US" sz="1400" b="1" dirty="0">
                        <a:solidFill>
                          <a:schemeClr val="tx1"/>
                        </a:solidFill>
                      </a:endParaRPr>
                    </a:p>
                  </a:txBody>
                  <a:tcPr marL="91416" marR="91416" marT="45708" marB="45708"/>
                </a:tc>
                <a:tc>
                  <a:txBody>
                    <a:bodyPr/>
                    <a:lstStyle/>
                    <a:p>
                      <a:pPr algn="ctr"/>
                      <a:r>
                        <a:rPr lang="en-US" altLang="zh-TW" sz="1400" b="1" dirty="0">
                          <a:solidFill>
                            <a:schemeClr val="tx1"/>
                          </a:solidFill>
                        </a:rPr>
                        <a:t>1Mbps</a:t>
                      </a:r>
                      <a:endParaRPr lang="zh-TW" altLang="en-US" sz="1400" b="1" dirty="0">
                        <a:solidFill>
                          <a:schemeClr val="tx1"/>
                        </a:solidFill>
                      </a:endParaRPr>
                    </a:p>
                  </a:txBody>
                  <a:tcPr marL="91416" marR="91416" marT="45708" marB="45708"/>
                </a:tc>
                <a:extLst>
                  <a:ext uri="{0D108BD9-81ED-4DB2-BD59-A6C34878D82A}">
                    <a16:rowId xmlns:a16="http://schemas.microsoft.com/office/drawing/2014/main" val="3505483224"/>
                  </a:ext>
                </a:extLst>
              </a:tr>
              <a:tr h="444700">
                <a:tc>
                  <a:txBody>
                    <a:bodyPr/>
                    <a:lstStyle/>
                    <a:p>
                      <a:pPr algn="ctr"/>
                      <a:r>
                        <a:rPr lang="en-US" altLang="zh-TW" sz="1400" b="0" dirty="0">
                          <a:solidFill>
                            <a:schemeClr val="tx1"/>
                          </a:solidFill>
                        </a:rPr>
                        <a:t>2.4G TX power</a:t>
                      </a:r>
                    </a:p>
                    <a:p>
                      <a:pPr algn="ctr"/>
                      <a:r>
                        <a:rPr lang="en-US" altLang="zh-TW" sz="1400" b="0" dirty="0">
                          <a:solidFill>
                            <a:schemeClr val="tx1"/>
                          </a:solidFill>
                        </a:rPr>
                        <a:t>(dBm)</a:t>
                      </a:r>
                      <a:endParaRPr lang="zh-TW" altLang="en-US" sz="1400" b="0" dirty="0">
                        <a:solidFill>
                          <a:schemeClr val="tx1"/>
                        </a:solidFill>
                      </a:endParaRPr>
                    </a:p>
                  </a:txBody>
                  <a:tcPr marL="91416" marR="91416" marT="45708" marB="45708"/>
                </a:tc>
                <a:tc>
                  <a:txBody>
                    <a:bodyPr/>
                    <a:lstStyle/>
                    <a:p>
                      <a:pPr algn="ctr"/>
                      <a:r>
                        <a:rPr lang="en-US" altLang="zh-TW" sz="1400" b="0" dirty="0">
                          <a:solidFill>
                            <a:schemeClr val="tx1"/>
                          </a:solidFill>
                        </a:rPr>
                        <a:t>X</a:t>
                      </a:r>
                      <a:endParaRPr lang="zh-TW" altLang="en-US" sz="1400" b="0" dirty="0">
                        <a:solidFill>
                          <a:schemeClr val="tx1"/>
                        </a:solidFill>
                      </a:endParaRPr>
                    </a:p>
                  </a:txBody>
                  <a:tcPr marL="91416" marR="91416" marT="45708" marB="45708"/>
                </a:tc>
                <a:tc>
                  <a:txBody>
                    <a:bodyPr/>
                    <a:lstStyle/>
                    <a:p>
                      <a:pPr algn="ctr"/>
                      <a:r>
                        <a:rPr lang="en-US" altLang="zh-TW" sz="1400" b="0" dirty="0">
                          <a:solidFill>
                            <a:schemeClr val="tx1"/>
                          </a:solidFill>
                        </a:rPr>
                        <a:t>X-2</a:t>
                      </a:r>
                      <a:endParaRPr lang="zh-TW" altLang="en-US" sz="1400" b="0" dirty="0">
                        <a:solidFill>
                          <a:schemeClr val="tx1"/>
                        </a:solidFill>
                      </a:endParaRPr>
                    </a:p>
                  </a:txBody>
                  <a:tcPr marL="91416" marR="91416" marT="45708" marB="45708"/>
                </a:tc>
                <a:tc>
                  <a:txBody>
                    <a:bodyPr/>
                    <a:lstStyle/>
                    <a:p>
                      <a:pPr algn="ctr"/>
                      <a:r>
                        <a:rPr lang="en-US" altLang="zh-TW" sz="1400" b="0" dirty="0">
                          <a:solidFill>
                            <a:schemeClr val="tx1"/>
                          </a:solidFill>
                        </a:rPr>
                        <a:t>X-2</a:t>
                      </a:r>
                      <a:br>
                        <a:rPr lang="en-US" altLang="zh-TW" sz="1400" b="0" dirty="0">
                          <a:solidFill>
                            <a:schemeClr val="tx1"/>
                          </a:solidFill>
                        </a:rPr>
                      </a:br>
                      <a:endParaRPr lang="zh-TW" altLang="en-US" sz="1400" b="0" dirty="0">
                        <a:solidFill>
                          <a:schemeClr val="tx1"/>
                        </a:solidFill>
                      </a:endParaRPr>
                    </a:p>
                  </a:txBody>
                  <a:tcPr marL="91416" marR="91416" marT="45708" marB="45708"/>
                </a:tc>
                <a:tc>
                  <a:txBody>
                    <a:bodyPr/>
                    <a:lstStyle/>
                    <a:p>
                      <a:pPr algn="ctr"/>
                      <a:r>
                        <a:rPr lang="en-US" altLang="zh-TW" sz="1400" b="0" dirty="0">
                          <a:solidFill>
                            <a:schemeClr val="tx1"/>
                          </a:solidFill>
                        </a:rPr>
                        <a:t>X-2</a:t>
                      </a:r>
                      <a:endParaRPr lang="zh-TW" altLang="en-US" sz="1400" b="0" dirty="0">
                        <a:solidFill>
                          <a:schemeClr val="tx1"/>
                        </a:solidFill>
                      </a:endParaRPr>
                    </a:p>
                  </a:txBody>
                  <a:tcPr marL="91416" marR="91416" marT="45708" marB="45708"/>
                </a:tc>
                <a:extLst>
                  <a:ext uri="{0D108BD9-81ED-4DB2-BD59-A6C34878D82A}">
                    <a16:rowId xmlns:a16="http://schemas.microsoft.com/office/drawing/2014/main" val="3938860365"/>
                  </a:ext>
                </a:extLst>
              </a:tr>
              <a:tr h="704550">
                <a:tc>
                  <a:txBody>
                    <a:bodyPr/>
                    <a:lstStyle/>
                    <a:p>
                      <a:pPr algn="ctr"/>
                      <a:r>
                        <a:rPr lang="en-US" altLang="zh-TW" sz="1400" b="0" dirty="0">
                          <a:solidFill>
                            <a:schemeClr val="tx1"/>
                          </a:solidFill>
                        </a:rPr>
                        <a:t>RX Sensitivity </a:t>
                      </a:r>
                      <a:br>
                        <a:rPr lang="en-US" altLang="zh-TW" sz="1400" b="0" dirty="0">
                          <a:solidFill>
                            <a:schemeClr val="tx1"/>
                          </a:solidFill>
                        </a:rPr>
                      </a:br>
                      <a:r>
                        <a:rPr lang="en-US" altLang="zh-TW" sz="1400" b="0" dirty="0">
                          <a:solidFill>
                            <a:schemeClr val="tx1"/>
                          </a:solidFill>
                        </a:rPr>
                        <a:t>(dBm)</a:t>
                      </a:r>
                      <a:endParaRPr lang="zh-TW" altLang="en-US" sz="1400" b="0" dirty="0">
                        <a:solidFill>
                          <a:schemeClr val="tx1"/>
                        </a:solidFill>
                      </a:endParaRPr>
                    </a:p>
                  </a:txBody>
                  <a:tcPr marL="91416" marR="91416" marT="45708" marB="45708"/>
                </a:tc>
                <a:tc>
                  <a:txBody>
                    <a:bodyPr/>
                    <a:lstStyle/>
                    <a:p>
                      <a:pPr algn="ctr"/>
                      <a:r>
                        <a:rPr lang="en-US" altLang="zh-TW" sz="1400" b="0" dirty="0">
                          <a:solidFill>
                            <a:schemeClr val="tx1"/>
                          </a:solidFill>
                        </a:rPr>
                        <a:t>ENL: Y</a:t>
                      </a:r>
                    </a:p>
                    <a:p>
                      <a:pPr algn="ctr"/>
                      <a:r>
                        <a:rPr lang="en-US" altLang="zh-TW" sz="1400" b="0" dirty="0" err="1">
                          <a:solidFill>
                            <a:schemeClr val="tx1"/>
                          </a:solidFill>
                        </a:rPr>
                        <a:t>UMi</a:t>
                      </a:r>
                      <a:r>
                        <a:rPr lang="en-US" altLang="zh-TW" sz="1400" b="0" dirty="0">
                          <a:solidFill>
                            <a:schemeClr val="tx1"/>
                          </a:solidFill>
                        </a:rPr>
                        <a:t>: Z</a:t>
                      </a:r>
                      <a:endParaRPr lang="zh-TW" altLang="en-US" sz="1400" b="0" dirty="0">
                        <a:solidFill>
                          <a:schemeClr val="tx1"/>
                        </a:solidFill>
                      </a:endParaRPr>
                    </a:p>
                  </a:txBody>
                  <a:tcPr marL="91416" marR="91416" marT="45708" marB="45708"/>
                </a:tc>
                <a:tc>
                  <a:txBody>
                    <a:bodyPr/>
                    <a:lstStyle/>
                    <a:p>
                      <a:pPr algn="ctr"/>
                      <a:r>
                        <a:rPr lang="en-US" altLang="zh-TW" sz="1400" b="0" dirty="0">
                          <a:solidFill>
                            <a:schemeClr val="tx1"/>
                          </a:solidFill>
                        </a:rPr>
                        <a:t>ENL: Y+4</a:t>
                      </a:r>
                    </a:p>
                    <a:p>
                      <a:pPr algn="ctr"/>
                      <a:r>
                        <a:rPr lang="en-US" altLang="zh-TW" sz="1400" b="0" dirty="0" err="1">
                          <a:solidFill>
                            <a:schemeClr val="tx1"/>
                          </a:solidFill>
                        </a:rPr>
                        <a:t>UMi</a:t>
                      </a:r>
                      <a:r>
                        <a:rPr lang="en-US" altLang="zh-TW" sz="1400" b="0" dirty="0">
                          <a:solidFill>
                            <a:schemeClr val="tx1"/>
                          </a:solidFill>
                        </a:rPr>
                        <a:t>: Z+3</a:t>
                      </a:r>
                      <a:endParaRPr lang="zh-TW" altLang="en-US" sz="1400" b="0" dirty="0">
                        <a:solidFill>
                          <a:schemeClr val="tx1"/>
                        </a:solidFill>
                      </a:endParaRPr>
                    </a:p>
                  </a:txBody>
                  <a:tcPr marL="91416" marR="91416" marT="45708" marB="45708"/>
                </a:tc>
                <a:tc>
                  <a:txBody>
                    <a:bodyPr/>
                    <a:lstStyle/>
                    <a:p>
                      <a:pPr algn="ctr"/>
                      <a:r>
                        <a:rPr lang="en-US" altLang="zh-TW" sz="1400" b="0" dirty="0">
                          <a:solidFill>
                            <a:schemeClr val="tx1"/>
                          </a:solidFill>
                        </a:rPr>
                        <a:t>ENL: Y+2</a:t>
                      </a:r>
                    </a:p>
                    <a:p>
                      <a:pPr algn="ctr"/>
                      <a:r>
                        <a:rPr lang="en-US" altLang="zh-TW" sz="1400" b="0" dirty="0" err="1">
                          <a:solidFill>
                            <a:schemeClr val="tx1"/>
                          </a:solidFill>
                        </a:rPr>
                        <a:t>UMi</a:t>
                      </a:r>
                      <a:r>
                        <a:rPr lang="en-US" altLang="zh-TW" sz="1400" b="0" dirty="0">
                          <a:solidFill>
                            <a:schemeClr val="tx1"/>
                          </a:solidFill>
                        </a:rPr>
                        <a:t>: Z+1</a:t>
                      </a:r>
                      <a:endParaRPr lang="zh-TW" altLang="en-US" sz="1400" b="0" dirty="0">
                        <a:solidFill>
                          <a:schemeClr val="tx1"/>
                        </a:solidFill>
                      </a:endParaRPr>
                    </a:p>
                  </a:txBody>
                  <a:tcPr marL="91416" marR="91416" marT="45708" marB="45708"/>
                </a:tc>
                <a:tc>
                  <a:txBody>
                    <a:bodyPr/>
                    <a:lstStyle/>
                    <a:p>
                      <a:pPr algn="ctr"/>
                      <a:r>
                        <a:rPr lang="en-US" altLang="zh-TW" sz="1400" b="0" dirty="0">
                          <a:solidFill>
                            <a:schemeClr val="tx1"/>
                          </a:solidFill>
                        </a:rPr>
                        <a:t>ENL</a:t>
                      </a:r>
                      <a:r>
                        <a:rPr lang="zh-TW" altLang="en-US" sz="1400" b="0" dirty="0">
                          <a:solidFill>
                            <a:schemeClr val="tx1"/>
                          </a:solidFill>
                        </a:rPr>
                        <a:t> </a:t>
                      </a:r>
                      <a:r>
                        <a:rPr lang="en-US" altLang="zh-TW" sz="1400" b="0" dirty="0">
                          <a:solidFill>
                            <a:schemeClr val="tx1"/>
                          </a:solidFill>
                        </a:rPr>
                        <a:t>:</a:t>
                      </a:r>
                      <a:r>
                        <a:rPr lang="zh-TW" altLang="en-US" sz="1400" b="0" dirty="0">
                          <a:solidFill>
                            <a:schemeClr val="tx1"/>
                          </a:solidFill>
                        </a:rPr>
                        <a:t>  </a:t>
                      </a:r>
                      <a:r>
                        <a:rPr lang="en-US" altLang="zh-TW" sz="1400" b="0" dirty="0">
                          <a:solidFill>
                            <a:schemeClr val="tx1"/>
                          </a:solidFill>
                        </a:rPr>
                        <a:t>Y-6</a:t>
                      </a:r>
                    </a:p>
                    <a:p>
                      <a:pPr algn="ctr"/>
                      <a:r>
                        <a:rPr lang="en-US" altLang="zh-TW" sz="1400" b="0" dirty="0" err="1">
                          <a:solidFill>
                            <a:schemeClr val="tx1"/>
                          </a:solidFill>
                        </a:rPr>
                        <a:t>UMi</a:t>
                      </a:r>
                      <a:r>
                        <a:rPr lang="zh-TW" altLang="en-US" sz="1400" b="0" dirty="0">
                          <a:solidFill>
                            <a:schemeClr val="tx1"/>
                          </a:solidFill>
                        </a:rPr>
                        <a:t> </a:t>
                      </a:r>
                      <a:r>
                        <a:rPr lang="en-US" altLang="zh-TW" sz="1400" b="0" dirty="0">
                          <a:solidFill>
                            <a:schemeClr val="tx1"/>
                          </a:solidFill>
                        </a:rPr>
                        <a:t>:  Z-5</a:t>
                      </a:r>
                    </a:p>
                  </a:txBody>
                  <a:tcPr marL="91416" marR="91416" marT="45708" marB="45708"/>
                </a:tc>
                <a:extLst>
                  <a:ext uri="{0D108BD9-81ED-4DB2-BD59-A6C34878D82A}">
                    <a16:rowId xmlns:a16="http://schemas.microsoft.com/office/drawing/2014/main" val="3284554519"/>
                  </a:ext>
                </a:extLst>
              </a:tr>
              <a:tr h="627820">
                <a:tc>
                  <a:txBody>
                    <a:bodyPr/>
                    <a:lstStyle/>
                    <a:p>
                      <a:pPr algn="ctr"/>
                      <a:r>
                        <a:rPr lang="en-US" altLang="zh-TW" sz="1400" b="0" dirty="0">
                          <a:solidFill>
                            <a:schemeClr val="tx1"/>
                          </a:solidFill>
                        </a:rPr>
                        <a:t>Achievable Path Loss *</a:t>
                      </a:r>
                      <a:br>
                        <a:rPr lang="en-US" altLang="zh-TW" sz="1400" b="0" dirty="0">
                          <a:solidFill>
                            <a:schemeClr val="tx1"/>
                          </a:solidFill>
                        </a:rPr>
                      </a:br>
                      <a:r>
                        <a:rPr lang="en-US" altLang="zh-TW" sz="1400" b="0" dirty="0">
                          <a:solidFill>
                            <a:schemeClr val="tx1"/>
                          </a:solidFill>
                        </a:rPr>
                        <a:t>(dB)</a:t>
                      </a:r>
                    </a:p>
                  </a:txBody>
                  <a:tcPr marL="91416" marR="91416" marT="45708" marB="45708"/>
                </a:tc>
                <a:tc>
                  <a:txBody>
                    <a:bodyPr/>
                    <a:lstStyle/>
                    <a:p>
                      <a:pPr algn="ctr"/>
                      <a:r>
                        <a:rPr lang="en-US" altLang="zh-TW" sz="1400" b="0" dirty="0">
                          <a:solidFill>
                            <a:schemeClr val="tx1"/>
                          </a:solidFill>
                        </a:rPr>
                        <a:t>ENL: 118</a:t>
                      </a:r>
                    </a:p>
                    <a:p>
                      <a:pPr algn="ctr"/>
                      <a:r>
                        <a:rPr lang="en-US" altLang="zh-TW" sz="1400" b="0" dirty="0" err="1">
                          <a:solidFill>
                            <a:schemeClr val="tx1"/>
                          </a:solidFill>
                        </a:rPr>
                        <a:t>UMi</a:t>
                      </a:r>
                      <a:r>
                        <a:rPr lang="en-US" altLang="zh-TW" sz="1400" b="0" dirty="0">
                          <a:solidFill>
                            <a:schemeClr val="tx1"/>
                          </a:solidFill>
                        </a:rPr>
                        <a:t>: 114</a:t>
                      </a:r>
                      <a:endParaRPr lang="zh-TW" altLang="en-US" sz="1400" b="0" dirty="0">
                        <a:solidFill>
                          <a:schemeClr val="tx1"/>
                        </a:solidFill>
                      </a:endParaRPr>
                    </a:p>
                  </a:txBody>
                  <a:tcPr marL="91416" marR="91416" marT="45708" marB="45708"/>
                </a:tc>
                <a:tc>
                  <a:txBody>
                    <a:bodyPr/>
                    <a:lstStyle/>
                    <a:p>
                      <a:pPr algn="ctr"/>
                      <a:r>
                        <a:rPr lang="en-US" altLang="zh-TW" sz="1400" b="0" dirty="0">
                          <a:solidFill>
                            <a:schemeClr val="tx1"/>
                          </a:solidFill>
                        </a:rPr>
                        <a:t>ENL: 112</a:t>
                      </a:r>
                    </a:p>
                    <a:p>
                      <a:pPr algn="ctr"/>
                      <a:r>
                        <a:rPr lang="en-US" altLang="zh-TW" sz="1400" b="0" dirty="0" err="1">
                          <a:solidFill>
                            <a:schemeClr val="tx1"/>
                          </a:solidFill>
                        </a:rPr>
                        <a:t>UMi</a:t>
                      </a:r>
                      <a:r>
                        <a:rPr lang="en-US" altLang="zh-TW" sz="1400" b="0" dirty="0">
                          <a:solidFill>
                            <a:schemeClr val="tx1"/>
                          </a:solidFill>
                        </a:rPr>
                        <a:t>: 109</a:t>
                      </a:r>
                      <a:endParaRPr lang="zh-TW" altLang="en-US" sz="1400" b="0" dirty="0">
                        <a:solidFill>
                          <a:schemeClr val="tx1"/>
                        </a:solidFill>
                      </a:endParaRPr>
                    </a:p>
                    <a:p>
                      <a:pPr algn="ctr"/>
                      <a:endParaRPr lang="zh-TW" altLang="en-US" sz="1400" b="0" dirty="0">
                        <a:solidFill>
                          <a:schemeClr val="tx1"/>
                        </a:solidFill>
                      </a:endParaRPr>
                    </a:p>
                  </a:txBody>
                  <a:tcPr marL="91416" marR="91416" marT="45708" marB="45708"/>
                </a:tc>
                <a:tc>
                  <a:txBody>
                    <a:bodyPr/>
                    <a:lstStyle/>
                    <a:p>
                      <a:pPr algn="ctr"/>
                      <a:r>
                        <a:rPr lang="en-US" altLang="zh-TW" sz="1400" b="0" dirty="0">
                          <a:solidFill>
                            <a:schemeClr val="tx1"/>
                          </a:solidFill>
                        </a:rPr>
                        <a:t>ENL:  114</a:t>
                      </a:r>
                    </a:p>
                    <a:p>
                      <a:pPr algn="ctr"/>
                      <a:r>
                        <a:rPr lang="en-US" altLang="zh-TW" sz="1400" b="0" dirty="0" err="1">
                          <a:solidFill>
                            <a:schemeClr val="tx1"/>
                          </a:solidFill>
                        </a:rPr>
                        <a:t>UMi</a:t>
                      </a:r>
                      <a:r>
                        <a:rPr lang="en-US" altLang="zh-TW" sz="1400" b="0" dirty="0">
                          <a:solidFill>
                            <a:schemeClr val="tx1"/>
                          </a:solidFill>
                        </a:rPr>
                        <a:t>: </a:t>
                      </a:r>
                      <a:r>
                        <a:rPr lang="zh-TW" altLang="en-US" sz="1400" b="0" dirty="0">
                          <a:solidFill>
                            <a:schemeClr val="tx1"/>
                          </a:solidFill>
                        </a:rPr>
                        <a:t> </a:t>
                      </a:r>
                      <a:r>
                        <a:rPr lang="en-US" altLang="zh-TW" sz="1400" b="0" dirty="0">
                          <a:solidFill>
                            <a:schemeClr val="tx1"/>
                          </a:solidFill>
                        </a:rPr>
                        <a:t>111</a:t>
                      </a:r>
                      <a:endParaRPr lang="zh-TW" altLang="en-US" sz="1400" b="0" dirty="0">
                        <a:solidFill>
                          <a:schemeClr val="tx1"/>
                        </a:solidFill>
                      </a:endParaRPr>
                    </a:p>
                  </a:txBody>
                  <a:tcPr marL="91416" marR="91416" marT="45708" marB="4570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0" dirty="0">
                          <a:solidFill>
                            <a:schemeClr val="tx1"/>
                          </a:solidFill>
                        </a:rPr>
                        <a:t>ENL: 122 </a:t>
                      </a:r>
                      <a:br>
                        <a:rPr lang="en-US" altLang="zh-TW" sz="1400" b="0" dirty="0">
                          <a:solidFill>
                            <a:schemeClr val="tx1"/>
                          </a:solidFill>
                        </a:rPr>
                      </a:br>
                      <a:r>
                        <a:rPr lang="en-US" altLang="zh-TW" sz="1400" b="0" dirty="0">
                          <a:solidFill>
                            <a:schemeClr val="tx1"/>
                          </a:solidFill>
                        </a:rPr>
                        <a:t>UMI: 117 </a:t>
                      </a:r>
                      <a:endParaRPr lang="zh-TW" altLang="en-US" sz="1400" b="0" dirty="0">
                        <a:solidFill>
                          <a:schemeClr val="tx1"/>
                        </a:solidFill>
                      </a:endParaRPr>
                    </a:p>
                  </a:txBody>
                  <a:tcPr marL="91416" marR="91416" marT="45708" marB="45708"/>
                </a:tc>
                <a:extLst>
                  <a:ext uri="{0D108BD9-81ED-4DB2-BD59-A6C34878D82A}">
                    <a16:rowId xmlns:a16="http://schemas.microsoft.com/office/drawing/2014/main" val="1827644771"/>
                  </a:ext>
                </a:extLst>
              </a:tr>
            </a:tbl>
          </a:graphicData>
        </a:graphic>
      </p:graphicFrame>
      <p:sp>
        <p:nvSpPr>
          <p:cNvPr id="9" name="Rectangle 4">
            <a:extLst>
              <a:ext uri="{FF2B5EF4-FFF2-40B4-BE49-F238E27FC236}">
                <a16:creationId xmlns:a16="http://schemas.microsoft.com/office/drawing/2014/main" id="{867AB857-501E-4500-A961-9997B6F387A8}"/>
              </a:ext>
            </a:extLst>
          </p:cNvPr>
          <p:cNvSpPr>
            <a:spLocks noGrp="1" noChangeArrowheads="1"/>
          </p:cNvSpPr>
          <p:nvPr>
            <p:ph type="dt" sz="half" idx="2"/>
          </p:nvPr>
        </p:nvSpPr>
        <p:spPr bwMode="auto">
          <a:xfrm>
            <a:off x="696913" y="332601"/>
            <a:ext cx="13359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extLst>
      <p:ext uri="{BB962C8B-B14F-4D97-AF65-F5344CB8AC3E}">
        <p14:creationId xmlns:p14="http://schemas.microsoft.com/office/powerpoint/2010/main" val="341281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A6305-835B-48F4-B262-005E246BE7CD}"/>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95850695-E353-4071-956B-11CF9BDE5D15}"/>
              </a:ext>
            </a:extLst>
          </p:cNvPr>
          <p:cNvSpPr>
            <a:spLocks noGrp="1"/>
          </p:cNvSpPr>
          <p:nvPr>
            <p:ph idx="1"/>
          </p:nvPr>
        </p:nvSpPr>
        <p:spPr>
          <a:xfrm>
            <a:off x="676382" y="1524000"/>
            <a:ext cx="7772400" cy="4495800"/>
          </a:xfrm>
        </p:spPr>
        <p:txBody>
          <a:bodyPr/>
          <a:lstStyle/>
          <a:p>
            <a:r>
              <a:rPr lang="en-US" dirty="0"/>
              <a:t>We address the needs and usage scenarios of Enhanced Long Range (ELR) Solutions. </a:t>
            </a:r>
          </a:p>
          <a:p>
            <a:pPr lvl="1"/>
            <a:r>
              <a:rPr lang="en-US" dirty="0"/>
              <a:t>Cost-effective long range solutions for wireless video doorbells, outdoor surveillance cameras,  wireless garage door controllers, outdoor sprinkler controllers, wireless speakers, smart appliances and security IoT devices, etc.</a:t>
            </a:r>
          </a:p>
          <a:p>
            <a:pPr lvl="1"/>
            <a:r>
              <a:rPr lang="en-US" dirty="0"/>
              <a:t>Enhanced Long Range (ELR)  as Next Generation of long range solution of 11b.</a:t>
            </a:r>
          </a:p>
          <a:p>
            <a:r>
              <a:rPr lang="en-US" dirty="0"/>
              <a:t>We discussed the current long range schemes in 11ax/11be can not meet the long range needs. </a:t>
            </a:r>
          </a:p>
          <a:p>
            <a:r>
              <a:rPr lang="en-US" dirty="0"/>
              <a:t>We propose the design target for ELR at 1Mbps, which reaches 9-10dB longer range than 11g at 6Mbps (3-4dB longer range than 11b at 1Mbps).</a:t>
            </a:r>
          </a:p>
          <a:p>
            <a:r>
              <a:rPr lang="en-US" dirty="0"/>
              <a:t>At last, we showed that ELR design target can be easily reached.  </a:t>
            </a:r>
          </a:p>
          <a:p>
            <a:endParaRPr lang="en-US" dirty="0"/>
          </a:p>
        </p:txBody>
      </p:sp>
      <p:sp>
        <p:nvSpPr>
          <p:cNvPr id="4" name="Footer Placeholder 3">
            <a:extLst>
              <a:ext uri="{FF2B5EF4-FFF2-40B4-BE49-F238E27FC236}">
                <a16:creationId xmlns:a16="http://schemas.microsoft.com/office/drawing/2014/main" id="{71634473-0951-4859-97FF-6C1087AA2B14}"/>
              </a:ext>
            </a:extLst>
          </p:cNvPr>
          <p:cNvSpPr>
            <a:spLocks noGrp="1"/>
          </p:cNvSpPr>
          <p:nvPr>
            <p:ph type="ftr" sz="quarter" idx="11"/>
          </p:nvPr>
        </p:nvSpPr>
        <p:spPr/>
        <p:txBody>
          <a:bodyPr/>
          <a:lstStyle/>
          <a:p>
            <a:pPr>
              <a:defRPr/>
            </a:pPr>
            <a:r>
              <a:rPr lang="en-US" altLang="ko-KR" dirty="0"/>
              <a:t>Jianhan Liu, Mediatek Inc.</a:t>
            </a:r>
          </a:p>
        </p:txBody>
      </p:sp>
      <p:sp>
        <p:nvSpPr>
          <p:cNvPr id="5" name="Slide Number Placeholder 4">
            <a:extLst>
              <a:ext uri="{FF2B5EF4-FFF2-40B4-BE49-F238E27FC236}">
                <a16:creationId xmlns:a16="http://schemas.microsoft.com/office/drawing/2014/main" id="{6A558AA9-BB23-4309-AFAE-C078AED91C0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
        <p:nvSpPr>
          <p:cNvPr id="7" name="Rectangle 4">
            <a:extLst>
              <a:ext uri="{FF2B5EF4-FFF2-40B4-BE49-F238E27FC236}">
                <a16:creationId xmlns:a16="http://schemas.microsoft.com/office/drawing/2014/main" id="{F52B23AD-D2FD-4C0E-B7DC-D42E4620EBC3}"/>
              </a:ext>
            </a:extLst>
          </p:cNvPr>
          <p:cNvSpPr>
            <a:spLocks noGrp="1" noChangeArrowheads="1"/>
          </p:cNvSpPr>
          <p:nvPr>
            <p:ph type="dt" sz="half" idx="2"/>
          </p:nvPr>
        </p:nvSpPr>
        <p:spPr bwMode="auto">
          <a:xfrm>
            <a:off x="696913" y="332601"/>
            <a:ext cx="13359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extLst>
      <p:ext uri="{BB962C8B-B14F-4D97-AF65-F5344CB8AC3E}">
        <p14:creationId xmlns:p14="http://schemas.microsoft.com/office/powerpoint/2010/main" val="840938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693DD-9D16-4E2B-AD83-0D72D2A1E8D1}"/>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085D8D68-55F4-4267-B3C7-A1E0DB0F7930}"/>
              </a:ext>
            </a:extLst>
          </p:cNvPr>
          <p:cNvSpPr>
            <a:spLocks noGrp="1"/>
          </p:cNvSpPr>
          <p:nvPr>
            <p:ph idx="1"/>
          </p:nvPr>
        </p:nvSpPr>
        <p:spPr>
          <a:xfrm>
            <a:off x="685800" y="1600200"/>
            <a:ext cx="7772400" cy="4461553"/>
          </a:xfrm>
        </p:spPr>
        <p:txBody>
          <a:bodyPr/>
          <a:lstStyle/>
          <a:p>
            <a:r>
              <a:rPr lang="en-US" dirty="0"/>
              <a:t>Do you agree that Enhanced Long Range should be one topic in UHR task group?</a:t>
            </a:r>
          </a:p>
        </p:txBody>
      </p:sp>
      <p:sp>
        <p:nvSpPr>
          <p:cNvPr id="4" name="Footer Placeholder 3">
            <a:extLst>
              <a:ext uri="{FF2B5EF4-FFF2-40B4-BE49-F238E27FC236}">
                <a16:creationId xmlns:a16="http://schemas.microsoft.com/office/drawing/2014/main" id="{6CBB09C0-9BBB-4CA2-8EB2-733BB0EBE6F0}"/>
              </a:ext>
            </a:extLst>
          </p:cNvPr>
          <p:cNvSpPr>
            <a:spLocks noGrp="1"/>
          </p:cNvSpPr>
          <p:nvPr>
            <p:ph type="ftr" sz="quarter" idx="11"/>
          </p:nvPr>
        </p:nvSpPr>
        <p:spPr/>
        <p:txBody>
          <a:bodyPr/>
          <a:lstStyle/>
          <a:p>
            <a:pPr>
              <a:defRPr/>
            </a:pPr>
            <a:r>
              <a:rPr lang="en-US" altLang="ko-KR"/>
              <a:t>Jianhan Liu, Mediatek Inc.</a:t>
            </a:r>
            <a:endParaRPr lang="en-US" altLang="ko-KR" dirty="0"/>
          </a:p>
        </p:txBody>
      </p:sp>
      <p:sp>
        <p:nvSpPr>
          <p:cNvPr id="5" name="Slide Number Placeholder 4">
            <a:extLst>
              <a:ext uri="{FF2B5EF4-FFF2-40B4-BE49-F238E27FC236}">
                <a16:creationId xmlns:a16="http://schemas.microsoft.com/office/drawing/2014/main" id="{310101B1-D7B8-436E-A1AA-7CE287F5296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
        <p:nvSpPr>
          <p:cNvPr id="7" name="Rectangle 4">
            <a:extLst>
              <a:ext uri="{FF2B5EF4-FFF2-40B4-BE49-F238E27FC236}">
                <a16:creationId xmlns:a16="http://schemas.microsoft.com/office/drawing/2014/main" id="{4E56B439-1BC8-4C99-B0E9-28C0A401AB19}"/>
              </a:ext>
            </a:extLst>
          </p:cNvPr>
          <p:cNvSpPr>
            <a:spLocks noGrp="1" noChangeArrowheads="1"/>
          </p:cNvSpPr>
          <p:nvPr>
            <p:ph type="dt" sz="half" idx="2"/>
          </p:nvPr>
        </p:nvSpPr>
        <p:spPr bwMode="auto">
          <a:xfrm>
            <a:off x="696913" y="332601"/>
            <a:ext cx="13359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extLst>
      <p:ext uri="{BB962C8B-B14F-4D97-AF65-F5344CB8AC3E}">
        <p14:creationId xmlns:p14="http://schemas.microsoft.com/office/powerpoint/2010/main" val="3200985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8ED47-E55D-47D4-BD5E-A3C741C0AD96}"/>
              </a:ext>
            </a:extLst>
          </p:cNvPr>
          <p:cNvSpPr>
            <a:spLocks noGrp="1"/>
          </p:cNvSpPr>
          <p:nvPr>
            <p:ph type="title"/>
          </p:nvPr>
        </p:nvSpPr>
        <p:spPr>
          <a:xfrm>
            <a:off x="771525" y="804636"/>
            <a:ext cx="7772400" cy="609600"/>
          </a:xfrm>
        </p:spPr>
        <p:txBody>
          <a:bodyPr/>
          <a:lstStyle/>
          <a:p>
            <a:r>
              <a:rPr lang="en-US" dirty="0"/>
              <a:t>Needs of Enhanced Long Range (ELR) Solutions</a:t>
            </a:r>
          </a:p>
        </p:txBody>
      </p:sp>
      <p:sp>
        <p:nvSpPr>
          <p:cNvPr id="3" name="Content Placeholder 2">
            <a:extLst>
              <a:ext uri="{FF2B5EF4-FFF2-40B4-BE49-F238E27FC236}">
                <a16:creationId xmlns:a16="http://schemas.microsoft.com/office/drawing/2014/main" id="{286B8D39-C779-46C9-B68E-16E5441892D0}"/>
              </a:ext>
            </a:extLst>
          </p:cNvPr>
          <p:cNvSpPr>
            <a:spLocks noGrp="1"/>
          </p:cNvSpPr>
          <p:nvPr>
            <p:ph idx="1"/>
          </p:nvPr>
        </p:nvSpPr>
        <p:spPr>
          <a:xfrm>
            <a:off x="696913" y="1609271"/>
            <a:ext cx="7848600" cy="4061505"/>
          </a:xfrm>
        </p:spPr>
        <p:txBody>
          <a:bodyPr/>
          <a:lstStyle/>
          <a:p>
            <a:r>
              <a:rPr lang="en-US" dirty="0"/>
              <a:t>Outdoor IoT applications and some indoor applications need a longer range, more efficient and better compatible WiFi solution.</a:t>
            </a:r>
          </a:p>
          <a:p>
            <a:pPr lvl="1"/>
            <a:r>
              <a:rPr lang="en-US" dirty="0"/>
              <a:t>For example, wireless video doorbells, outdoor surveillance cameras,  wireless garage door controllers, outdoor sprinkler controllers, wireless speakers, smart appliances and security IoT devices, etc.</a:t>
            </a:r>
          </a:p>
          <a:p>
            <a:r>
              <a:rPr lang="en-US" dirty="0"/>
              <a:t>Relay using multi-AP can enhance ranges. But it is not cost-effective solution and therefore only suitable for high-data rate and relatively expensive applications.</a:t>
            </a:r>
          </a:p>
          <a:p>
            <a:pPr lvl="1"/>
            <a:r>
              <a:rPr lang="en-US" dirty="0"/>
              <a:t>Most IoT applications are cost sensitive. It is not a good selling to require customer buy an extra costly relay for a much cheaper IoT device.  </a:t>
            </a:r>
          </a:p>
          <a:p>
            <a:r>
              <a:rPr lang="en-US" dirty="0"/>
              <a:t>Other solutions like 11ah suffer non-uniform regulatory issues and have difficulty to be widely adopted. </a:t>
            </a:r>
          </a:p>
        </p:txBody>
      </p:sp>
      <p:sp>
        <p:nvSpPr>
          <p:cNvPr id="4" name="Footer Placeholder 3">
            <a:extLst>
              <a:ext uri="{FF2B5EF4-FFF2-40B4-BE49-F238E27FC236}">
                <a16:creationId xmlns:a16="http://schemas.microsoft.com/office/drawing/2014/main" id="{1C6CE6A3-9799-459E-AEC4-283E424E402F}"/>
              </a:ext>
            </a:extLst>
          </p:cNvPr>
          <p:cNvSpPr>
            <a:spLocks noGrp="1"/>
          </p:cNvSpPr>
          <p:nvPr>
            <p:ph type="ftr" sz="quarter" idx="11"/>
          </p:nvPr>
        </p:nvSpPr>
        <p:spPr/>
        <p:txBody>
          <a:bodyPr/>
          <a:lstStyle/>
          <a:p>
            <a:pPr>
              <a:defRPr/>
            </a:pPr>
            <a:r>
              <a:rPr lang="en-US" altLang="ko-KR" dirty="0"/>
              <a:t>Jianhan Liu, Mediatek Inc.</a:t>
            </a:r>
          </a:p>
        </p:txBody>
      </p:sp>
      <p:sp>
        <p:nvSpPr>
          <p:cNvPr id="5" name="Slide Number Placeholder 4">
            <a:extLst>
              <a:ext uri="{FF2B5EF4-FFF2-40B4-BE49-F238E27FC236}">
                <a16:creationId xmlns:a16="http://schemas.microsoft.com/office/drawing/2014/main" id="{5D0C15D5-E9BA-4EBA-9430-E9831EAA658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7" name="Rectangle 4">
            <a:extLst>
              <a:ext uri="{FF2B5EF4-FFF2-40B4-BE49-F238E27FC236}">
                <a16:creationId xmlns:a16="http://schemas.microsoft.com/office/drawing/2014/main" id="{C969B832-4B03-47D2-B012-FCA843506DFB}"/>
              </a:ext>
            </a:extLst>
          </p:cNvPr>
          <p:cNvSpPr>
            <a:spLocks noGrp="1" noChangeArrowheads="1"/>
          </p:cNvSpPr>
          <p:nvPr>
            <p:ph type="dt" sz="half" idx="2"/>
          </p:nvPr>
        </p:nvSpPr>
        <p:spPr bwMode="auto">
          <a:xfrm>
            <a:off x="696913" y="332601"/>
            <a:ext cx="13359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extLst>
      <p:ext uri="{BB962C8B-B14F-4D97-AF65-F5344CB8AC3E}">
        <p14:creationId xmlns:p14="http://schemas.microsoft.com/office/powerpoint/2010/main" val="3816216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99FF7-7B08-4C79-BA02-04C5C144E665}"/>
              </a:ext>
            </a:extLst>
          </p:cNvPr>
          <p:cNvSpPr>
            <a:spLocks noGrp="1"/>
          </p:cNvSpPr>
          <p:nvPr>
            <p:ph type="title"/>
          </p:nvPr>
        </p:nvSpPr>
        <p:spPr/>
        <p:txBody>
          <a:bodyPr/>
          <a:lstStyle/>
          <a:p>
            <a:r>
              <a:rPr lang="en-US" dirty="0"/>
              <a:t>Booming of home security camera market </a:t>
            </a:r>
          </a:p>
        </p:txBody>
      </p:sp>
      <p:sp>
        <p:nvSpPr>
          <p:cNvPr id="3" name="Content Placeholder 2">
            <a:extLst>
              <a:ext uri="{FF2B5EF4-FFF2-40B4-BE49-F238E27FC236}">
                <a16:creationId xmlns:a16="http://schemas.microsoft.com/office/drawing/2014/main" id="{8598848A-33DC-4D3D-B6B1-88E3E45BEEB0}"/>
              </a:ext>
            </a:extLst>
          </p:cNvPr>
          <p:cNvSpPr>
            <a:spLocks noGrp="1"/>
          </p:cNvSpPr>
          <p:nvPr>
            <p:ph idx="1"/>
          </p:nvPr>
        </p:nvSpPr>
        <p:spPr>
          <a:xfrm>
            <a:off x="685800" y="1600200"/>
            <a:ext cx="7772400" cy="1447800"/>
          </a:xfrm>
        </p:spPr>
        <p:txBody>
          <a:bodyPr/>
          <a:lstStyle/>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EB77FAFA-2A2C-4B54-984A-3C3A07DDA1EE}"/>
              </a:ext>
            </a:extLst>
          </p:cNvPr>
          <p:cNvSpPr>
            <a:spLocks noGrp="1"/>
          </p:cNvSpPr>
          <p:nvPr>
            <p:ph type="ftr" sz="quarter" idx="11"/>
          </p:nvPr>
        </p:nvSpPr>
        <p:spPr/>
        <p:txBody>
          <a:bodyPr/>
          <a:lstStyle/>
          <a:p>
            <a:pPr>
              <a:defRPr/>
            </a:pPr>
            <a:r>
              <a:rPr lang="en-US" altLang="ko-KR" dirty="0"/>
              <a:t>Jianhan Liu, Mediatek Inc.</a:t>
            </a:r>
          </a:p>
        </p:txBody>
      </p:sp>
      <p:sp>
        <p:nvSpPr>
          <p:cNvPr id="5" name="Slide Number Placeholder 4">
            <a:extLst>
              <a:ext uri="{FF2B5EF4-FFF2-40B4-BE49-F238E27FC236}">
                <a16:creationId xmlns:a16="http://schemas.microsoft.com/office/drawing/2014/main" id="{EEE613DA-3110-4437-AADB-4CBF13C2FE7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pic>
        <p:nvPicPr>
          <p:cNvPr id="7" name="Picture 6">
            <a:extLst>
              <a:ext uri="{FF2B5EF4-FFF2-40B4-BE49-F238E27FC236}">
                <a16:creationId xmlns:a16="http://schemas.microsoft.com/office/drawing/2014/main" id="{F60887D4-F9EE-4039-BAE7-194CC08098C4}"/>
              </a:ext>
            </a:extLst>
          </p:cNvPr>
          <p:cNvPicPr>
            <a:picLocks noChangeAspect="1"/>
          </p:cNvPicPr>
          <p:nvPr/>
        </p:nvPicPr>
        <p:blipFill>
          <a:blip r:embed="rId2"/>
          <a:stretch>
            <a:fillRect/>
          </a:stretch>
        </p:blipFill>
        <p:spPr>
          <a:xfrm>
            <a:off x="2076450" y="3098118"/>
            <a:ext cx="5067300" cy="2529476"/>
          </a:xfrm>
          <a:prstGeom prst="rect">
            <a:avLst/>
          </a:prstGeom>
        </p:spPr>
      </p:pic>
      <p:sp>
        <p:nvSpPr>
          <p:cNvPr id="8" name="Content Placeholder 2">
            <a:extLst>
              <a:ext uri="{FF2B5EF4-FFF2-40B4-BE49-F238E27FC236}">
                <a16:creationId xmlns:a16="http://schemas.microsoft.com/office/drawing/2014/main" id="{9CC8CF9C-335A-4946-8075-91A77E7EDD1B}"/>
              </a:ext>
            </a:extLst>
          </p:cNvPr>
          <p:cNvSpPr txBox="1">
            <a:spLocks/>
          </p:cNvSpPr>
          <p:nvPr/>
        </p:nvSpPr>
        <p:spPr bwMode="auto">
          <a:xfrm>
            <a:off x="696913" y="1471455"/>
            <a:ext cx="8382001" cy="1014066"/>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800" b="0" i="0" dirty="0">
                <a:solidFill>
                  <a:srgbClr val="363636"/>
                </a:solidFill>
                <a:effectLst/>
                <a:latin typeface="itcfranklingothicstd-book"/>
              </a:rPr>
              <a:t>Most home video surveillance includes indoor and outdoor cameras. One of the biggest obstacles for outdoor wireless video surveillance is the lack of range.</a:t>
            </a:r>
          </a:p>
          <a:p>
            <a:r>
              <a:rPr lang="en-US" sz="1800" b="0" i="0" dirty="0">
                <a:solidFill>
                  <a:srgbClr val="363636"/>
                </a:solidFill>
                <a:effectLst/>
                <a:latin typeface="itcfranklingothicstd-book"/>
              </a:rPr>
              <a:t>According to Grand View Research, the global smart home security camera market size was valued at USD 3.71 billion in 2019 and is expected to grow at a compound annual growth rate (CAGR) of 15.7% from 2020 to 2027. </a:t>
            </a:r>
            <a:endParaRPr lang="en-US" sz="1800" kern="0" dirty="0"/>
          </a:p>
        </p:txBody>
      </p:sp>
      <p:sp>
        <p:nvSpPr>
          <p:cNvPr id="9" name="TextBox 8">
            <a:extLst>
              <a:ext uri="{FF2B5EF4-FFF2-40B4-BE49-F238E27FC236}">
                <a16:creationId xmlns:a16="http://schemas.microsoft.com/office/drawing/2014/main" id="{746EB01E-AE5C-46F4-AFB2-207F9B12888F}"/>
              </a:ext>
            </a:extLst>
          </p:cNvPr>
          <p:cNvSpPr txBox="1"/>
          <p:nvPr/>
        </p:nvSpPr>
        <p:spPr>
          <a:xfrm>
            <a:off x="1066800" y="5727905"/>
            <a:ext cx="7261341" cy="646331"/>
          </a:xfrm>
          <a:prstGeom prst="rect">
            <a:avLst/>
          </a:prstGeom>
          <a:noFill/>
        </p:spPr>
        <p:txBody>
          <a:bodyPr wrap="square" rtlCol="0">
            <a:spAutoFit/>
          </a:bodyPr>
          <a:lstStyle/>
          <a:p>
            <a:pPr algn="ctr"/>
            <a:r>
              <a:rPr lang="en-US" sz="1800" b="1" dirty="0">
                <a:solidFill>
                  <a:srgbClr val="002060"/>
                </a:solidFill>
              </a:rPr>
              <a:t>Enhanced long range WiFi solutions are in dire need to empower the wireless video doorbell and wireless video surveillance scenarios.</a:t>
            </a:r>
          </a:p>
        </p:txBody>
      </p:sp>
      <p:sp>
        <p:nvSpPr>
          <p:cNvPr id="10" name="Rectangle 4">
            <a:extLst>
              <a:ext uri="{FF2B5EF4-FFF2-40B4-BE49-F238E27FC236}">
                <a16:creationId xmlns:a16="http://schemas.microsoft.com/office/drawing/2014/main" id="{82AF2DBD-D927-4859-8DE4-936AC3330F85}"/>
              </a:ext>
            </a:extLst>
          </p:cNvPr>
          <p:cNvSpPr>
            <a:spLocks noGrp="1" noChangeArrowheads="1"/>
          </p:cNvSpPr>
          <p:nvPr>
            <p:ph type="dt" sz="half" idx="2"/>
          </p:nvPr>
        </p:nvSpPr>
        <p:spPr bwMode="auto">
          <a:xfrm>
            <a:off x="696913" y="332601"/>
            <a:ext cx="13359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extLst>
      <p:ext uri="{BB962C8B-B14F-4D97-AF65-F5344CB8AC3E}">
        <p14:creationId xmlns:p14="http://schemas.microsoft.com/office/powerpoint/2010/main" val="2493791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E3BAF-8495-49F5-8AD6-83A31805F8BA}"/>
              </a:ext>
            </a:extLst>
          </p:cNvPr>
          <p:cNvSpPr>
            <a:spLocks noGrp="1"/>
          </p:cNvSpPr>
          <p:nvPr>
            <p:ph type="title"/>
          </p:nvPr>
        </p:nvSpPr>
        <p:spPr>
          <a:xfrm>
            <a:off x="647700" y="760413"/>
            <a:ext cx="7848600" cy="609600"/>
          </a:xfrm>
        </p:spPr>
        <p:txBody>
          <a:bodyPr/>
          <a:lstStyle/>
          <a:p>
            <a:r>
              <a:rPr lang="en-US" dirty="0"/>
              <a:t>Enhanced Long Range (ELR)  as Next Gen of 11b</a:t>
            </a:r>
          </a:p>
        </p:txBody>
      </p:sp>
      <p:sp>
        <p:nvSpPr>
          <p:cNvPr id="3" name="Content Placeholder 2">
            <a:extLst>
              <a:ext uri="{FF2B5EF4-FFF2-40B4-BE49-F238E27FC236}">
                <a16:creationId xmlns:a16="http://schemas.microsoft.com/office/drawing/2014/main" id="{5EF40199-5FC4-4686-B034-D68E7DDC925D}"/>
              </a:ext>
            </a:extLst>
          </p:cNvPr>
          <p:cNvSpPr>
            <a:spLocks noGrp="1"/>
          </p:cNvSpPr>
          <p:nvPr>
            <p:ph idx="1"/>
          </p:nvPr>
        </p:nvSpPr>
        <p:spPr>
          <a:xfrm>
            <a:off x="647700" y="1529535"/>
            <a:ext cx="7991475" cy="4495800"/>
          </a:xfrm>
        </p:spPr>
        <p:txBody>
          <a:bodyPr/>
          <a:lstStyle/>
          <a:p>
            <a:r>
              <a:rPr lang="en-US" b="1" dirty="0"/>
              <a:t>11b is the only long-range solution from WiFi </a:t>
            </a:r>
            <a:r>
              <a:rPr lang="en-US" altLang="zh-CN" b="1" dirty="0"/>
              <a:t>industry</a:t>
            </a:r>
            <a:r>
              <a:rPr lang="en-US" b="1" dirty="0"/>
              <a:t>. Some facts about it: </a:t>
            </a:r>
          </a:p>
          <a:p>
            <a:pPr lvl="1"/>
            <a:r>
              <a:rPr lang="en-US" dirty="0"/>
              <a:t>11b is still widely used. </a:t>
            </a:r>
          </a:p>
          <a:p>
            <a:pPr lvl="1"/>
            <a:r>
              <a:rPr lang="en-US" dirty="0"/>
              <a:t>11b devices are hard to be managed, with poor performance and poor forward combability.</a:t>
            </a:r>
          </a:p>
          <a:p>
            <a:pPr lvl="1"/>
            <a:r>
              <a:rPr lang="en-US" dirty="0"/>
              <a:t>11b was published in 1999,  it is a technology over 2 decades old with outdated technologies.  </a:t>
            </a:r>
          </a:p>
          <a:p>
            <a:pPr lvl="2"/>
            <a:r>
              <a:rPr lang="en-US" dirty="0"/>
              <a:t>11b even has no channel coding (the most important technology in modern wired and wireless communications). </a:t>
            </a:r>
          </a:p>
          <a:p>
            <a:r>
              <a:rPr lang="en-US" b="1" dirty="0"/>
              <a:t>It is time to design a new generation enhance long range solution to reinvigorate applications that still rely on 11b technology. </a:t>
            </a:r>
          </a:p>
          <a:p>
            <a:pPr lvl="1"/>
            <a:r>
              <a:rPr lang="en-US" dirty="0"/>
              <a:t>We can introduce channel coding, OFDM/OFDMA into the new generation long range solution  to obtain longer range and higher data rates. </a:t>
            </a:r>
          </a:p>
          <a:p>
            <a:pPr lvl="1"/>
            <a:r>
              <a:rPr lang="en-US" dirty="0"/>
              <a:t>We can also introduce advanced MAC features to achieve better manageability, more power save and higher network efficiency.</a:t>
            </a:r>
          </a:p>
        </p:txBody>
      </p:sp>
      <p:sp>
        <p:nvSpPr>
          <p:cNvPr id="4" name="Footer Placeholder 3">
            <a:extLst>
              <a:ext uri="{FF2B5EF4-FFF2-40B4-BE49-F238E27FC236}">
                <a16:creationId xmlns:a16="http://schemas.microsoft.com/office/drawing/2014/main" id="{61C567EB-44FB-4EF4-937A-0AEB1A75D7FD}"/>
              </a:ext>
            </a:extLst>
          </p:cNvPr>
          <p:cNvSpPr>
            <a:spLocks noGrp="1"/>
          </p:cNvSpPr>
          <p:nvPr>
            <p:ph type="ftr" sz="quarter" idx="11"/>
          </p:nvPr>
        </p:nvSpPr>
        <p:spPr/>
        <p:txBody>
          <a:bodyPr/>
          <a:lstStyle/>
          <a:p>
            <a:pPr>
              <a:defRPr/>
            </a:pPr>
            <a:r>
              <a:rPr lang="en-US" altLang="ko-KR" dirty="0"/>
              <a:t>Jianhan Liu, Mediatek Inc.</a:t>
            </a:r>
          </a:p>
        </p:txBody>
      </p:sp>
      <p:sp>
        <p:nvSpPr>
          <p:cNvPr id="5" name="Slide Number Placeholder 4">
            <a:extLst>
              <a:ext uri="{FF2B5EF4-FFF2-40B4-BE49-F238E27FC236}">
                <a16:creationId xmlns:a16="http://schemas.microsoft.com/office/drawing/2014/main" id="{D9F54E72-49E8-49E1-A08A-AEB39B3861B4}"/>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7" name="Rectangle 4">
            <a:extLst>
              <a:ext uri="{FF2B5EF4-FFF2-40B4-BE49-F238E27FC236}">
                <a16:creationId xmlns:a16="http://schemas.microsoft.com/office/drawing/2014/main" id="{63997B89-47FF-4334-A4FC-98FD22C74C0F}"/>
              </a:ext>
            </a:extLst>
          </p:cNvPr>
          <p:cNvSpPr>
            <a:spLocks noGrp="1" noChangeArrowheads="1"/>
          </p:cNvSpPr>
          <p:nvPr>
            <p:ph type="dt" sz="half" idx="2"/>
          </p:nvPr>
        </p:nvSpPr>
        <p:spPr bwMode="auto">
          <a:xfrm>
            <a:off x="696913" y="332601"/>
            <a:ext cx="13359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extLst>
      <p:ext uri="{BB962C8B-B14F-4D97-AF65-F5344CB8AC3E}">
        <p14:creationId xmlns:p14="http://schemas.microsoft.com/office/powerpoint/2010/main" val="287547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1DC94-148F-4294-A352-A3E3877A7A42}"/>
              </a:ext>
            </a:extLst>
          </p:cNvPr>
          <p:cNvSpPr>
            <a:spLocks noGrp="1"/>
          </p:cNvSpPr>
          <p:nvPr>
            <p:ph type="title"/>
          </p:nvPr>
        </p:nvSpPr>
        <p:spPr>
          <a:xfrm>
            <a:off x="685800" y="762000"/>
            <a:ext cx="7772400" cy="914400"/>
          </a:xfrm>
        </p:spPr>
        <p:txBody>
          <a:bodyPr/>
          <a:lstStyle/>
          <a:p>
            <a:r>
              <a:rPr lang="en-US" dirty="0"/>
              <a:t>Why can we not use UL TB PPDU with small RU as the ELR solution? </a:t>
            </a:r>
          </a:p>
        </p:txBody>
      </p:sp>
      <p:sp>
        <p:nvSpPr>
          <p:cNvPr id="3" name="Content Placeholder 2">
            <a:extLst>
              <a:ext uri="{FF2B5EF4-FFF2-40B4-BE49-F238E27FC236}">
                <a16:creationId xmlns:a16="http://schemas.microsoft.com/office/drawing/2014/main" id="{8CC95594-293B-41C4-A2E5-E27901579072}"/>
              </a:ext>
            </a:extLst>
          </p:cNvPr>
          <p:cNvSpPr>
            <a:spLocks noGrp="1"/>
          </p:cNvSpPr>
          <p:nvPr>
            <p:ph idx="1"/>
          </p:nvPr>
        </p:nvSpPr>
        <p:spPr>
          <a:xfrm>
            <a:off x="685800" y="1979613"/>
            <a:ext cx="7772400" cy="3201987"/>
          </a:xfrm>
        </p:spPr>
        <p:txBody>
          <a:bodyPr/>
          <a:lstStyle/>
          <a:p>
            <a:r>
              <a:rPr lang="en-US" b="1" dirty="0"/>
              <a:t>The assumptions:</a:t>
            </a:r>
          </a:p>
          <a:p>
            <a:pPr lvl="1"/>
            <a:r>
              <a:rPr lang="en-US" dirty="0"/>
              <a:t>Assume AP can transmit higher power, say 6dB, than STA. So Trigger can be transmitted with higher power and hence reach longer range. </a:t>
            </a:r>
          </a:p>
          <a:p>
            <a:pPr lvl="1"/>
            <a:r>
              <a:rPr lang="en-US" dirty="0"/>
              <a:t>STA uses a 26-tone or a 52-tone RU in UL TB PPDU to achieve longer range by concentrate its power in narrow bandwidth. </a:t>
            </a:r>
          </a:p>
          <a:p>
            <a:pPr lvl="1"/>
            <a:r>
              <a:rPr lang="en-US" dirty="0"/>
              <a:t>No preamble processing for UL TB PPDU, just processing EHT- STF and EHT-LTF and data portion.</a:t>
            </a:r>
          </a:p>
          <a:p>
            <a:pPr lvl="2"/>
            <a:r>
              <a:rPr lang="en-US" dirty="0"/>
              <a:t>Because the preamble of UL TB PPDU is 20MHz at least, so it can not be received at AP in such long range. </a:t>
            </a:r>
          </a:p>
        </p:txBody>
      </p:sp>
      <p:sp>
        <p:nvSpPr>
          <p:cNvPr id="4" name="Footer Placeholder 3">
            <a:extLst>
              <a:ext uri="{FF2B5EF4-FFF2-40B4-BE49-F238E27FC236}">
                <a16:creationId xmlns:a16="http://schemas.microsoft.com/office/drawing/2014/main" id="{96BBD858-A0E9-4FB0-8DF7-164AC6D3E57F}"/>
              </a:ext>
            </a:extLst>
          </p:cNvPr>
          <p:cNvSpPr>
            <a:spLocks noGrp="1"/>
          </p:cNvSpPr>
          <p:nvPr>
            <p:ph type="ftr" sz="quarter" idx="11"/>
          </p:nvPr>
        </p:nvSpPr>
        <p:spPr/>
        <p:txBody>
          <a:bodyPr/>
          <a:lstStyle/>
          <a:p>
            <a:pPr>
              <a:defRPr/>
            </a:pPr>
            <a:r>
              <a:rPr lang="en-US" altLang="ko-KR" dirty="0"/>
              <a:t>Jianhan Liu, Mediatek Inc.</a:t>
            </a:r>
          </a:p>
        </p:txBody>
      </p:sp>
      <p:sp>
        <p:nvSpPr>
          <p:cNvPr id="5" name="Slide Number Placeholder 4">
            <a:extLst>
              <a:ext uri="{FF2B5EF4-FFF2-40B4-BE49-F238E27FC236}">
                <a16:creationId xmlns:a16="http://schemas.microsoft.com/office/drawing/2014/main" id="{4DD5F4DF-675E-413F-A62E-FC5900FC931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7" name="Rectangle 4">
            <a:extLst>
              <a:ext uri="{FF2B5EF4-FFF2-40B4-BE49-F238E27FC236}">
                <a16:creationId xmlns:a16="http://schemas.microsoft.com/office/drawing/2014/main" id="{0852DE0C-A280-4020-BF4B-119A4A7544C1}"/>
              </a:ext>
            </a:extLst>
          </p:cNvPr>
          <p:cNvSpPr>
            <a:spLocks noGrp="1" noChangeArrowheads="1"/>
          </p:cNvSpPr>
          <p:nvPr>
            <p:ph type="dt" sz="half" idx="2"/>
          </p:nvPr>
        </p:nvSpPr>
        <p:spPr bwMode="auto">
          <a:xfrm>
            <a:off x="696913" y="332601"/>
            <a:ext cx="13359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extLst>
      <p:ext uri="{BB962C8B-B14F-4D97-AF65-F5344CB8AC3E}">
        <p14:creationId xmlns:p14="http://schemas.microsoft.com/office/powerpoint/2010/main" val="3375487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55338-4186-41AB-BC2D-F144DF7894A8}"/>
              </a:ext>
            </a:extLst>
          </p:cNvPr>
          <p:cNvSpPr>
            <a:spLocks noGrp="1"/>
          </p:cNvSpPr>
          <p:nvPr>
            <p:ph type="title"/>
          </p:nvPr>
        </p:nvSpPr>
        <p:spPr>
          <a:xfrm>
            <a:off x="685800" y="685800"/>
            <a:ext cx="7772400" cy="762000"/>
          </a:xfrm>
        </p:spPr>
        <p:txBody>
          <a:bodyPr/>
          <a:lstStyle/>
          <a:p>
            <a:r>
              <a:rPr lang="en-US" dirty="0"/>
              <a:t>Why can we not use UL TB PPDU with small RU as the ELR solution? </a:t>
            </a:r>
          </a:p>
        </p:txBody>
      </p:sp>
      <p:sp>
        <p:nvSpPr>
          <p:cNvPr id="3" name="Content Placeholder 2">
            <a:extLst>
              <a:ext uri="{FF2B5EF4-FFF2-40B4-BE49-F238E27FC236}">
                <a16:creationId xmlns:a16="http://schemas.microsoft.com/office/drawing/2014/main" id="{8FF4BC41-E658-4368-9F3D-98AFB9597D92}"/>
              </a:ext>
            </a:extLst>
          </p:cNvPr>
          <p:cNvSpPr>
            <a:spLocks noGrp="1"/>
          </p:cNvSpPr>
          <p:nvPr>
            <p:ph idx="1"/>
          </p:nvPr>
        </p:nvSpPr>
        <p:spPr/>
        <p:txBody>
          <a:bodyPr/>
          <a:lstStyle/>
          <a:p>
            <a:r>
              <a:rPr lang="en-US" dirty="0"/>
              <a:t>Firstly, even we can use UL TB PPDU with small RU to extend range, we can not solve the non-trigger transmissions, for example, how a ELR STA send an association request to the AP? How an ELR STA to send data without AP’s trigger?</a:t>
            </a:r>
          </a:p>
          <a:p>
            <a:r>
              <a:rPr lang="en-US" dirty="0"/>
              <a:t>Secondly, use UL TB PPDU with small RU can at most extend range by a few dBs, the amount of transmit power difference between AP and STA. We can not reach 9-10dB enhanced long range using UL TB PPDU with small RU.</a:t>
            </a:r>
          </a:p>
          <a:p>
            <a:r>
              <a:rPr lang="en-US" dirty="0"/>
              <a:t>Thirdly, for long range transmissions, the received SNR of trigger frame is very low. The frequency offset estimation and timing synchronization are not accurate. Therefore, UL TB PPDU can have large frequency offset and timing error. Our simulation shows 1.5-2dB  performance loss due to FO estimation errors in low SNR in UL TB PPDU.</a:t>
            </a:r>
          </a:p>
        </p:txBody>
      </p:sp>
      <p:sp>
        <p:nvSpPr>
          <p:cNvPr id="4" name="Footer Placeholder 3">
            <a:extLst>
              <a:ext uri="{FF2B5EF4-FFF2-40B4-BE49-F238E27FC236}">
                <a16:creationId xmlns:a16="http://schemas.microsoft.com/office/drawing/2014/main" id="{EDC9525F-10EA-46CB-95AC-A6E7D0B33616}"/>
              </a:ext>
            </a:extLst>
          </p:cNvPr>
          <p:cNvSpPr>
            <a:spLocks noGrp="1"/>
          </p:cNvSpPr>
          <p:nvPr>
            <p:ph type="ftr" sz="quarter" idx="11"/>
          </p:nvPr>
        </p:nvSpPr>
        <p:spPr/>
        <p:txBody>
          <a:bodyPr/>
          <a:lstStyle/>
          <a:p>
            <a:pPr>
              <a:defRPr/>
            </a:pPr>
            <a:r>
              <a:rPr lang="en-US" altLang="ko-KR" dirty="0"/>
              <a:t>Jianhan Liu, Mediatek Inc.</a:t>
            </a:r>
          </a:p>
        </p:txBody>
      </p:sp>
      <p:sp>
        <p:nvSpPr>
          <p:cNvPr id="5" name="Slide Number Placeholder 4">
            <a:extLst>
              <a:ext uri="{FF2B5EF4-FFF2-40B4-BE49-F238E27FC236}">
                <a16:creationId xmlns:a16="http://schemas.microsoft.com/office/drawing/2014/main" id="{2FF154AE-C2C8-4034-9967-4BE32CDA638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7" name="Rectangle 4">
            <a:extLst>
              <a:ext uri="{FF2B5EF4-FFF2-40B4-BE49-F238E27FC236}">
                <a16:creationId xmlns:a16="http://schemas.microsoft.com/office/drawing/2014/main" id="{87CA251A-1A1F-423A-B28A-798E0080C3B0}"/>
              </a:ext>
            </a:extLst>
          </p:cNvPr>
          <p:cNvSpPr>
            <a:spLocks noGrp="1" noChangeArrowheads="1"/>
          </p:cNvSpPr>
          <p:nvPr>
            <p:ph type="dt" sz="half" idx="2"/>
          </p:nvPr>
        </p:nvSpPr>
        <p:spPr bwMode="auto">
          <a:xfrm>
            <a:off x="696913" y="332601"/>
            <a:ext cx="13359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extLst>
      <p:ext uri="{BB962C8B-B14F-4D97-AF65-F5344CB8AC3E}">
        <p14:creationId xmlns:p14="http://schemas.microsoft.com/office/powerpoint/2010/main" val="3295429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7F620-497A-4C30-92F9-763CD9A3B657}"/>
              </a:ext>
            </a:extLst>
          </p:cNvPr>
          <p:cNvSpPr>
            <a:spLocks noGrp="1"/>
          </p:cNvSpPr>
          <p:nvPr>
            <p:ph type="title"/>
          </p:nvPr>
        </p:nvSpPr>
        <p:spPr>
          <a:xfrm>
            <a:off x="658603" y="880722"/>
            <a:ext cx="7772400" cy="871877"/>
          </a:xfrm>
        </p:spPr>
        <p:txBody>
          <a:bodyPr/>
          <a:lstStyle/>
          <a:p>
            <a:r>
              <a:rPr lang="en-US" dirty="0"/>
              <a:t>Why can we not use UL TB PPDU with small RU as the ELR solution? </a:t>
            </a:r>
          </a:p>
        </p:txBody>
      </p:sp>
      <p:sp>
        <p:nvSpPr>
          <p:cNvPr id="3" name="Content Placeholder 2">
            <a:extLst>
              <a:ext uri="{FF2B5EF4-FFF2-40B4-BE49-F238E27FC236}">
                <a16:creationId xmlns:a16="http://schemas.microsoft.com/office/drawing/2014/main" id="{68C4BE57-543C-4FBC-B897-AF41E1DF5238}"/>
              </a:ext>
            </a:extLst>
          </p:cNvPr>
          <p:cNvSpPr>
            <a:spLocks noGrp="1"/>
          </p:cNvSpPr>
          <p:nvPr>
            <p:ph idx="1"/>
          </p:nvPr>
        </p:nvSpPr>
        <p:spPr>
          <a:xfrm>
            <a:off x="457200" y="2133600"/>
            <a:ext cx="4869275" cy="3843678"/>
          </a:xfrm>
        </p:spPr>
        <p:txBody>
          <a:bodyPr/>
          <a:lstStyle/>
          <a:p>
            <a:r>
              <a:rPr lang="en-US" b="1" dirty="0">
                <a:latin typeface="+mj-lt"/>
              </a:rPr>
              <a:t>At last, and most importantly, UL TB PPDU with small RU can not be used to extend range in regions outside USA due to PSD limitations.</a:t>
            </a:r>
          </a:p>
          <a:p>
            <a:pPr lvl="1"/>
            <a:r>
              <a:rPr lang="en-US" dirty="0">
                <a:effectLst/>
                <a:latin typeface="+mj-lt"/>
                <a:ea typeface="PMingLiU" panose="02020500000000000000" pitchFamily="18" charset="-120"/>
              </a:rPr>
              <a:t>To meet all the regulation, the maximum power of RU52 (~4MHz) and RU26 (~2MHz) cannot exceed 16 dBm and 13 dBm, respectively. </a:t>
            </a:r>
          </a:p>
          <a:p>
            <a:pPr lvl="1"/>
            <a:r>
              <a:rPr lang="en-US" dirty="0">
                <a:latin typeface="+mj-lt"/>
              </a:rPr>
              <a:t>Even we assume AP can transmit much higher power using 20MHz trigger, the UL TB still can not extend range. </a:t>
            </a:r>
          </a:p>
        </p:txBody>
      </p:sp>
      <p:sp>
        <p:nvSpPr>
          <p:cNvPr id="4" name="Footer Placeholder 3">
            <a:extLst>
              <a:ext uri="{FF2B5EF4-FFF2-40B4-BE49-F238E27FC236}">
                <a16:creationId xmlns:a16="http://schemas.microsoft.com/office/drawing/2014/main" id="{AC73B555-E865-4FC1-B1D2-1666755D3360}"/>
              </a:ext>
            </a:extLst>
          </p:cNvPr>
          <p:cNvSpPr>
            <a:spLocks noGrp="1"/>
          </p:cNvSpPr>
          <p:nvPr>
            <p:ph type="ftr" sz="quarter" idx="11"/>
          </p:nvPr>
        </p:nvSpPr>
        <p:spPr/>
        <p:txBody>
          <a:bodyPr/>
          <a:lstStyle/>
          <a:p>
            <a:pPr>
              <a:defRPr/>
            </a:pPr>
            <a:r>
              <a:rPr lang="en-US" altLang="ko-KR" dirty="0"/>
              <a:t>Jianhan Liu, Mediatek Inc.</a:t>
            </a:r>
          </a:p>
        </p:txBody>
      </p:sp>
      <p:sp>
        <p:nvSpPr>
          <p:cNvPr id="5" name="Slide Number Placeholder 4">
            <a:extLst>
              <a:ext uri="{FF2B5EF4-FFF2-40B4-BE49-F238E27FC236}">
                <a16:creationId xmlns:a16="http://schemas.microsoft.com/office/drawing/2014/main" id="{55E30629-840A-42AE-A8A0-21CDC6034F7F}"/>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pic>
        <p:nvPicPr>
          <p:cNvPr id="1026" name="圖片 2">
            <a:extLst>
              <a:ext uri="{FF2B5EF4-FFF2-40B4-BE49-F238E27FC236}">
                <a16:creationId xmlns:a16="http://schemas.microsoft.com/office/drawing/2014/main" id="{671CC763-1F35-46BB-911B-FBA43B12C2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4630" y="2209800"/>
            <a:ext cx="3147601"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4">
            <a:extLst>
              <a:ext uri="{FF2B5EF4-FFF2-40B4-BE49-F238E27FC236}">
                <a16:creationId xmlns:a16="http://schemas.microsoft.com/office/drawing/2014/main" id="{0B512828-1137-496B-A8D0-CCE1C3698446}"/>
              </a:ext>
            </a:extLst>
          </p:cNvPr>
          <p:cNvSpPr>
            <a:spLocks noGrp="1" noChangeArrowheads="1"/>
          </p:cNvSpPr>
          <p:nvPr>
            <p:ph type="dt" sz="half" idx="2"/>
          </p:nvPr>
        </p:nvSpPr>
        <p:spPr bwMode="auto">
          <a:xfrm>
            <a:off x="696913" y="332601"/>
            <a:ext cx="13359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extLst>
      <p:ext uri="{BB962C8B-B14F-4D97-AF65-F5344CB8AC3E}">
        <p14:creationId xmlns:p14="http://schemas.microsoft.com/office/powerpoint/2010/main" val="4191265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D85F6-1B1B-489A-939F-8F432BCDB812}"/>
              </a:ext>
            </a:extLst>
          </p:cNvPr>
          <p:cNvSpPr>
            <a:spLocks noGrp="1"/>
          </p:cNvSpPr>
          <p:nvPr>
            <p:ph type="title"/>
          </p:nvPr>
        </p:nvSpPr>
        <p:spPr/>
        <p:txBody>
          <a:bodyPr/>
          <a:lstStyle/>
          <a:p>
            <a:r>
              <a:rPr lang="en-US" dirty="0"/>
              <a:t>Comparisons of Wireless Long Range Solutions</a:t>
            </a:r>
          </a:p>
        </p:txBody>
      </p:sp>
      <p:sp>
        <p:nvSpPr>
          <p:cNvPr id="3" name="Content Placeholder 2">
            <a:extLst>
              <a:ext uri="{FF2B5EF4-FFF2-40B4-BE49-F238E27FC236}">
                <a16:creationId xmlns:a16="http://schemas.microsoft.com/office/drawing/2014/main" id="{47A10BC5-4F85-4ACF-A06C-EDC0AAD4D169}"/>
              </a:ext>
            </a:extLst>
          </p:cNvPr>
          <p:cNvSpPr>
            <a:spLocks noGrp="1"/>
          </p:cNvSpPr>
          <p:nvPr>
            <p:ph idx="1"/>
          </p:nvPr>
        </p:nvSpPr>
        <p:spPr>
          <a:xfrm>
            <a:off x="685800" y="1524000"/>
            <a:ext cx="7772400" cy="1514618"/>
          </a:xfrm>
        </p:spPr>
        <p:txBody>
          <a:bodyPr/>
          <a:lstStyle/>
          <a:p>
            <a:endParaRPr lang="en-US" dirty="0"/>
          </a:p>
          <a:p>
            <a:endParaRPr lang="en-US" kern="0" dirty="0"/>
          </a:p>
          <a:p>
            <a:endParaRPr lang="en-US" kern="0" dirty="0"/>
          </a:p>
          <a:p>
            <a:endParaRPr lang="en-US" dirty="0"/>
          </a:p>
          <a:p>
            <a:endParaRPr lang="en-US" dirty="0"/>
          </a:p>
        </p:txBody>
      </p:sp>
      <p:sp>
        <p:nvSpPr>
          <p:cNvPr id="4" name="Footer Placeholder 3">
            <a:extLst>
              <a:ext uri="{FF2B5EF4-FFF2-40B4-BE49-F238E27FC236}">
                <a16:creationId xmlns:a16="http://schemas.microsoft.com/office/drawing/2014/main" id="{B247C227-9175-49A5-A9D1-84082CBCE83B}"/>
              </a:ext>
            </a:extLst>
          </p:cNvPr>
          <p:cNvSpPr>
            <a:spLocks noGrp="1"/>
          </p:cNvSpPr>
          <p:nvPr>
            <p:ph type="ftr" sz="quarter" idx="11"/>
          </p:nvPr>
        </p:nvSpPr>
        <p:spPr/>
        <p:txBody>
          <a:bodyPr/>
          <a:lstStyle/>
          <a:p>
            <a:pPr>
              <a:defRPr/>
            </a:pPr>
            <a:r>
              <a:rPr lang="en-US" altLang="ko-KR" dirty="0"/>
              <a:t>Jianhan Liu, Mediatek Inc.</a:t>
            </a:r>
          </a:p>
        </p:txBody>
      </p:sp>
      <p:sp>
        <p:nvSpPr>
          <p:cNvPr id="5" name="Slide Number Placeholder 4">
            <a:extLst>
              <a:ext uri="{FF2B5EF4-FFF2-40B4-BE49-F238E27FC236}">
                <a16:creationId xmlns:a16="http://schemas.microsoft.com/office/drawing/2014/main" id="{82F8B3B4-4AC7-4CBE-95A6-D8E8C8B694D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graphicFrame>
        <p:nvGraphicFramePr>
          <p:cNvPr id="8" name="表格 4">
            <a:extLst>
              <a:ext uri="{FF2B5EF4-FFF2-40B4-BE49-F238E27FC236}">
                <a16:creationId xmlns:a16="http://schemas.microsoft.com/office/drawing/2014/main" id="{0A7F6665-6726-4C2E-87D5-0CDF50B53584}"/>
              </a:ext>
            </a:extLst>
          </p:cNvPr>
          <p:cNvGraphicFramePr>
            <a:graphicFrameLocks noGrp="1"/>
          </p:cNvGraphicFramePr>
          <p:nvPr>
            <p:extLst>
              <p:ext uri="{D42A27DB-BD31-4B8C-83A1-F6EECF244321}">
                <p14:modId xmlns:p14="http://schemas.microsoft.com/office/powerpoint/2010/main" val="216860971"/>
              </p:ext>
            </p:extLst>
          </p:nvPr>
        </p:nvGraphicFramePr>
        <p:xfrm>
          <a:off x="696914" y="3657601"/>
          <a:ext cx="7783511" cy="1727978"/>
        </p:xfrm>
        <a:graphic>
          <a:graphicData uri="http://schemas.openxmlformats.org/drawingml/2006/table">
            <a:tbl>
              <a:tblPr firstRow="1" bandRow="1">
                <a:tableStyleId>{5C22544A-7EE6-4342-B048-85BDC9FD1C3A}</a:tableStyleId>
              </a:tblPr>
              <a:tblGrid>
                <a:gridCol w="2016089">
                  <a:extLst>
                    <a:ext uri="{9D8B030D-6E8A-4147-A177-3AD203B41FA5}">
                      <a16:colId xmlns:a16="http://schemas.microsoft.com/office/drawing/2014/main" val="465124308"/>
                    </a:ext>
                  </a:extLst>
                </a:gridCol>
                <a:gridCol w="1160624">
                  <a:extLst>
                    <a:ext uri="{9D8B030D-6E8A-4147-A177-3AD203B41FA5}">
                      <a16:colId xmlns:a16="http://schemas.microsoft.com/office/drawing/2014/main" val="2632663666"/>
                    </a:ext>
                  </a:extLst>
                </a:gridCol>
                <a:gridCol w="1588357">
                  <a:extLst>
                    <a:ext uri="{9D8B030D-6E8A-4147-A177-3AD203B41FA5}">
                      <a16:colId xmlns:a16="http://schemas.microsoft.com/office/drawing/2014/main" val="3332345154"/>
                    </a:ext>
                  </a:extLst>
                </a:gridCol>
                <a:gridCol w="1337563">
                  <a:extLst>
                    <a:ext uri="{9D8B030D-6E8A-4147-A177-3AD203B41FA5}">
                      <a16:colId xmlns:a16="http://schemas.microsoft.com/office/drawing/2014/main" val="79381082"/>
                    </a:ext>
                  </a:extLst>
                </a:gridCol>
                <a:gridCol w="1680878">
                  <a:extLst>
                    <a:ext uri="{9D8B030D-6E8A-4147-A177-3AD203B41FA5}">
                      <a16:colId xmlns:a16="http://schemas.microsoft.com/office/drawing/2014/main" val="3900131913"/>
                    </a:ext>
                  </a:extLst>
                </a:gridCol>
              </a:tblGrid>
              <a:tr h="600218">
                <a:tc>
                  <a:txBody>
                    <a:bodyPr/>
                    <a:lstStyle/>
                    <a:p>
                      <a:pPr algn="ctr"/>
                      <a:r>
                        <a:rPr lang="en-US" altLang="zh-TW" sz="1400" dirty="0"/>
                        <a:t>2.4GHz</a:t>
                      </a:r>
                      <a:endParaRPr lang="zh-TW" altLang="en-US" sz="1400" dirty="0"/>
                    </a:p>
                  </a:txBody>
                  <a:tcPr/>
                </a:tc>
                <a:tc>
                  <a:txBody>
                    <a:bodyPr/>
                    <a:lstStyle/>
                    <a:p>
                      <a:pPr algn="ctr"/>
                      <a:r>
                        <a:rPr lang="en-US" altLang="zh-TW" sz="1400" dirty="0" err="1"/>
                        <a:t>WiFi</a:t>
                      </a:r>
                      <a:r>
                        <a:rPr lang="en-US" altLang="zh-TW" sz="1400" dirty="0"/>
                        <a:t> 11b</a:t>
                      </a:r>
                    </a:p>
                    <a:p>
                      <a:pPr algn="ctr"/>
                      <a:r>
                        <a:rPr lang="en-US" altLang="zh-TW" sz="1400" dirty="0"/>
                        <a:t>CCK 1mbps</a:t>
                      </a:r>
                      <a:endParaRPr lang="zh-TW" altLang="en-US" sz="1400" dirty="0"/>
                    </a:p>
                  </a:txBody>
                  <a:tcPr/>
                </a:tc>
                <a:tc>
                  <a:txBody>
                    <a:bodyPr/>
                    <a:lstStyle/>
                    <a:p>
                      <a:pPr algn="ctr"/>
                      <a:r>
                        <a:rPr lang="en-US" altLang="zh-TW" sz="1400" dirty="0"/>
                        <a:t>WiFi 11g</a:t>
                      </a:r>
                    </a:p>
                    <a:p>
                      <a:pPr algn="ctr"/>
                      <a:r>
                        <a:rPr lang="en-US" altLang="zh-TW" sz="1400" dirty="0"/>
                        <a:t>OFDM 6mbps</a:t>
                      </a:r>
                      <a:endParaRPr lang="zh-TW" altLang="en-US" sz="1400" dirty="0"/>
                    </a:p>
                  </a:txBody>
                  <a:tcPr/>
                </a:tc>
                <a:tc>
                  <a:txBody>
                    <a:bodyPr/>
                    <a:lstStyle/>
                    <a:p>
                      <a:pPr algn="ctr"/>
                      <a:r>
                        <a:rPr lang="en-US" altLang="zh-TW" sz="1400" dirty="0">
                          <a:solidFill>
                            <a:srgbClr val="002060"/>
                          </a:solidFill>
                        </a:rPr>
                        <a:t>BT BLR </a:t>
                      </a:r>
                      <a:endParaRPr lang="zh-TW" altLang="en-US" sz="1400" dirty="0">
                        <a:solidFill>
                          <a:srgbClr val="002060"/>
                        </a:solidFill>
                      </a:endParaRPr>
                    </a:p>
                  </a:txBody>
                  <a:tcPr>
                    <a:solidFill>
                      <a:schemeClr val="accent5"/>
                    </a:solidFill>
                  </a:tcPr>
                </a:tc>
                <a:tc>
                  <a:txBody>
                    <a:bodyPr/>
                    <a:lstStyle/>
                    <a:p>
                      <a:pPr algn="ctr"/>
                      <a:r>
                        <a:rPr lang="en-US" altLang="zh-TW" sz="1400" dirty="0" err="1">
                          <a:solidFill>
                            <a:srgbClr val="002060"/>
                          </a:solidFill>
                        </a:rPr>
                        <a:t>ZigB</a:t>
                      </a:r>
                      <a:endParaRPr lang="zh-TW" altLang="en-US" sz="1400" dirty="0">
                        <a:solidFill>
                          <a:srgbClr val="002060"/>
                        </a:solidFill>
                      </a:endParaRPr>
                    </a:p>
                  </a:txBody>
                  <a:tcPr>
                    <a:solidFill>
                      <a:schemeClr val="accent5"/>
                    </a:solidFill>
                  </a:tcPr>
                </a:tc>
                <a:extLst>
                  <a:ext uri="{0D108BD9-81ED-4DB2-BD59-A6C34878D82A}">
                    <a16:rowId xmlns:a16="http://schemas.microsoft.com/office/drawing/2014/main" val="3632654966"/>
                  </a:ext>
                </a:extLst>
              </a:tr>
              <a:tr h="289952">
                <a:tc>
                  <a:txBody>
                    <a:bodyPr/>
                    <a:lstStyle/>
                    <a:p>
                      <a:pPr algn="ctr"/>
                      <a:r>
                        <a:rPr lang="en-US" altLang="zh-TW" sz="1400" dirty="0"/>
                        <a:t>Data BWs</a:t>
                      </a:r>
                      <a:endParaRPr lang="zh-TW" altLang="en-US" sz="1400" dirty="0"/>
                    </a:p>
                  </a:txBody>
                  <a:tcPr/>
                </a:tc>
                <a:tc>
                  <a:txBody>
                    <a:bodyPr/>
                    <a:lstStyle/>
                    <a:p>
                      <a:pPr algn="ctr"/>
                      <a:r>
                        <a:rPr lang="en-US" altLang="zh-TW" sz="1400" dirty="0"/>
                        <a:t>11MHz</a:t>
                      </a:r>
                      <a:endParaRPr lang="zh-TW" altLang="en-US" sz="1400" dirty="0"/>
                    </a:p>
                  </a:txBody>
                  <a:tcPr/>
                </a:tc>
                <a:tc>
                  <a:txBody>
                    <a:bodyPr/>
                    <a:lstStyle/>
                    <a:p>
                      <a:pPr algn="ctr"/>
                      <a:r>
                        <a:rPr lang="en-US" altLang="zh-TW" sz="1400" dirty="0"/>
                        <a:t>20MHz</a:t>
                      </a:r>
                      <a:endParaRPr lang="zh-TW" altLang="en-US" sz="1400" dirty="0"/>
                    </a:p>
                  </a:txBody>
                  <a:tcPr/>
                </a:tc>
                <a:tc>
                  <a:txBody>
                    <a:bodyPr/>
                    <a:lstStyle/>
                    <a:p>
                      <a:pPr algn="ctr"/>
                      <a:r>
                        <a:rPr lang="en-US" altLang="zh-TW" sz="1400" dirty="0"/>
                        <a:t>1MHz</a:t>
                      </a:r>
                      <a:endParaRPr lang="zh-TW" altLang="en-US" sz="1400" dirty="0"/>
                    </a:p>
                  </a:txBody>
                  <a:tcPr/>
                </a:tc>
                <a:tc>
                  <a:txBody>
                    <a:bodyPr/>
                    <a:lstStyle/>
                    <a:p>
                      <a:pPr algn="ctr"/>
                      <a:r>
                        <a:rPr lang="en-US" altLang="zh-TW" sz="1400" dirty="0"/>
                        <a:t>~1.5MHz</a:t>
                      </a:r>
                      <a:endParaRPr lang="zh-TW" altLang="en-US" sz="1400" dirty="0"/>
                    </a:p>
                  </a:txBody>
                  <a:tcPr/>
                </a:tc>
                <a:extLst>
                  <a:ext uri="{0D108BD9-81ED-4DB2-BD59-A6C34878D82A}">
                    <a16:rowId xmlns:a16="http://schemas.microsoft.com/office/drawing/2014/main" val="1991846494"/>
                  </a:ext>
                </a:extLst>
              </a:tr>
              <a:tr h="289952">
                <a:tc>
                  <a:txBody>
                    <a:bodyPr/>
                    <a:lstStyle/>
                    <a:p>
                      <a:pPr algn="ctr"/>
                      <a:r>
                        <a:rPr lang="en-US" altLang="zh-TW" sz="1400" dirty="0"/>
                        <a:t>Data Rate</a:t>
                      </a:r>
                      <a:endParaRPr lang="zh-TW" altLang="en-US" sz="1400" dirty="0"/>
                    </a:p>
                  </a:txBody>
                  <a:tcPr/>
                </a:tc>
                <a:tc>
                  <a:txBody>
                    <a:bodyPr/>
                    <a:lstStyle/>
                    <a:p>
                      <a:pPr algn="ctr"/>
                      <a:r>
                        <a:rPr lang="en-US" altLang="zh-TW" sz="1400" dirty="0"/>
                        <a:t>1mbps</a:t>
                      </a:r>
                      <a:endParaRPr lang="zh-TW" altLang="en-US" sz="1400" dirty="0"/>
                    </a:p>
                  </a:txBody>
                  <a:tcPr/>
                </a:tc>
                <a:tc>
                  <a:txBody>
                    <a:bodyPr/>
                    <a:lstStyle/>
                    <a:p>
                      <a:pPr algn="ctr"/>
                      <a:r>
                        <a:rPr lang="en-US" altLang="zh-TW" sz="1400" dirty="0"/>
                        <a:t>6mbps</a:t>
                      </a:r>
                      <a:endParaRPr lang="zh-TW" altLang="en-US" sz="1400" dirty="0"/>
                    </a:p>
                  </a:txBody>
                  <a:tcPr/>
                </a:tc>
                <a:tc>
                  <a:txBody>
                    <a:bodyPr/>
                    <a:lstStyle/>
                    <a:p>
                      <a:pPr algn="ctr"/>
                      <a:r>
                        <a:rPr lang="en-US" altLang="zh-TW" sz="1400" dirty="0">
                          <a:solidFill>
                            <a:schemeClr val="tx1"/>
                          </a:solidFill>
                        </a:rPr>
                        <a:t>0.125mbps</a:t>
                      </a:r>
                      <a:endParaRPr lang="zh-TW" altLang="en-US" sz="1400" dirty="0">
                        <a:solidFill>
                          <a:schemeClr val="tx1"/>
                        </a:solidFill>
                      </a:endParaRPr>
                    </a:p>
                  </a:txBody>
                  <a:tcPr/>
                </a:tc>
                <a:tc>
                  <a:txBody>
                    <a:bodyPr/>
                    <a:lstStyle/>
                    <a:p>
                      <a:pPr algn="ctr"/>
                      <a:r>
                        <a:rPr lang="en-US" altLang="zh-TW" sz="1400" dirty="0">
                          <a:solidFill>
                            <a:schemeClr val="tx1"/>
                          </a:solidFill>
                        </a:rPr>
                        <a:t>0.25mbps</a:t>
                      </a:r>
                      <a:endParaRPr lang="zh-TW" altLang="en-US" sz="1400" dirty="0">
                        <a:solidFill>
                          <a:schemeClr val="tx1"/>
                        </a:solidFill>
                      </a:endParaRPr>
                    </a:p>
                  </a:txBody>
                  <a:tcPr/>
                </a:tc>
                <a:extLst>
                  <a:ext uri="{0D108BD9-81ED-4DB2-BD59-A6C34878D82A}">
                    <a16:rowId xmlns:a16="http://schemas.microsoft.com/office/drawing/2014/main" val="3645415119"/>
                  </a:ext>
                </a:extLst>
              </a:tr>
              <a:tr h="289952">
                <a:tc>
                  <a:txBody>
                    <a:bodyPr/>
                    <a:lstStyle/>
                    <a:p>
                      <a:pPr marL="0" marR="0" lvl="0" indent="0" algn="ctr" defTabSz="91411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rPr>
                        <a:t>* Achievable Path Loss</a:t>
                      </a:r>
                      <a:endParaRPr lang="zh-TW" altLang="en-US" sz="1400" b="1" dirty="0">
                        <a:solidFill>
                          <a:schemeClr val="tx1"/>
                        </a:solidFill>
                      </a:endParaRPr>
                    </a:p>
                  </a:txBody>
                  <a:tcPr anchor="ctr"/>
                </a:tc>
                <a:tc>
                  <a:txBody>
                    <a:bodyPr/>
                    <a:lstStyle/>
                    <a:p>
                      <a:pPr algn="ctr"/>
                      <a:r>
                        <a:rPr lang="en-US" altLang="zh-TW" sz="1400" b="1" dirty="0">
                          <a:solidFill>
                            <a:schemeClr val="tx1"/>
                          </a:solidFill>
                        </a:rPr>
                        <a:t>AWGN: 122.5dB</a:t>
                      </a:r>
                    </a:p>
                  </a:txBody>
                  <a:tcPr anchor="ctr"/>
                </a:tc>
                <a:tc>
                  <a:txBody>
                    <a:bodyPr/>
                    <a:lstStyle/>
                    <a:p>
                      <a:pPr marL="0" marR="0" lvl="0" indent="0" algn="ctr" defTabSz="91411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rPr>
                        <a:t>AWGN:</a:t>
                      </a:r>
                    </a:p>
                    <a:p>
                      <a:pPr marL="0" marR="0" lvl="0" indent="0" algn="ctr" defTabSz="91411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rPr>
                        <a:t>117dB</a:t>
                      </a:r>
                    </a:p>
                  </a:txBody>
                  <a:tcPr anchor="ctr"/>
                </a:tc>
                <a:tc>
                  <a:txBody>
                    <a:bodyPr/>
                    <a:lstStyle/>
                    <a:p>
                      <a:pPr marL="0" marR="0" lvl="0" indent="0" algn="ctr" defTabSz="91411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rPr>
                        <a:t>AWGN:</a:t>
                      </a:r>
                    </a:p>
                    <a:p>
                      <a:pPr marL="0" marR="0" lvl="0" indent="0" algn="ctr" defTabSz="91411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rPr>
                        <a:t>126dB</a:t>
                      </a:r>
                    </a:p>
                  </a:txBody>
                  <a:tcPr anchor="ctr"/>
                </a:tc>
                <a:tc>
                  <a:txBody>
                    <a:bodyPr/>
                    <a:lstStyle/>
                    <a:p>
                      <a:pPr marL="0" marR="0" lvl="0" indent="0" algn="ctr" defTabSz="91411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rPr>
                        <a:t>AWGN:</a:t>
                      </a:r>
                    </a:p>
                    <a:p>
                      <a:pPr marL="0" marR="0" lvl="0" indent="0" algn="ctr" defTabSz="91411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rPr>
                        <a:t>124.5dB</a:t>
                      </a:r>
                    </a:p>
                  </a:txBody>
                  <a:tcPr anchor="ctr"/>
                </a:tc>
                <a:extLst>
                  <a:ext uri="{0D108BD9-81ED-4DB2-BD59-A6C34878D82A}">
                    <a16:rowId xmlns:a16="http://schemas.microsoft.com/office/drawing/2014/main" val="1965878513"/>
                  </a:ext>
                </a:extLst>
              </a:tr>
            </a:tbl>
          </a:graphicData>
        </a:graphic>
      </p:graphicFrame>
      <p:sp>
        <p:nvSpPr>
          <p:cNvPr id="9" name="Content Placeholder 2">
            <a:extLst>
              <a:ext uri="{FF2B5EF4-FFF2-40B4-BE49-F238E27FC236}">
                <a16:creationId xmlns:a16="http://schemas.microsoft.com/office/drawing/2014/main" id="{F2407FDC-3A8E-4B06-8F23-433C9731B189}"/>
              </a:ext>
            </a:extLst>
          </p:cNvPr>
          <p:cNvSpPr txBox="1">
            <a:spLocks/>
          </p:cNvSpPr>
          <p:nvPr/>
        </p:nvSpPr>
        <p:spPr bwMode="auto">
          <a:xfrm>
            <a:off x="771525" y="1422971"/>
            <a:ext cx="7772400" cy="2133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To set the design target of UHR ELR, we compare the range of different long-range solutions in WLAN and WPAN.</a:t>
            </a:r>
          </a:p>
          <a:p>
            <a:r>
              <a:rPr lang="en-US" kern="0" dirty="0"/>
              <a:t>The achievable path loss can be translated to range directly. We can see that:</a:t>
            </a:r>
          </a:p>
          <a:p>
            <a:pPr lvl="1"/>
            <a:r>
              <a:rPr lang="en-US" kern="0" dirty="0"/>
              <a:t>11b reaches shorter range than BT BLR and </a:t>
            </a:r>
            <a:r>
              <a:rPr lang="en-US" kern="0" dirty="0" err="1"/>
              <a:t>ZigB</a:t>
            </a:r>
            <a:r>
              <a:rPr lang="en-US" kern="0" dirty="0"/>
              <a:t>.</a:t>
            </a:r>
          </a:p>
          <a:p>
            <a:pPr lvl="1"/>
            <a:r>
              <a:rPr lang="en-US" kern="0" dirty="0"/>
              <a:t>11g reaches 6dB shorter range than 11b.</a:t>
            </a:r>
          </a:p>
        </p:txBody>
      </p:sp>
      <p:sp>
        <p:nvSpPr>
          <p:cNvPr id="10" name="TextBox 9">
            <a:extLst>
              <a:ext uri="{FF2B5EF4-FFF2-40B4-BE49-F238E27FC236}">
                <a16:creationId xmlns:a16="http://schemas.microsoft.com/office/drawing/2014/main" id="{AE41FCF5-8334-41E6-9A3A-F896E6D0EEFB}"/>
              </a:ext>
            </a:extLst>
          </p:cNvPr>
          <p:cNvSpPr txBox="1"/>
          <p:nvPr/>
        </p:nvSpPr>
        <p:spPr>
          <a:xfrm>
            <a:off x="721760" y="5551978"/>
            <a:ext cx="7507840" cy="307777"/>
          </a:xfrm>
          <a:prstGeom prst="rect">
            <a:avLst/>
          </a:prstGeom>
          <a:noFill/>
        </p:spPr>
        <p:txBody>
          <a:bodyPr wrap="square">
            <a:spAutoFit/>
          </a:bodyPr>
          <a:lstStyle/>
          <a:p>
            <a:r>
              <a:rPr lang="en-US" altLang="zh-TW" sz="1400" dirty="0"/>
              <a:t>* Achievable Path loss = TX Power – RX Sensitivity + Antenna Gain – TX/RX Implementation loss</a:t>
            </a:r>
          </a:p>
        </p:txBody>
      </p:sp>
      <p:sp>
        <p:nvSpPr>
          <p:cNvPr id="11" name="Rectangle 4">
            <a:extLst>
              <a:ext uri="{FF2B5EF4-FFF2-40B4-BE49-F238E27FC236}">
                <a16:creationId xmlns:a16="http://schemas.microsoft.com/office/drawing/2014/main" id="{670BCF3C-893D-4BDC-A6D1-10B646E22F2B}"/>
              </a:ext>
            </a:extLst>
          </p:cNvPr>
          <p:cNvSpPr>
            <a:spLocks noGrp="1" noChangeArrowheads="1"/>
          </p:cNvSpPr>
          <p:nvPr>
            <p:ph type="dt" sz="half" idx="2"/>
          </p:nvPr>
        </p:nvSpPr>
        <p:spPr bwMode="auto">
          <a:xfrm>
            <a:off x="696913" y="332601"/>
            <a:ext cx="13359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extLst>
      <p:ext uri="{BB962C8B-B14F-4D97-AF65-F5344CB8AC3E}">
        <p14:creationId xmlns:p14="http://schemas.microsoft.com/office/powerpoint/2010/main" val="226284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DFC37-6077-4CF9-9068-3D91E3E9C4BE}"/>
              </a:ext>
            </a:extLst>
          </p:cNvPr>
          <p:cNvSpPr>
            <a:spLocks noGrp="1"/>
          </p:cNvSpPr>
          <p:nvPr>
            <p:ph type="title"/>
          </p:nvPr>
        </p:nvSpPr>
        <p:spPr>
          <a:xfrm>
            <a:off x="685800" y="764176"/>
            <a:ext cx="7772400" cy="609600"/>
          </a:xfrm>
        </p:spPr>
        <p:txBody>
          <a:bodyPr/>
          <a:lstStyle/>
          <a:p>
            <a:r>
              <a:rPr lang="en-US" dirty="0"/>
              <a:t>Design Targets of ELR</a:t>
            </a:r>
          </a:p>
        </p:txBody>
      </p:sp>
      <p:sp>
        <p:nvSpPr>
          <p:cNvPr id="3" name="Content Placeholder 2">
            <a:extLst>
              <a:ext uri="{FF2B5EF4-FFF2-40B4-BE49-F238E27FC236}">
                <a16:creationId xmlns:a16="http://schemas.microsoft.com/office/drawing/2014/main" id="{63F5B4D5-2757-4D7C-8A92-D895BF18BFE7}"/>
              </a:ext>
            </a:extLst>
          </p:cNvPr>
          <p:cNvSpPr>
            <a:spLocks noGrp="1"/>
          </p:cNvSpPr>
          <p:nvPr>
            <p:ph idx="1"/>
          </p:nvPr>
        </p:nvSpPr>
        <p:spPr>
          <a:xfrm>
            <a:off x="723900" y="1515291"/>
            <a:ext cx="7772400" cy="4265613"/>
          </a:xfrm>
        </p:spPr>
        <p:txBody>
          <a:bodyPr/>
          <a:lstStyle/>
          <a:p>
            <a:r>
              <a:rPr lang="en-US" sz="2400" dirty="0"/>
              <a:t>ELR should reach longer range at similar data rate of 11b OR higher data rate at similar range.</a:t>
            </a:r>
          </a:p>
          <a:p>
            <a:pPr lvl="1"/>
            <a:r>
              <a:rPr lang="en-US" sz="2000" dirty="0"/>
              <a:t>At similar or lower TX power compared to 11b, it is desirable to achieve longer range than 11b at same data rate, say, 1Mbps. </a:t>
            </a:r>
          </a:p>
          <a:p>
            <a:r>
              <a:rPr lang="en-US" sz="2200" dirty="0"/>
              <a:t>We set the target of ELR to improve the range at 1Mbps by about 9-10 dB compared to 11g at 6Mbps, about 3-4dB improvement compared to 11b at 1Mbps.</a:t>
            </a:r>
          </a:p>
          <a:p>
            <a:pPr lvl="1"/>
            <a:r>
              <a:rPr lang="en-US" sz="2000" dirty="0"/>
              <a:t>Note that ELR can support other rates besides 1Mbps.  </a:t>
            </a:r>
          </a:p>
          <a:p>
            <a:pPr lvl="1"/>
            <a:r>
              <a:rPr lang="en-US" sz="2000" dirty="0"/>
              <a:t>The target can make ELR the competitive long-range solution compared to other wireless solutions such as BT and </a:t>
            </a:r>
            <a:r>
              <a:rPr lang="en-US" sz="2000" dirty="0" err="1"/>
              <a:t>ZigB</a:t>
            </a:r>
            <a:r>
              <a:rPr lang="en-US" sz="2000" dirty="0"/>
              <a:t>.</a:t>
            </a:r>
          </a:p>
          <a:p>
            <a:r>
              <a:rPr lang="en-US" sz="2200" dirty="0"/>
              <a:t>We also would like ELR to support OFDMA for higher efficiency and support TWT and other good MAC features.</a:t>
            </a:r>
          </a:p>
          <a:p>
            <a:endParaRPr lang="en-US" sz="2200" dirty="0"/>
          </a:p>
        </p:txBody>
      </p:sp>
      <p:sp>
        <p:nvSpPr>
          <p:cNvPr id="4" name="Footer Placeholder 3">
            <a:extLst>
              <a:ext uri="{FF2B5EF4-FFF2-40B4-BE49-F238E27FC236}">
                <a16:creationId xmlns:a16="http://schemas.microsoft.com/office/drawing/2014/main" id="{2980DB3D-5CAA-4240-8C87-54A7FB8BDEE3}"/>
              </a:ext>
            </a:extLst>
          </p:cNvPr>
          <p:cNvSpPr>
            <a:spLocks noGrp="1"/>
          </p:cNvSpPr>
          <p:nvPr>
            <p:ph type="ftr" sz="quarter" idx="11"/>
          </p:nvPr>
        </p:nvSpPr>
        <p:spPr/>
        <p:txBody>
          <a:bodyPr/>
          <a:lstStyle/>
          <a:p>
            <a:pPr>
              <a:defRPr/>
            </a:pPr>
            <a:r>
              <a:rPr lang="en-US" altLang="ko-KR" dirty="0"/>
              <a:t>Jianhan Liu, Mediatek Inc.</a:t>
            </a:r>
          </a:p>
        </p:txBody>
      </p:sp>
      <p:sp>
        <p:nvSpPr>
          <p:cNvPr id="5" name="Slide Number Placeholder 4">
            <a:extLst>
              <a:ext uri="{FF2B5EF4-FFF2-40B4-BE49-F238E27FC236}">
                <a16:creationId xmlns:a16="http://schemas.microsoft.com/office/drawing/2014/main" id="{099BA126-3820-4913-B714-24CBCF0DE5BC}"/>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7" name="Rectangle 4">
            <a:extLst>
              <a:ext uri="{FF2B5EF4-FFF2-40B4-BE49-F238E27FC236}">
                <a16:creationId xmlns:a16="http://schemas.microsoft.com/office/drawing/2014/main" id="{A613225F-C84D-47EC-B466-0985C2835210}"/>
              </a:ext>
            </a:extLst>
          </p:cNvPr>
          <p:cNvSpPr>
            <a:spLocks noGrp="1" noChangeArrowheads="1"/>
          </p:cNvSpPr>
          <p:nvPr>
            <p:ph type="dt" sz="half" idx="2"/>
          </p:nvPr>
        </p:nvSpPr>
        <p:spPr bwMode="auto">
          <a:xfrm>
            <a:off x="696913" y="332601"/>
            <a:ext cx="13359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extLst>
      <p:ext uri="{BB962C8B-B14F-4D97-AF65-F5344CB8AC3E}">
        <p14:creationId xmlns:p14="http://schemas.microsoft.com/office/powerpoint/2010/main" val="91020355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103401</TotalTime>
  <Words>1673</Words>
  <Application>Microsoft Office PowerPoint</Application>
  <PresentationFormat>On-screen Show (4:3)</PresentationFormat>
  <Paragraphs>190</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itcfranklingothicstd-book</vt:lpstr>
      <vt:lpstr>Times New Roman</vt:lpstr>
      <vt:lpstr>802-11-Submission</vt:lpstr>
      <vt:lpstr>Enhanced Long Range:  Usage Scenarios, Design Target and Feasibility</vt:lpstr>
      <vt:lpstr>Needs of Enhanced Long Range (ELR) Solutions</vt:lpstr>
      <vt:lpstr>Booming of home security camera market </vt:lpstr>
      <vt:lpstr>Enhanced Long Range (ELR)  as Next Gen of 11b</vt:lpstr>
      <vt:lpstr>Why can we not use UL TB PPDU with small RU as the ELR solution? </vt:lpstr>
      <vt:lpstr>Why can we not use UL TB PPDU with small RU as the ELR solution? </vt:lpstr>
      <vt:lpstr>Why can we not use UL TB PPDU with small RU as the ELR solution? </vt:lpstr>
      <vt:lpstr>Comparisons of Wireless Long Range Solutions</vt:lpstr>
      <vt:lpstr>Design Targets of ELR</vt:lpstr>
      <vt:lpstr>More Justifications on Design Target of LER</vt:lpstr>
      <vt:lpstr>Feasibility of ELR Design</vt:lpstr>
      <vt:lpstr>Summary</vt:lpstr>
      <vt:lpstr>Straw Poll</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Tone Plans and Tone Mapper</dc:title>
  <dc:creator>Jianhan Liu</dc:creator>
  <cp:lastModifiedBy>Jianhan Liu</cp:lastModifiedBy>
  <cp:revision>625</cp:revision>
  <cp:lastPrinted>1998-02-10T13:28:06Z</cp:lastPrinted>
  <dcterms:created xsi:type="dcterms:W3CDTF">2007-05-21T21:00:37Z</dcterms:created>
  <dcterms:modified xsi:type="dcterms:W3CDTF">2022-11-11T21:27:40Z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2022-11-11T21:22:12Z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51b363b9-fd2b-48da-950b-df5b4551d509</vt:lpwstr>
  </property>
  <property fmtid="{D5CDD505-2E9C-101B-9397-08002B2CF9AE}" pid="9" name="MSIP_Label_83bcef13-7cac-433f-ba1d-47a323951816_ContentBits">
    <vt:lpwstr>0</vt:lpwstr>
  </property>
</Properties>
</file>