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87" r:id="rId3"/>
  </p:sldMasterIdLst>
  <p:notesMasterIdLst>
    <p:notesMasterId r:id="rId20"/>
  </p:notesMasterIdLst>
  <p:handoutMasterIdLst>
    <p:handoutMasterId r:id="rId21"/>
  </p:handoutMasterIdLst>
  <p:sldIdLst>
    <p:sldId id="256" r:id="rId4"/>
    <p:sldId id="366" r:id="rId5"/>
    <p:sldId id="2144867128" r:id="rId6"/>
    <p:sldId id="2144867107" r:id="rId7"/>
    <p:sldId id="2144867108" r:id="rId8"/>
    <p:sldId id="2144867111" r:id="rId9"/>
    <p:sldId id="2144867131" r:id="rId10"/>
    <p:sldId id="2144867134" r:id="rId11"/>
    <p:sldId id="2144867132" r:id="rId12"/>
    <p:sldId id="2144867122" r:id="rId13"/>
    <p:sldId id="2144867121" r:id="rId14"/>
    <p:sldId id="2144867106" r:id="rId15"/>
    <p:sldId id="271" r:id="rId16"/>
    <p:sldId id="2144867130" r:id="rId17"/>
    <p:sldId id="2144867133" r:id="rId18"/>
    <p:sldId id="2144867135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F3E918-6E1F-9662-AF12-289DF8A16C9C}" name="Akhmetov, Dmitry" initials="AD" userId="S::dmitry.akhmetov@intel.com::1d39d2a1-c911-49c8-99e8-36840f8b699a" providerId="AD"/>
  <p188:author id="{3F6AA93C-113C-D597-CA6A-A585ABBB256C}" name="Akhmetov, Dmitry" initials="AD" userId="S::Dmitry.Akhmetov@intel.com::1d39d2a1-c911-49c8-99e8-36840f8b699a" providerId="AD"/>
  <p188:author id="{E9EF503D-BFF4-A3EB-8B47-3BF6583FB935}" name="Das, Dibakar" initials="DD" userId="S::dibakar.das@intel.com::5555b401-5ad5-4206-a20e-01f22605f8f6" providerId="AD"/>
  <p188:author id="{5CEE8443-7BA0-58C8-68A2-C7137259E896}" name="Cavalcanti, Dave" initials="CD" userId="S::dave.cavalcanti@intel.com::9ea5236a-efed-4310-84d3-1764e087ca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khmetov, Dmitry" initials="AD" lastIdx="1" clrIdx="6">
    <p:extLst>
      <p:ext uri="{19B8F6BF-5375-455C-9EA6-DF929625EA0E}">
        <p15:presenceInfo xmlns:p15="http://schemas.microsoft.com/office/powerpoint/2012/main" userId="S::Dmitry.Akhmetov@intel.com::1d39d2a1-c911-49c8-99e8-36840f8b699a" providerId="AD"/>
      </p:ext>
    </p:extLst>
  </p:cmAuthor>
  <p:cmAuthor id="1" name="Ghosh, Chittabrata" initials="GC" lastIdx="12" clrIdx="0">
    <p:extLst>
      <p:ext uri="{19B8F6BF-5375-455C-9EA6-DF929625EA0E}">
        <p15:presenceInfo xmlns:p15="http://schemas.microsoft.com/office/powerpoint/2012/main" userId="S::chittabrata.ghosh@intel.com::0fd3f5d8-329f-435f-aca5-d6660b6dc386" providerId="AD"/>
      </p:ext>
    </p:extLst>
  </p:cmAuthor>
  <p:cmAuthor id="2" name="Cariou, Laurent" initials="CL" lastIdx="4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  <p:cmAuthor id="3" name="Das, Dibakar" initials="DD" lastIdx="20" clrIdx="2">
    <p:extLst>
      <p:ext uri="{19B8F6BF-5375-455C-9EA6-DF929625EA0E}">
        <p15:presenceInfo xmlns:p15="http://schemas.microsoft.com/office/powerpoint/2012/main" userId="S::dibakar.das@intel.com::5555b401-5ad5-4206-a20e-01f22605f8f6" providerId="AD"/>
      </p:ext>
    </p:extLst>
  </p:cmAuthor>
  <p:cmAuthor id="4" name="Chen, Cheng" initials="CC" lastIdx="2" clrIdx="3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  <p:cmAuthor id="5" name="Cavalcanti, Dave" initials="CD" lastIdx="2" clrIdx="4">
    <p:extLst>
      <p:ext uri="{19B8F6BF-5375-455C-9EA6-DF929625EA0E}">
        <p15:presenceInfo xmlns:p15="http://schemas.microsoft.com/office/powerpoint/2012/main" userId="S::dave.cavalcanti@intel.com::9ea5236a-efed-4310-84d3-1764e087ca35" providerId="AD"/>
      </p:ext>
    </p:extLst>
  </p:cmAuthor>
  <p:cmAuthor id="6" name="Cordeiro, Carlos" initials="CC" lastIdx="2" clrIdx="5">
    <p:extLst>
      <p:ext uri="{19B8F6BF-5375-455C-9EA6-DF929625EA0E}">
        <p15:presenceInfo xmlns:p15="http://schemas.microsoft.com/office/powerpoint/2012/main" userId="S::carlos.cordeiro@intel.com::88fae4d8-0bc4-44b0-bd3b-95ac83b12c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F6CEB-B666-460F-8E62-D878DCD42B7A}" v="5" dt="2022-11-14T21:39:32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00" autoAdjust="0"/>
  </p:normalViewPr>
  <p:slideViewPr>
    <p:cSldViewPr snapToGrid="0">
      <p:cViewPr varScale="1">
        <p:scale>
          <a:sx n="109" d="100"/>
          <a:sy n="109" d="100"/>
        </p:scale>
        <p:origin x="9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hmetov, Dmitry" userId="1d39d2a1-c911-49c8-99e8-36840f8b699a" providerId="ADAL" clId="{8CAF6CEB-B666-460F-8E62-D878DCD42B7A}"/>
    <pc:docChg chg="undo custSel modSld">
      <pc:chgData name="Akhmetov, Dmitry" userId="1d39d2a1-c911-49c8-99e8-36840f8b699a" providerId="ADAL" clId="{8CAF6CEB-B666-460F-8E62-D878DCD42B7A}" dt="2022-11-14T21:44:14.355" v="95" actId="20577"/>
      <pc:docMkLst>
        <pc:docMk/>
      </pc:docMkLst>
      <pc:sldChg chg="modSp mod">
        <pc:chgData name="Akhmetov, Dmitry" userId="1d39d2a1-c911-49c8-99e8-36840f8b699a" providerId="ADAL" clId="{8CAF6CEB-B666-460F-8E62-D878DCD42B7A}" dt="2022-11-14T21:44:14.355" v="95" actId="20577"/>
        <pc:sldMkLst>
          <pc:docMk/>
          <pc:sldMk cId="0" sldId="256"/>
        </pc:sldMkLst>
        <pc:spChg chg="mod">
          <ac:chgData name="Akhmetov, Dmitry" userId="1d39d2a1-c911-49c8-99e8-36840f8b699a" providerId="ADAL" clId="{8CAF6CEB-B666-460F-8E62-D878DCD42B7A}" dt="2022-11-14T21:44:14.355" v="95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Akhmetov, Dmitry" userId="1d39d2a1-c911-49c8-99e8-36840f8b699a" providerId="ADAL" clId="{8CAF6CEB-B666-460F-8E62-D878DCD42B7A}" dt="2022-11-14T21:38:53.373" v="67" actId="20577"/>
        <pc:sldMkLst>
          <pc:docMk/>
          <pc:sldMk cId="1925748571" sldId="2144867130"/>
        </pc:sldMkLst>
        <pc:spChg chg="add mod">
          <ac:chgData name="Akhmetov, Dmitry" userId="1d39d2a1-c911-49c8-99e8-36840f8b699a" providerId="ADAL" clId="{8CAF6CEB-B666-460F-8E62-D878DCD42B7A}" dt="2022-11-14T21:38:53.373" v="67" actId="20577"/>
          <ac:spMkLst>
            <pc:docMk/>
            <pc:sldMk cId="1925748571" sldId="2144867130"/>
            <ac:spMk id="12" creationId="{97E920A9-6E47-4A47-8509-DD84C3105A9B}"/>
          </ac:spMkLst>
        </pc:spChg>
        <pc:spChg chg="del">
          <ac:chgData name="Akhmetov, Dmitry" userId="1d39d2a1-c911-49c8-99e8-36840f8b699a" providerId="ADAL" clId="{8CAF6CEB-B666-460F-8E62-D878DCD42B7A}" dt="2022-11-14T21:38:48.483" v="64" actId="478"/>
          <ac:spMkLst>
            <pc:docMk/>
            <pc:sldMk cId="1925748571" sldId="2144867130"/>
            <ac:spMk id="173" creationId="{CF780AB4-3A14-4CDA-AD77-53482ACA18E4}"/>
          </ac:spMkLst>
        </pc:spChg>
      </pc:sldChg>
      <pc:sldChg chg="addSp delSp modSp mod">
        <pc:chgData name="Akhmetov, Dmitry" userId="1d39d2a1-c911-49c8-99e8-36840f8b699a" providerId="ADAL" clId="{8CAF6CEB-B666-460F-8E62-D878DCD42B7A}" dt="2022-11-14T21:39:59.498" v="87" actId="1076"/>
        <pc:sldMkLst>
          <pc:docMk/>
          <pc:sldMk cId="1264125892" sldId="2144867131"/>
        </pc:sldMkLst>
        <pc:spChg chg="add del mod">
          <ac:chgData name="Akhmetov, Dmitry" userId="1d39d2a1-c911-49c8-99e8-36840f8b699a" providerId="ADAL" clId="{8CAF6CEB-B666-460F-8E62-D878DCD42B7A}" dt="2022-11-14T21:39:48.632" v="84" actId="478"/>
          <ac:spMkLst>
            <pc:docMk/>
            <pc:sldMk cId="1264125892" sldId="2144867131"/>
            <ac:spMk id="15" creationId="{D90D2E00-0375-4A24-A932-3FC19F592F27}"/>
          </ac:spMkLst>
        </pc:spChg>
        <pc:spChg chg="mod">
          <ac:chgData name="Akhmetov, Dmitry" userId="1d39d2a1-c911-49c8-99e8-36840f8b699a" providerId="ADAL" clId="{8CAF6CEB-B666-460F-8E62-D878DCD42B7A}" dt="2022-11-14T21:39:59.498" v="87" actId="1076"/>
          <ac:spMkLst>
            <pc:docMk/>
            <pc:sldMk cId="1264125892" sldId="2144867131"/>
            <ac:spMk id="173" creationId="{CF780AB4-3A14-4CDA-AD77-53482ACA18E4}"/>
          </ac:spMkLst>
        </pc:spChg>
      </pc:sldChg>
      <pc:sldChg chg="modSp mod">
        <pc:chgData name="Akhmetov, Dmitry" userId="1d39d2a1-c911-49c8-99e8-36840f8b699a" providerId="ADAL" clId="{8CAF6CEB-B666-460F-8E62-D878DCD42B7A}" dt="2022-11-14T21:38:31.364" v="62" actId="6549"/>
        <pc:sldMkLst>
          <pc:docMk/>
          <pc:sldMk cId="3992495863" sldId="2144867132"/>
        </pc:sldMkLst>
        <pc:spChg chg="mod">
          <ac:chgData name="Akhmetov, Dmitry" userId="1d39d2a1-c911-49c8-99e8-36840f8b699a" providerId="ADAL" clId="{8CAF6CEB-B666-460F-8E62-D878DCD42B7A}" dt="2022-11-14T21:38:31.364" v="62" actId="6549"/>
          <ac:spMkLst>
            <pc:docMk/>
            <pc:sldMk cId="3992495863" sldId="2144867132"/>
            <ac:spMk id="173" creationId="{CF780AB4-3A14-4CDA-AD77-53482ACA18E4}"/>
          </ac:spMkLst>
        </pc:spChg>
      </pc:sldChg>
      <pc:sldChg chg="addSp delSp modSp mod">
        <pc:chgData name="Akhmetov, Dmitry" userId="1d39d2a1-c911-49c8-99e8-36840f8b699a" providerId="ADAL" clId="{8CAF6CEB-B666-460F-8E62-D878DCD42B7A}" dt="2022-11-14T21:39:12.911" v="76" actId="1076"/>
        <pc:sldMkLst>
          <pc:docMk/>
          <pc:sldMk cId="1412412816" sldId="2144867133"/>
        </pc:sldMkLst>
        <pc:spChg chg="add del mod">
          <ac:chgData name="Akhmetov, Dmitry" userId="1d39d2a1-c911-49c8-99e8-36840f8b699a" providerId="ADAL" clId="{8CAF6CEB-B666-460F-8E62-D878DCD42B7A}" dt="2022-11-14T21:39:00.762" v="70"/>
          <ac:spMkLst>
            <pc:docMk/>
            <pc:sldMk cId="1412412816" sldId="2144867133"/>
            <ac:spMk id="11" creationId="{B2FAA124-7CD7-457B-9942-8689FE7D97B3}"/>
          </ac:spMkLst>
        </pc:spChg>
        <pc:spChg chg="add mod">
          <ac:chgData name="Akhmetov, Dmitry" userId="1d39d2a1-c911-49c8-99e8-36840f8b699a" providerId="ADAL" clId="{8CAF6CEB-B666-460F-8E62-D878DCD42B7A}" dt="2022-11-14T21:39:12.911" v="76" actId="1076"/>
          <ac:spMkLst>
            <pc:docMk/>
            <pc:sldMk cId="1412412816" sldId="2144867133"/>
            <ac:spMk id="12" creationId="{61466453-254D-4D0B-8D6E-BFC20B89B81A}"/>
          </ac:spMkLst>
        </pc:spChg>
        <pc:spChg chg="add del">
          <ac:chgData name="Akhmetov, Dmitry" userId="1d39d2a1-c911-49c8-99e8-36840f8b699a" providerId="ADAL" clId="{8CAF6CEB-B666-460F-8E62-D878DCD42B7A}" dt="2022-11-14T21:39:07.063" v="72" actId="478"/>
          <ac:spMkLst>
            <pc:docMk/>
            <pc:sldMk cId="1412412816" sldId="2144867133"/>
            <ac:spMk id="173" creationId="{CF780AB4-3A14-4CDA-AD77-53482ACA18E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802.11-22/0634r0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802.11-22/0634r0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Dave Cavalcanti,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9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7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Known scheduling requirements</a:t>
            </a:r>
          </a:p>
          <a:p>
            <a:r>
              <a:rPr lang="en-US"/>
              <a:t>Traffic periodicity</a:t>
            </a:r>
          </a:p>
          <a:p>
            <a:r>
              <a:rPr lang="en-US"/>
              <a:t>Latency bounds</a:t>
            </a:r>
          </a:p>
          <a:p>
            <a:r>
              <a:rPr lang="en-US"/>
              <a:t>Frame size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Segoe UI" panose="020B0502040204020203" pitchFamily="34" charset="0"/>
              </a:rPr>
              <a:t>cycles can occur </a:t>
            </a:r>
            <a:r>
              <a:rPr lang="en-US" sz="1800" err="1">
                <a:effectLst/>
                <a:latin typeface="Segoe UI" panose="020B0502040204020203" pitchFamily="34" charset="0"/>
              </a:rPr>
              <a:t>becuase</a:t>
            </a:r>
            <a:r>
              <a:rPr lang="en-US" sz="1800">
                <a:effectLst/>
                <a:latin typeface="Segoe UI" panose="020B0502040204020203" pitchFamily="34" charset="0"/>
              </a:rPr>
              <a:t> of frequent r-TWT SPs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2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Model frame exchanges between STAs and AP using baseline .11be and optimized </a:t>
            </a:r>
            <a:r>
              <a:rPr lang="en-US" sz="1100" dirty="0" err="1"/>
              <a:t>cheduling</a:t>
            </a:r>
            <a:endParaRPr lang="en-US" sz="11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IMU/User control data stream interarrival rate determine slot granularity – 2ms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Quantify gains in terms of ability to support time sensitive applications and measure possible throughput for non-time sensitive applications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/>
              <a:t>For a given bandwidth configuration we select optimal RU allocation for OFDMA type transmission to minimize number of frame exchanges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8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9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Gain is scenario dependent, more gain for scenarios with frequently arriving and/or traffic with small </a:t>
            </a:r>
            <a:r>
              <a:rPr lang="en-US" err="1"/>
              <a:t>payloadt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Page </a:t>
            </a:r>
            <a:fld id="{47A7FEEB-9CD2-43FE-843C-C5350BEACB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16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93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7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31225"/>
            <a:ext cx="10852149" cy="668068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4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2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822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933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7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Intel Corporation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5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13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60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1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42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4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424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304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48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8784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64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21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9175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7399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4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97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8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67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A62685-CFA9-4E4A-8CA4-E01CDE66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578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1CC39-5248-4070-BEC5-7BED9C49C8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1550F-6A7E-4080-AA64-997530CB06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B84F30-E4B5-41E6-B6E7-ABA252C2F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12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7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22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28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28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Kate Meng (Tencent)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97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9B1D1DC-16B6-4EB0-83BD-6EC575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A65C4-B49F-4038-9833-8D24289076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F7E772-AF8F-48EF-AAC5-99F92B8C89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2530D2-D36F-498E-822C-F81BAE757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905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4650-E0D1-4BFC-8A2D-AEBB8C8D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272C0-CFA8-453C-86D7-28E3544D395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ECDF-282E-44F6-97C7-A28ADA6159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Kate Meng (Tencent)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EFAAC-35E0-4D53-B89D-0113AA2390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9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Intel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xxx,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xxx,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2022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Intel Corporation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802.11-22/1926r0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06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CN"/>
              <a:t>Jan 2019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Ka</a:t>
            </a:r>
            <a:r>
              <a:rPr lang="en-US" altLang="zh-CN" err="1"/>
              <a:t>te</a:t>
            </a:r>
            <a:r>
              <a:rPr lang="en-US" altLang="zh-CN"/>
              <a:t> Meng (Tencent)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711917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9-0065r6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5g-acia.org/whitepapers/5g-quality-of-service-for-industrial-automation/" TargetMode="External"/><Relationship Id="rId5" Type="http://schemas.openxmlformats.org/officeDocument/2006/relationships/hyperlink" Target="https://avnu.org/wirelessTSN/" TargetMode="Externa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18" Type="http://schemas.openxmlformats.org/officeDocument/2006/relationships/image" Target="../media/image27.png"/><Relationship Id="rId3" Type="http://schemas.openxmlformats.org/officeDocument/2006/relationships/image" Target="../media/image18.svg"/><Relationship Id="rId7" Type="http://schemas.openxmlformats.org/officeDocument/2006/relationships/image" Target="../media/image15.svg"/><Relationship Id="rId12" Type="http://schemas.openxmlformats.org/officeDocument/2006/relationships/image" Target="../media/image9.png"/><Relationship Id="rId17" Type="http://schemas.openxmlformats.org/officeDocument/2006/relationships/image" Target="../media/image26.sv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22.svg"/><Relationship Id="rId5" Type="http://schemas.openxmlformats.org/officeDocument/2006/relationships/image" Target="../media/image20.svg"/><Relationship Id="rId15" Type="http://schemas.openxmlformats.org/officeDocument/2006/relationships/image" Target="../media/image24.sv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4" Type="http://schemas.openxmlformats.org/officeDocument/2006/relationships/image" Target="../media/image19.png"/><Relationship Id="rId9" Type="http://schemas.openxmlformats.org/officeDocument/2006/relationships/image" Target="../media/image12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2.svg"/><Relationship Id="rId18" Type="http://schemas.openxmlformats.org/officeDocument/2006/relationships/hyperlink" Target="https://5g-acia.org/whitepapers/5g-quality-of-service-for-industrial-automation/" TargetMode="External"/><Relationship Id="rId3" Type="http://schemas.openxmlformats.org/officeDocument/2006/relationships/image" Target="../media/image36.sv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17" Type="http://schemas.openxmlformats.org/officeDocument/2006/relationships/hyperlink" Target="https://avnu.org/wirelessTSN/" TargetMode="External"/><Relationship Id="rId2" Type="http://schemas.openxmlformats.org/officeDocument/2006/relationships/image" Target="../media/image35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40.svg"/><Relationship Id="rId5" Type="http://schemas.openxmlformats.org/officeDocument/2006/relationships/image" Target="../media/image26.svg"/><Relationship Id="rId15" Type="http://schemas.openxmlformats.org/officeDocument/2006/relationships/image" Target="../media/image28.svg"/><Relationship Id="rId10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38.sv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2"/>
                </a:solidFill>
              </a:rPr>
              <a:t>Challenges to achieve deterministic low latency in next generation 802.11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1680233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 2022-11-14</a:t>
            </a:r>
            <a:r>
              <a:rPr lang="en-GB" sz="2000" b="0"/>
              <a:t> 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10058400" y="6475414"/>
            <a:ext cx="1331384" cy="180975"/>
          </a:xfrm>
        </p:spPr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760239"/>
              </p:ext>
            </p:extLst>
          </p:nvPr>
        </p:nvGraphicFramePr>
        <p:xfrm>
          <a:off x="989013" y="2433638"/>
          <a:ext cx="9169400" cy="34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0254" imgH="3911223" progId="Word.Document.8">
                  <p:embed/>
                </p:oleObj>
              </mc:Choice>
              <mc:Fallback>
                <p:oleObj name="Document" r:id="rId3" imgW="10450254" imgH="3911223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33638"/>
                        <a:ext cx="9169400" cy="342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3332-A8DF-44D4-91D3-B7A155BF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E76F-3C4B-41F5-831D-E8446636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1"/>
            <a:ext cx="1085177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There is a clear need to improve reliability and latency for many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While existing tools enable better control of channel access (i.e. OFDMA TF/ SP allocations/SCS ), they do not take </a:t>
            </a:r>
            <a:r>
              <a:rPr lang="en-US" u="sng"/>
              <a:t>full</a:t>
            </a:r>
            <a:r>
              <a:rPr lang="en-US"/>
              <a:t> advantage of known scheduling requirements from applications, resulting in efficiency/capacity loss for the overall network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For example, an AP can use low overhead TF when serving application with known characteristics (i.e. use </a:t>
            </a:r>
            <a:r>
              <a:rPr lang="en-US" i="1"/>
              <a:t>same</a:t>
            </a:r>
            <a:r>
              <a:rPr lang="en-US"/>
              <a:t> pre-negotiated resources)</a:t>
            </a:r>
            <a:endParaRPr lang="en-US">
              <a:cs typeface="Times New Roman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9A1B6-E8D5-4B3E-84F8-69C4762D0D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FA7C2-9825-4C75-A7D0-7C797DEFFB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DA7AF8-1FB6-4343-9746-68B3D3754B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2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4B19-B3CD-43BC-90B4-D3F2F896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91A6-1590-4E9D-8121-7813B8A5E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0BD76-1903-4D7A-9C9F-768A8E9C4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5A1F1-693F-40D1-99E3-BA7943DC33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1C095C-E834-4AF7-9B18-D805D7B638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8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D1E4-7470-480B-9F94-EEBC61698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Time-Sensitive Applications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C0C95D-9636-4084-B62B-742698C59F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03A159-F48B-403A-A663-40564A85D5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EB154-909B-490A-ABA8-CD636A6CFF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C25E6-8443-4B06-9CBE-92315B31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02" y="3936705"/>
            <a:ext cx="3439446" cy="1796818"/>
          </a:xfrm>
          <a:prstGeom prst="rect">
            <a:avLst/>
          </a:prstGeom>
        </p:spPr>
      </p:pic>
      <p:pic>
        <p:nvPicPr>
          <p:cNvPr id="7" name="Picture 2" descr="What is AI">
            <a:extLst>
              <a:ext uri="{FF2B5EF4-FFF2-40B4-BE49-F238E27FC236}">
                <a16:creationId xmlns:a16="http://schemas.microsoft.com/office/drawing/2014/main" id="{11676342-9CC0-4F08-81EF-8506D673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02" y="2010369"/>
            <a:ext cx="3475686" cy="18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77890A-A088-490A-A337-EC662F1C3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44680"/>
              </p:ext>
            </p:extLst>
          </p:nvPr>
        </p:nvGraphicFramePr>
        <p:xfrm>
          <a:off x="6102257" y="2010369"/>
          <a:ext cx="4974966" cy="3852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588">
                  <a:extLst>
                    <a:ext uri="{9D8B030D-6E8A-4147-A177-3AD203B41FA5}">
                      <a16:colId xmlns:a16="http://schemas.microsoft.com/office/drawing/2014/main" val="1509423613"/>
                    </a:ext>
                  </a:extLst>
                </a:gridCol>
                <a:gridCol w="1702433">
                  <a:extLst>
                    <a:ext uri="{9D8B030D-6E8A-4147-A177-3AD203B41FA5}">
                      <a16:colId xmlns:a16="http://schemas.microsoft.com/office/drawing/2014/main" val="3954467700"/>
                    </a:ext>
                  </a:extLst>
                </a:gridCol>
                <a:gridCol w="2196945">
                  <a:extLst>
                    <a:ext uri="{9D8B030D-6E8A-4147-A177-3AD203B41FA5}">
                      <a16:colId xmlns:a16="http://schemas.microsoft.com/office/drawing/2014/main" val="1582666937"/>
                    </a:ext>
                  </a:extLst>
                </a:gridCol>
              </a:tblGrid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Immersive Environments, XR, xVerse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Industrial IOT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95132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Traffic Profile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Cyclic/Video streaming and Events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Isochronous, Cyclic and Events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35572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Throughput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 to 10000 Mbps Downlink (Depending on video encoding)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1Mbps Uplink (cyclic)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Typically, low throughput with small packets 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(&lt;1 – 10 Mbps)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187556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Bounded Latency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10 – 1msec (cyclic)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100 – 10 msec (events)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0.1 – 10 ms (isochronous/cyclic)</a:t>
                      </a:r>
                      <a:endParaRPr lang="en-US" sz="14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 – 100 ms (events)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72914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Reliability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99.9 to 99.99%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99.9 to 99.9999%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868538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Security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Authentication, integrity, and resilience to DOS/Interference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Auth., integrity, and resilience to DOS, time/QoS attacks, safety requirements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124734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Power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Battery powered clients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Mains and battery powered clients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566165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01382A-DE92-4E23-8673-233FED1E37A8}"/>
              </a:ext>
            </a:extLst>
          </p:cNvPr>
          <p:cNvSpPr txBox="1"/>
          <p:nvPr/>
        </p:nvSpPr>
        <p:spPr>
          <a:xfrm>
            <a:off x="5314950" y="5790310"/>
            <a:ext cx="6877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>
                <a:solidFill>
                  <a:schemeClr val="tx2"/>
                </a:solidFill>
              </a:rPr>
              <a:t>References: </a:t>
            </a:r>
          </a:p>
          <a:p>
            <a:pPr>
              <a:spcBef>
                <a:spcPts val="0"/>
              </a:spcBef>
            </a:pPr>
            <a:r>
              <a:rPr lang="en-US" sz="120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https://avnu.org/wirelessTSN/</a:t>
            </a:r>
            <a:endParaRPr lang="en-US" sz="120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https://5g-acia.org/whitepapers/5g-quality-of-service-for-industrial-automation/</a:t>
            </a:r>
            <a:endParaRPr lang="en-US" sz="120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en-U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46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B6F21B-BC3A-451D-AD93-3A0719AA4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13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C119C-CE3C-44F3-9183-51AA598C1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Kate Meng (Tencent)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A3AA-489E-4809-B8D3-DD32A0A28D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Jan 2019</a:t>
            </a:r>
            <a:endParaRPr lang="en-GB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D8C3BE2B-F854-BA42-AF09-19F74E6034F3}"/>
              </a:ext>
            </a:extLst>
          </p:cNvPr>
          <p:cNvSpPr txBox="1">
            <a:spLocks/>
          </p:cNvSpPr>
          <p:nvPr/>
        </p:nvSpPr>
        <p:spPr bwMode="auto">
          <a:xfrm>
            <a:off x="2214678" y="781779"/>
            <a:ext cx="7770813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>
                <a:latin typeface="Times New Roman"/>
                <a:ea typeface="MS Gothic"/>
              </a:rPr>
              <a:t>Use cases and requirements (examples)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1EC864A9-0386-494C-8E5E-03D93C1F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67753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71A7B0-2166-5A49-A76E-3B3F20DB4B2C}"/>
              </a:ext>
            </a:extLst>
          </p:cNvPr>
          <p:cNvSpPr txBox="1"/>
          <p:nvPr/>
        </p:nvSpPr>
        <p:spPr>
          <a:xfrm>
            <a:off x="2214678" y="5365572"/>
            <a:ext cx="805032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The main issue is </a:t>
            </a:r>
            <a:r>
              <a:rPr lang="en-US">
                <a:solidFill>
                  <a:srgbClr val="C00000"/>
                </a:solidFill>
              </a:rPr>
              <a:t>worst-case latency </a:t>
            </a:r>
          </a:p>
          <a:p>
            <a:r>
              <a:rPr lang="en-US">
                <a:solidFill>
                  <a:srgbClr val="FFFFFF"/>
                </a:solidFill>
              </a:rPr>
              <a:t>Real-time applications need both </a:t>
            </a:r>
            <a:r>
              <a:rPr lang="en-US">
                <a:solidFill>
                  <a:srgbClr val="C00000"/>
                </a:solidFill>
              </a:rPr>
              <a:t>low latency and low jitter </a:t>
            </a:r>
          </a:p>
          <a:p>
            <a:r>
              <a:rPr lang="en-US">
                <a:solidFill>
                  <a:srgbClr val="C00000"/>
                </a:solidFill>
              </a:rPr>
              <a:t>Higher reliability </a:t>
            </a:r>
            <a:r>
              <a:rPr lang="en-US">
                <a:solidFill>
                  <a:srgbClr val="FFFFFF"/>
                </a:solidFill>
              </a:rPr>
              <a:t>is also an important new requirement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84F73500-0DB7-49AB-A242-A5B3FADA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1" y="165803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b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A70E8B52-E44D-4074-BCD8-B2175694B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2091453"/>
            <a:ext cx="3177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>
              <a:buClrTx/>
              <a:buSzTx/>
            </a:pPr>
            <a:r>
              <a:rPr lang="en-US" altLang="en-US" sz="1000" baseline="30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[</a:t>
            </a:r>
            <a:r>
              <a:rPr lang="en-US" altLang="en-US" sz="1000" baseline="30000" bmk="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1]</a:t>
            </a: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583602D-4145-4884-9605-B5D7A42D4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99635"/>
              </p:ext>
            </p:extLst>
          </p:nvPr>
        </p:nvGraphicFramePr>
        <p:xfrm>
          <a:off x="2129314" y="1204374"/>
          <a:ext cx="8263919" cy="410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236">
                  <a:extLst>
                    <a:ext uri="{9D8B030D-6E8A-4147-A177-3AD203B41FA5}">
                      <a16:colId xmlns:a16="http://schemas.microsoft.com/office/drawing/2014/main" val="926006415"/>
                    </a:ext>
                  </a:extLst>
                </a:gridCol>
                <a:gridCol w="1506236">
                  <a:extLst>
                    <a:ext uri="{9D8B030D-6E8A-4147-A177-3AD203B41FA5}">
                      <a16:colId xmlns:a16="http://schemas.microsoft.com/office/drawing/2014/main" val="2274707149"/>
                    </a:ext>
                  </a:extLst>
                </a:gridCol>
                <a:gridCol w="1362155">
                  <a:extLst>
                    <a:ext uri="{9D8B030D-6E8A-4147-A177-3AD203B41FA5}">
                      <a16:colId xmlns:a16="http://schemas.microsoft.com/office/drawing/2014/main" val="2806259504"/>
                    </a:ext>
                  </a:extLst>
                </a:gridCol>
                <a:gridCol w="1385849">
                  <a:extLst>
                    <a:ext uri="{9D8B030D-6E8A-4147-A177-3AD203B41FA5}">
                      <a16:colId xmlns:a16="http://schemas.microsoft.com/office/drawing/2014/main" val="3072419818"/>
                    </a:ext>
                  </a:extLst>
                </a:gridCol>
                <a:gridCol w="1385849">
                  <a:extLst>
                    <a:ext uri="{9D8B030D-6E8A-4147-A177-3AD203B41FA5}">
                      <a16:colId xmlns:a16="http://schemas.microsoft.com/office/drawing/2014/main" val="2891495094"/>
                    </a:ext>
                  </a:extLst>
                </a:gridCol>
                <a:gridCol w="1117594">
                  <a:extLst>
                    <a:ext uri="{9D8B030D-6E8A-4147-A177-3AD203B41FA5}">
                      <a16:colId xmlns:a16="http://schemas.microsoft.com/office/drawing/2014/main" val="2083267058"/>
                    </a:ext>
                  </a:extLst>
                </a:gridCol>
              </a:tblGrid>
              <a:tr h="387552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cases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Intra BSS latency/ms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Jitter variance/ms</a:t>
                      </a:r>
                      <a:br>
                        <a:rPr lang="en-US" sz="1400">
                          <a:effectLst/>
                        </a:rPr>
                      </a:br>
                      <a:r>
                        <a:rPr lang="en-US" sz="1400">
                          <a:effectLst/>
                        </a:rPr>
                        <a:t>[4]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Packet loss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rate/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Mbps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val="2773197194"/>
                  </a:ext>
                </a:extLst>
              </a:tr>
              <a:tr h="232112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Real-time gaming [2]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0.1 %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val="2422613152"/>
                  </a:ext>
                </a:extLst>
              </a:tr>
              <a:tr h="114261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Cloud gaming [15]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&lt;0.1 (Reverse link) &gt;5Mbps (Forward link)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val="2679615458"/>
                  </a:ext>
                </a:extLst>
              </a:tr>
              <a:tr h="334099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Real-time video [3]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3 ~ 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2.5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 ~ 28,000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val="1627999060"/>
                  </a:ext>
                </a:extLst>
              </a:tr>
              <a:tr h="334099"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Robotics and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industrial automation [1]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 ~ 10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0.2~2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val="1931978346"/>
                  </a:ext>
                </a:extLst>
              </a:tr>
              <a:tr h="334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 ~ 2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val="4047788248"/>
                  </a:ext>
                </a:extLst>
              </a:tr>
              <a:tr h="3340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&lt;1~5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&lt;0.2~2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val="2561712717"/>
                  </a:ext>
                </a:extLst>
              </a:tr>
              <a:tr h="616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Lossless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&gt;100 with video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44547" marR="44547" marT="22274" marB="22274"/>
                </a:tc>
                <a:extLst>
                  <a:ext uri="{0D108BD9-81ED-4DB2-BD59-A6C34878D82A}">
                    <a16:rowId xmlns:a16="http://schemas.microsoft.com/office/drawing/2014/main" val="92431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159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5828-45EF-4044-A731-305F80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1188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Performance evaluation – Enterprise XR scenario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1800">
                <a:solidFill>
                  <a:schemeClr val="tx1"/>
                </a:solidFill>
              </a:rPr>
              <a:t>8 XR and Camera clients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44D5-67DC-474B-A653-5EE93BF076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November 2022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22DA-179F-4B4D-A6F0-EF99FBDE3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4BDC33B-E97B-43A1-B58B-495E56F29407}"/>
              </a:ext>
            </a:extLst>
          </p:cNvPr>
          <p:cNvSpPr txBox="1"/>
          <p:nvPr/>
        </p:nvSpPr>
        <p:spPr>
          <a:xfrm>
            <a:off x="5664033" y="1436648"/>
            <a:ext cx="355954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With 160Mhz there is no room to support  any other traffic or to support for possible recovery; require high MCS which lower reliability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The reduction of overhead over a period of 10 </a:t>
            </a:r>
            <a:r>
              <a:rPr lang="en-US" sz="1600" err="1">
                <a:solidFill>
                  <a:schemeClr val="tx1"/>
                </a:solidFill>
              </a:rPr>
              <a:t>ms</a:t>
            </a:r>
            <a:r>
              <a:rPr lang="en-US" sz="1600">
                <a:solidFill>
                  <a:schemeClr val="tx1"/>
                </a:solidFill>
              </a:rPr>
              <a:t> translates into about &gt;1ms of free time </a:t>
            </a:r>
          </a:p>
          <a:p>
            <a:pPr marL="73152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lower MCS can be used (MCS7 vs MCS11 for 160Mhz) or MCS4 vs MCS5 for 320Mhz</a:t>
            </a:r>
          </a:p>
          <a:p>
            <a:pPr marL="73152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73152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opportunity to transmit some other data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310DE-138F-467E-B618-E4D235BD5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988" y="1492766"/>
            <a:ext cx="2670216" cy="2381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47B60-1DA3-4B3A-8D4C-90E5F8431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97" y="1301230"/>
            <a:ext cx="2542495" cy="2267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AC7E56-F47A-4C2B-8F70-DFD85F5FE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797" y="3699788"/>
            <a:ext cx="2542495" cy="22677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B7711F-7661-4C44-A26F-3CC4E86FF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013" y="1322890"/>
            <a:ext cx="2542495" cy="22677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193472-C2EF-4595-A400-D5CF2CC2B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7604" y="3699788"/>
            <a:ext cx="2542495" cy="2267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E920A9-6E47-4A47-8509-DD84C3105A9B}"/>
              </a:ext>
            </a:extLst>
          </p:cNvPr>
          <p:cNvSpPr txBox="1"/>
          <p:nvPr/>
        </p:nvSpPr>
        <p:spPr>
          <a:xfrm>
            <a:off x="257797" y="6229193"/>
            <a:ext cx="8396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Each bar represent time necessary to deliver all buffered data for a given traffic stream assuming 2 </a:t>
            </a:r>
            <a:r>
              <a:rPr lang="en-US" sz="1000" dirty="0" err="1">
                <a:solidFill>
                  <a:schemeClr val="tx1"/>
                </a:solidFill>
              </a:rPr>
              <a:t>ms</a:t>
            </a:r>
            <a:r>
              <a:rPr lang="en-US" sz="1000" dirty="0">
                <a:solidFill>
                  <a:schemeClr val="tx1"/>
                </a:solidFill>
              </a:rPr>
              <a:t> TXOP</a:t>
            </a:r>
          </a:p>
        </p:txBody>
      </p:sp>
    </p:spTree>
    <p:extLst>
      <p:ext uri="{BB962C8B-B14F-4D97-AF65-F5344CB8AC3E}">
        <p14:creationId xmlns:p14="http://schemas.microsoft.com/office/powerpoint/2010/main" val="192574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5828-45EF-4044-A731-305F80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1188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Performance evaluation – Factory case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1600">
                <a:solidFill>
                  <a:schemeClr val="tx1"/>
                </a:solidFill>
              </a:rPr>
              <a:t>PCL interarrival 500us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44D5-67DC-474B-A653-5EE93BF076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November 2022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22DA-179F-4B4D-A6F0-EF99FBDE3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4BDC33B-E97B-43A1-B58B-495E56F29407}"/>
              </a:ext>
            </a:extLst>
          </p:cNvPr>
          <p:cNvSpPr txBox="1"/>
          <p:nvPr/>
        </p:nvSpPr>
        <p:spPr>
          <a:xfrm>
            <a:off x="5396845" y="1536174"/>
            <a:ext cx="3720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Baseline signaling make hard to support scenarios with traffic streams that require channel access at sub-millisecond periodicity;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Require extreme configuration </a:t>
            </a:r>
            <a:r>
              <a:rPr lang="en-US" sz="1600" dirty="0">
                <a:solidFill>
                  <a:schemeClr val="tx1"/>
                </a:solidFill>
              </a:rPr>
              <a:t>(i.e. high MCS and wide band) to support this traffic configuration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Optimization is necessary to enable such use cases starting with 80Mhz channel width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49E5B2-D322-4061-976B-8C666EFF5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070" y="1479430"/>
            <a:ext cx="2542495" cy="2267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4CDF30-A21C-47BA-95D0-DCE3FC91D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95" y="3831996"/>
            <a:ext cx="2542495" cy="22677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1D3F17-15B8-4B8C-91F2-60132C199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930" y="1536174"/>
            <a:ext cx="2542495" cy="2267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598205-3C2D-4A2F-A59C-DFDD4C222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070" y="3831996"/>
            <a:ext cx="2542495" cy="22677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466453-254D-4D0B-8D6E-BFC20B89B81A}"/>
              </a:ext>
            </a:extLst>
          </p:cNvPr>
          <p:cNvSpPr txBox="1"/>
          <p:nvPr/>
        </p:nvSpPr>
        <p:spPr>
          <a:xfrm>
            <a:off x="256305" y="6229193"/>
            <a:ext cx="8396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Each bar represent time necessary to deliver all buffered data for a given traffic stream assuming 2 </a:t>
            </a:r>
            <a:r>
              <a:rPr lang="en-US" sz="1000" dirty="0" err="1">
                <a:solidFill>
                  <a:schemeClr val="tx1"/>
                </a:solidFill>
              </a:rPr>
              <a:t>ms</a:t>
            </a:r>
            <a:r>
              <a:rPr lang="en-US" sz="1000" dirty="0">
                <a:solidFill>
                  <a:schemeClr val="tx1"/>
                </a:solidFill>
              </a:rPr>
              <a:t> TXOP</a:t>
            </a:r>
          </a:p>
        </p:txBody>
      </p:sp>
    </p:spTree>
    <p:extLst>
      <p:ext uri="{BB962C8B-B14F-4D97-AF65-F5344CB8AC3E}">
        <p14:creationId xmlns:p14="http://schemas.microsoft.com/office/powerpoint/2010/main" val="141241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FC60-922D-4B33-954E-C09792C9F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5EF36-C9DA-4516-B14A-6EC77E760B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November 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76068-A294-4BC7-8F6E-F3BD772168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0467C-70BF-494B-879F-E4B91C0B59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35BD18-0B4A-4293-81F6-64E123798583}"/>
              </a:ext>
            </a:extLst>
          </p:cNvPr>
          <p:cNvCxnSpPr/>
          <p:nvPr/>
        </p:nvCxnSpPr>
        <p:spPr bwMode="auto">
          <a:xfrm>
            <a:off x="1366887" y="3429000"/>
            <a:ext cx="960591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41243E-B99A-4248-88F8-26DAB06A89D7}"/>
              </a:ext>
            </a:extLst>
          </p:cNvPr>
          <p:cNvCxnSpPr/>
          <p:nvPr/>
        </p:nvCxnSpPr>
        <p:spPr bwMode="auto">
          <a:xfrm flipV="1">
            <a:off x="3334713" y="2498103"/>
            <a:ext cx="0" cy="16025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4912DC0-AB56-4718-9CAE-318B1A68C6FB}"/>
              </a:ext>
            </a:extLst>
          </p:cNvPr>
          <p:cNvSpPr/>
          <p:nvPr/>
        </p:nvSpPr>
        <p:spPr bwMode="auto">
          <a:xfrm>
            <a:off x="2347274" y="3007149"/>
            <a:ext cx="801277" cy="4218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415F2-A615-4946-8013-417AD0BFB640}"/>
              </a:ext>
            </a:extLst>
          </p:cNvPr>
          <p:cNvSpPr txBox="1"/>
          <p:nvPr/>
        </p:nvSpPr>
        <p:spPr>
          <a:xfrm>
            <a:off x="3063710" y="4242062"/>
            <a:ext cx="84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R-TWT SP start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CF0E6E-A6B8-4976-8E15-AFEB660E1BFB}"/>
              </a:ext>
            </a:extLst>
          </p:cNvPr>
          <p:cNvSpPr/>
          <p:nvPr/>
        </p:nvSpPr>
        <p:spPr bwMode="auto">
          <a:xfrm>
            <a:off x="3912117" y="3007149"/>
            <a:ext cx="801277" cy="42184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2175C7-7CB6-44CF-8C8E-8F4C6AEAF917}"/>
              </a:ext>
            </a:extLst>
          </p:cNvPr>
          <p:cNvCxnSpPr/>
          <p:nvPr/>
        </p:nvCxnSpPr>
        <p:spPr bwMode="auto">
          <a:xfrm flipV="1">
            <a:off x="7041018" y="2498102"/>
            <a:ext cx="0" cy="160255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ABC0681-DDA2-47B6-827B-80C93C4A7F34}"/>
              </a:ext>
            </a:extLst>
          </p:cNvPr>
          <p:cNvSpPr txBox="1"/>
          <p:nvPr/>
        </p:nvSpPr>
        <p:spPr>
          <a:xfrm>
            <a:off x="2347274" y="3548670"/>
            <a:ext cx="848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Frame exchange finishes before start of next r-TWT SP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D271A-2530-463F-8225-76B80BF90A4C}"/>
              </a:ext>
            </a:extLst>
          </p:cNvPr>
          <p:cNvSpPr txBox="1"/>
          <p:nvPr/>
        </p:nvSpPr>
        <p:spPr>
          <a:xfrm>
            <a:off x="6719553" y="4111124"/>
            <a:ext cx="84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R-TWT SP 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545EB2-E386-47D3-897A-9F937E9B6BC0}"/>
              </a:ext>
            </a:extLst>
          </p:cNvPr>
          <p:cNvSpPr txBox="1"/>
          <p:nvPr/>
        </p:nvSpPr>
        <p:spPr>
          <a:xfrm>
            <a:off x="4043224" y="3495571"/>
            <a:ext cx="8484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Second frame exchange with same allocation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2B9CD7-19B9-4F61-8FBC-8848B5EC01C4}"/>
              </a:ext>
            </a:extLst>
          </p:cNvPr>
          <p:cNvCxnSpPr/>
          <p:nvPr/>
        </p:nvCxnSpPr>
        <p:spPr bwMode="auto">
          <a:xfrm>
            <a:off x="3334713" y="3218072"/>
            <a:ext cx="53027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9BB2CC-9516-4ECC-A77A-647825AE2893}"/>
              </a:ext>
            </a:extLst>
          </p:cNvPr>
          <p:cNvCxnSpPr/>
          <p:nvPr/>
        </p:nvCxnSpPr>
        <p:spPr bwMode="auto">
          <a:xfrm flipH="1">
            <a:off x="3428981" y="3218072"/>
            <a:ext cx="58932" cy="2109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3B9D553-EDB3-4F7E-B033-ADF99AA285F3}"/>
              </a:ext>
            </a:extLst>
          </p:cNvPr>
          <p:cNvCxnSpPr/>
          <p:nvPr/>
        </p:nvCxnSpPr>
        <p:spPr bwMode="auto">
          <a:xfrm flipH="1">
            <a:off x="3607599" y="3215711"/>
            <a:ext cx="58932" cy="2109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4BB313-ADD8-4022-9FEC-4E2F6C7CEB6F}"/>
              </a:ext>
            </a:extLst>
          </p:cNvPr>
          <p:cNvCxnSpPr/>
          <p:nvPr/>
        </p:nvCxnSpPr>
        <p:spPr bwMode="auto">
          <a:xfrm flipH="1">
            <a:off x="3786217" y="3215711"/>
            <a:ext cx="58932" cy="2109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B07CF8A-656B-4305-A6B4-4D718CDA472C}"/>
              </a:ext>
            </a:extLst>
          </p:cNvPr>
          <p:cNvSpPr txBox="1"/>
          <p:nvPr/>
        </p:nvSpPr>
        <p:spPr>
          <a:xfrm>
            <a:off x="3323921" y="3393707"/>
            <a:ext cx="848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Backoff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7DAB81-42CD-45E0-B2F3-2922E1C2FE0B}"/>
              </a:ext>
            </a:extLst>
          </p:cNvPr>
          <p:cNvSpPr txBox="1"/>
          <p:nvPr/>
        </p:nvSpPr>
        <p:spPr>
          <a:xfrm>
            <a:off x="2615935" y="5039468"/>
            <a:ext cx="6989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If r-TWT SPs are scheduled more frequently (potentially incl r-TWT SPs of OBSS in same channel), STAs (incl. APs) respecting start of those SPs would need to stop their non-LL frame exchanges frequently as well; also SP length could be smaller  =&gt; Ctrl overhead may be high.    </a:t>
            </a:r>
          </a:p>
        </p:txBody>
      </p:sp>
    </p:spTree>
    <p:extLst>
      <p:ext uri="{BB962C8B-B14F-4D97-AF65-F5344CB8AC3E}">
        <p14:creationId xmlns:p14="http://schemas.microsoft.com/office/powerpoint/2010/main" val="7854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60FB-3792-48D0-80B4-63153CA3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4B43-0382-4CF8-B7B6-21DB40E0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92443"/>
            <a:ext cx="10361084" cy="46762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The need for deterministic (highly reliable) low latency and high throughput will only grow for consumer and autonomous applications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AR/VR/XR, remote work, factory/process automation, robotics, audio/video, …</a:t>
            </a:r>
            <a:endParaRPr lang="en-US">
              <a:cs typeface="Times New Roman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Wi-Fi (802.11) needs to support these plus typical IT applications in a </a:t>
            </a:r>
            <a:r>
              <a:rPr lang="en-US" b="1"/>
              <a:t>converged network</a:t>
            </a:r>
            <a:endParaRPr lang="en-US" b="1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On the other hand serving deterministic traffic also impacts network’s ability to serve other traffic. 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This presentation focuses on challenges and directions to address the low latency requirements of </a:t>
            </a:r>
            <a:r>
              <a:rPr lang="en-US">
                <a:ea typeface="+mn-lt"/>
                <a:cs typeface="+mn-lt"/>
              </a:rPr>
              <a:t>deterministic traffic </a:t>
            </a:r>
            <a:r>
              <a:rPr lang="en-US">
                <a:ea typeface="MS Gothic"/>
                <a:cs typeface="+mn-lt"/>
              </a:rPr>
              <a:t>in</a:t>
            </a:r>
            <a:r>
              <a:rPr lang="en-US"/>
              <a:t> next generation 802.11 by exploiting the known traffic characteristics and scheduling requirements. 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8A168-4A1F-498B-A791-65653AC37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F752-6B64-4C87-B66B-4631BB4E2D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7EC928-E39E-4254-A682-A5FC4F4F539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9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8F2F-68B2-4E58-A671-0E3E7EBA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34" y="685801"/>
            <a:ext cx="10977217" cy="1065213"/>
          </a:xfrm>
        </p:spPr>
        <p:txBody>
          <a:bodyPr/>
          <a:lstStyle/>
          <a:p>
            <a:r>
              <a:rPr lang="en-US"/>
              <a:t>Applications that need deterministic ultra-low latency typically have a cyclic behavior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B6674-6203-4411-A4D5-517EA2486F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November 2022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0E31E-0174-45F1-B8A1-436533E35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470BB-94D0-4462-99B4-121BC0BAF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43" y="3827232"/>
            <a:ext cx="3703320" cy="2186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952B9-7CDE-4354-89E9-4FCC4D5F7BEE}"/>
              </a:ext>
            </a:extLst>
          </p:cNvPr>
          <p:cNvSpPr txBox="1"/>
          <p:nvPr/>
        </p:nvSpPr>
        <p:spPr>
          <a:xfrm>
            <a:off x="1683599" y="1856042"/>
            <a:ext cx="307295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69" rtl="0" eaLnBrk="0" fontAlgn="base" latinLnBrk="0" hangingPunct="0">
              <a:lnSpc>
                <a:spcPct val="90000"/>
              </a:lnSpc>
              <a:spcBef>
                <a:spcPts val="2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  <a:sym typeface="Helvetica Neue"/>
              </a:rPr>
              <a:t>Isochronous Industrial Control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87AE0-45DB-4A66-B5BD-A04CC7966C15}"/>
              </a:ext>
            </a:extLst>
          </p:cNvPr>
          <p:cNvGrpSpPr>
            <a:grpSpLocks noChangeAspect="1"/>
          </p:cNvGrpSpPr>
          <p:nvPr/>
        </p:nvGrpSpPr>
        <p:grpSpPr>
          <a:xfrm>
            <a:off x="1616481" y="2245341"/>
            <a:ext cx="3404335" cy="1654034"/>
            <a:chOff x="879597" y="1748667"/>
            <a:chExt cx="3782594" cy="18378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8A18DC-E9E0-4FE8-B133-4050393D9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49723" y="3051015"/>
              <a:ext cx="535468" cy="5354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D1357C-FBEA-4B28-833C-9E438AC5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71082" y="2094124"/>
              <a:ext cx="531212" cy="3892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474DCE-C771-4E7A-A90B-E12E8F21C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58711" y="3065850"/>
              <a:ext cx="600075" cy="400050"/>
            </a:xfrm>
            <a:prstGeom prst="rect">
              <a:avLst/>
            </a:prstGeom>
          </p:spPr>
        </p:pic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AEBA0B56-9646-4732-9C85-3199C60ACBE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622361" y="2421142"/>
              <a:ext cx="777083" cy="512333"/>
            </a:xfrm>
            <a:prstGeom prst="bentConnector2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939F9865-BD0F-4085-9D91-65A7605FDBA3}"/>
                </a:ext>
              </a:extLst>
            </p:cNvPr>
            <p:cNvCxnSpPr/>
            <p:nvPr/>
          </p:nvCxnSpPr>
          <p:spPr>
            <a:xfrm rot="16200000" flipH="1">
              <a:off x="2877307" y="2470542"/>
              <a:ext cx="777084" cy="413531"/>
            </a:xfrm>
            <a:prstGeom prst="bentConnector3">
              <a:avLst>
                <a:gd name="adj1" fmla="val -1347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AFA43-1FED-4E84-89BF-9F7E37FC69B0}"/>
                </a:ext>
              </a:extLst>
            </p:cNvPr>
            <p:cNvSpPr txBox="1"/>
            <p:nvPr/>
          </p:nvSpPr>
          <p:spPr>
            <a:xfrm>
              <a:off x="879597" y="2542689"/>
              <a:ext cx="901999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  <a:sym typeface="Helvetica Neue"/>
                </a:rPr>
                <a:t>Sensing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492B6-E083-47AA-A893-563951825EA0}"/>
                </a:ext>
              </a:extLst>
            </p:cNvPr>
            <p:cNvSpPr txBox="1"/>
            <p:nvPr/>
          </p:nvSpPr>
          <p:spPr>
            <a:xfrm>
              <a:off x="3679373" y="2465778"/>
              <a:ext cx="982818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  <a:sym typeface="Helvetica Neue"/>
                </a:rPr>
                <a:t>Actuation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6DCB2D-A7D5-47FB-B02A-0B9BF21FD5D6}"/>
                </a:ext>
              </a:extLst>
            </p:cNvPr>
            <p:cNvSpPr txBox="1"/>
            <p:nvPr/>
          </p:nvSpPr>
          <p:spPr>
            <a:xfrm>
              <a:off x="2234970" y="1748667"/>
              <a:ext cx="982818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  <a:sym typeface="Helvetica Neue"/>
                </a:rPr>
                <a:t>Control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375578-18EF-4260-B5B1-C64DA3AE5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2962" y="2994554"/>
              <a:ext cx="271185" cy="14259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8843C8-6809-4EB2-9A61-07DC67321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2692" y="2022828"/>
              <a:ext cx="271186" cy="14259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BC9333-8E78-4E33-801D-976AC753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93811" y="2851963"/>
              <a:ext cx="271185" cy="14259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EEB1620-CE02-4D87-8D42-7B53B1441A65}"/>
              </a:ext>
            </a:extLst>
          </p:cNvPr>
          <p:cNvSpPr txBox="1"/>
          <p:nvPr/>
        </p:nvSpPr>
        <p:spPr>
          <a:xfrm>
            <a:off x="7124739" y="1673928"/>
            <a:ext cx="371076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  <a:sym typeface="Helvetica Neue"/>
              </a:rPr>
              <a:t>Extended Reality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  <a:sym typeface="Helvetica Neue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1F81F-36B0-4899-948B-73959214EBE3}"/>
              </a:ext>
            </a:extLst>
          </p:cNvPr>
          <p:cNvGrpSpPr>
            <a:grpSpLocks noChangeAspect="1"/>
          </p:cNvGrpSpPr>
          <p:nvPr/>
        </p:nvGrpSpPr>
        <p:grpSpPr>
          <a:xfrm>
            <a:off x="7461039" y="2011503"/>
            <a:ext cx="2968174" cy="1654034"/>
            <a:chOff x="5813910" y="2363129"/>
            <a:chExt cx="6382723" cy="3687590"/>
          </a:xfrm>
        </p:grpSpPr>
        <p:pic>
          <p:nvPicPr>
            <p:cNvPr id="22" name="Picture 21" descr="Intel NUC Kit NUC8i7HNK (Hades Canyon) i7-8705G Radeon RX Vega M GL Barebone System BOXNUC8I7HNK1">
              <a:extLst>
                <a:ext uri="{FF2B5EF4-FFF2-40B4-BE49-F238E27FC236}">
                  <a16:creationId xmlns:a16="http://schemas.microsoft.com/office/drawing/2014/main" id="{826C00CE-4B96-4D7E-A947-357B44656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6933" y="2363129"/>
              <a:ext cx="1289154" cy="128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isco Catalyst 9130AX Series Access Points Data Sheet - Cisco">
              <a:extLst>
                <a:ext uri="{FF2B5EF4-FFF2-40B4-BE49-F238E27FC236}">
                  <a16:creationId xmlns:a16="http://schemas.microsoft.com/office/drawing/2014/main" id="{938B36CE-9678-435C-82D7-3F36BC566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" t="2159" r="836" b="5930"/>
            <a:stretch/>
          </p:blipFill>
          <p:spPr bwMode="auto">
            <a:xfrm>
              <a:off x="8737012" y="3863853"/>
              <a:ext cx="608993" cy="434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F136AE-AA00-44FA-A65D-DA966A19A2A5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9041509" y="3325877"/>
              <a:ext cx="0" cy="5379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7AE611-5672-4CB3-8CB0-583B08334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168" y="4226302"/>
              <a:ext cx="0" cy="64419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  <a:headEnd type="triangle"/>
              <a:tailEnd type="triangle"/>
            </a:ln>
            <a:effectLst/>
            <a:sp3d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407A5A-864F-4307-A146-57D8052AEA01}"/>
                </a:ext>
              </a:extLst>
            </p:cNvPr>
            <p:cNvSpPr txBox="1"/>
            <p:nvPr/>
          </p:nvSpPr>
          <p:spPr>
            <a:xfrm>
              <a:off x="10147676" y="5575317"/>
              <a:ext cx="933975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  <a:sym typeface="Helvetica Neue"/>
                </a:rPr>
                <a:t>Client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D17A53-A5D0-45A5-B350-88C6911A34E7}"/>
                </a:ext>
              </a:extLst>
            </p:cNvPr>
            <p:cNvSpPr txBox="1"/>
            <p:nvPr/>
          </p:nvSpPr>
          <p:spPr>
            <a:xfrm>
              <a:off x="10057044" y="2793310"/>
              <a:ext cx="782279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  <a:sym typeface="Helvetica Neue"/>
                </a:rPr>
                <a:t>Edge</a:t>
              </a:r>
            </a:p>
          </p:txBody>
        </p:sp>
        <p:sp>
          <p:nvSpPr>
            <p:cNvPr id="29" name="Arrow: Curved Right 28">
              <a:extLst>
                <a:ext uri="{FF2B5EF4-FFF2-40B4-BE49-F238E27FC236}">
                  <a16:creationId xmlns:a16="http://schemas.microsoft.com/office/drawing/2014/main" id="{5BE1EEDA-6375-45AF-9F9A-EF244622F72B}"/>
                </a:ext>
              </a:extLst>
            </p:cNvPr>
            <p:cNvSpPr/>
            <p:nvPr/>
          </p:nvSpPr>
          <p:spPr>
            <a:xfrm>
              <a:off x="7612381" y="3557577"/>
              <a:ext cx="692471" cy="1267741"/>
            </a:xfrm>
            <a:prstGeom prst="curvedRightArrow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Arrow: Curved Right 29">
              <a:extLst>
                <a:ext uri="{FF2B5EF4-FFF2-40B4-BE49-F238E27FC236}">
                  <a16:creationId xmlns:a16="http://schemas.microsoft.com/office/drawing/2014/main" id="{FBDB7683-BB78-407E-B872-80AEBA3BF373}"/>
                </a:ext>
              </a:extLst>
            </p:cNvPr>
            <p:cNvSpPr/>
            <p:nvPr/>
          </p:nvSpPr>
          <p:spPr>
            <a:xfrm rot="10800000">
              <a:off x="9796826" y="3481150"/>
              <a:ext cx="692471" cy="1267741"/>
            </a:xfrm>
            <a:prstGeom prst="curvedRightArrow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085EC2-7815-460D-8A10-CD22A9C5D91F}"/>
                </a:ext>
              </a:extLst>
            </p:cNvPr>
            <p:cNvSpPr txBox="1"/>
            <p:nvPr/>
          </p:nvSpPr>
          <p:spPr>
            <a:xfrm>
              <a:off x="10649922" y="4001656"/>
              <a:ext cx="1546711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  <a:sym typeface="Helvetica Neue"/>
                </a:rPr>
                <a:t>“Sensing”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3057C4-9B8D-4147-8292-1A75D0B2DFA2}"/>
                </a:ext>
              </a:extLst>
            </p:cNvPr>
            <p:cNvSpPr txBox="1"/>
            <p:nvPr/>
          </p:nvSpPr>
          <p:spPr>
            <a:xfrm>
              <a:off x="5813910" y="3934407"/>
              <a:ext cx="1844155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algn="l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  <a:sym typeface="Helvetica Neue"/>
                </a:rPr>
                <a:t>“Actuation”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5686444-A9F6-4634-8EE2-74DE7E452205}"/>
              </a:ext>
            </a:extLst>
          </p:cNvPr>
          <p:cNvSpPr txBox="1"/>
          <p:nvPr/>
        </p:nvSpPr>
        <p:spPr>
          <a:xfrm>
            <a:off x="6775158" y="6083880"/>
            <a:ext cx="5288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  <a:sym typeface="Helvetica Neue"/>
              </a:rPr>
              <a:t>Motion to Photon Cycle: user tracking, computing (rendering) and display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0E9967-4AF2-45AD-81E3-0654C03B5F53}"/>
              </a:ext>
            </a:extLst>
          </p:cNvPr>
          <p:cNvSpPr txBox="1"/>
          <p:nvPr/>
        </p:nvSpPr>
        <p:spPr>
          <a:xfrm>
            <a:off x="99414" y="6050554"/>
            <a:ext cx="5996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  <a:sym typeface="Helvetica Neue"/>
              </a:rPr>
              <a:t>Control Cycle: sensing (I/O input), computing (control algorithm) and actuation (I/O output)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A410E8-F3B3-4260-8D78-067143AE41C0}"/>
              </a:ext>
            </a:extLst>
          </p:cNvPr>
          <p:cNvSpPr txBox="1"/>
          <p:nvPr/>
        </p:nvSpPr>
        <p:spPr>
          <a:xfrm>
            <a:off x="8497818" y="5549605"/>
            <a:ext cx="1283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rPr>
              <a:t>Latency bound for communication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FE83BF-9A57-445C-B197-3F063F354212}"/>
              </a:ext>
            </a:extLst>
          </p:cNvPr>
          <p:cNvGrpSpPr/>
          <p:nvPr/>
        </p:nvGrpSpPr>
        <p:grpSpPr>
          <a:xfrm>
            <a:off x="7368469" y="4035475"/>
            <a:ext cx="3586849" cy="1883586"/>
            <a:chOff x="7265035" y="3985547"/>
            <a:chExt cx="3586849" cy="188358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C970FBD-9A5E-4AB3-89C8-959EBDCBE465}"/>
                </a:ext>
              </a:extLst>
            </p:cNvPr>
            <p:cNvCxnSpPr/>
            <p:nvPr/>
          </p:nvCxnSpPr>
          <p:spPr bwMode="auto">
            <a:xfrm>
              <a:off x="7265035" y="4405745"/>
              <a:ext cx="0" cy="105294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8BE7DBE-1DB5-40EC-898D-965FA0A1324F}"/>
                </a:ext>
              </a:extLst>
            </p:cNvPr>
            <p:cNvCxnSpPr/>
            <p:nvPr/>
          </p:nvCxnSpPr>
          <p:spPr bwMode="auto">
            <a:xfrm>
              <a:off x="8224470" y="4375937"/>
              <a:ext cx="0" cy="105294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FCE52A-23E1-41F6-BF5C-147C0B279A18}"/>
                </a:ext>
              </a:extLst>
            </p:cNvPr>
            <p:cNvCxnSpPr/>
            <p:nvPr/>
          </p:nvCxnSpPr>
          <p:spPr bwMode="auto">
            <a:xfrm>
              <a:off x="9729665" y="4405745"/>
              <a:ext cx="0" cy="105294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E2F602-404E-4C60-A7A1-66E399095D97}"/>
                </a:ext>
              </a:extLst>
            </p:cNvPr>
            <p:cNvCxnSpPr/>
            <p:nvPr/>
          </p:nvCxnSpPr>
          <p:spPr bwMode="auto">
            <a:xfrm>
              <a:off x="10851884" y="4405745"/>
              <a:ext cx="0" cy="105294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17835B-9751-4DF3-9766-A2AC04F3F5BA}"/>
                </a:ext>
              </a:extLst>
            </p:cNvPr>
            <p:cNvSpPr txBox="1"/>
            <p:nvPr/>
          </p:nvSpPr>
          <p:spPr>
            <a:xfrm>
              <a:off x="8224470" y="4678131"/>
              <a:ext cx="1495385" cy="30777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Rendering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76FCA27-9405-480D-8A34-497FDBC074B6}"/>
                </a:ext>
              </a:extLst>
            </p:cNvPr>
            <p:cNvSpPr txBox="1"/>
            <p:nvPr/>
          </p:nvSpPr>
          <p:spPr>
            <a:xfrm>
              <a:off x="7265035" y="5061693"/>
              <a:ext cx="881438" cy="2616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HMD state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88E847A-DE93-48C4-A542-FCB4CF710D71}"/>
                </a:ext>
              </a:extLst>
            </p:cNvPr>
            <p:cNvSpPr txBox="1"/>
            <p:nvPr/>
          </p:nvSpPr>
          <p:spPr>
            <a:xfrm>
              <a:off x="9729661" y="5056916"/>
              <a:ext cx="975177" cy="26161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Video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296FA58-E2F4-4EBF-983F-3DF9E4B4E26F}"/>
                </a:ext>
              </a:extLst>
            </p:cNvPr>
            <p:cNvCxnSpPr/>
            <p:nvPr/>
          </p:nvCxnSpPr>
          <p:spPr bwMode="auto">
            <a:xfrm>
              <a:off x="7265035" y="4184073"/>
              <a:ext cx="3513801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65DD652-72DA-451C-AC55-673E7D463B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65035" y="5597236"/>
              <a:ext cx="95943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496004E-F839-4F1B-820A-AE867F9B9B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29661" y="5601854"/>
              <a:ext cx="1122223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40F6AA-4C65-4EF8-8E88-EB52BCD83A5D}"/>
                </a:ext>
              </a:extLst>
            </p:cNvPr>
            <p:cNvSpPr txBox="1"/>
            <p:nvPr/>
          </p:nvSpPr>
          <p:spPr>
            <a:xfrm>
              <a:off x="8238018" y="3985547"/>
              <a:ext cx="1283854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6" charset="0"/>
                  <a:ea typeface="MS Gothic" charset="-128"/>
                  <a:cs typeface="+mn-cs"/>
                </a:rPr>
                <a:t>Motion to Photon Cycle</a:t>
              </a:r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6D52CEE1-E3ED-4C67-8BD0-C17910FD887B}"/>
                </a:ext>
              </a:extLst>
            </p:cNvPr>
            <p:cNvSpPr/>
            <p:nvPr/>
          </p:nvSpPr>
          <p:spPr bwMode="auto">
            <a:xfrm rot="5196705" flipV="1">
              <a:off x="7761831" y="5410385"/>
              <a:ext cx="476706" cy="440789"/>
            </a:xfrm>
            <a:prstGeom prst="arc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+mn-cs"/>
              </a:endParaRPr>
            </a:p>
          </p:txBody>
        </p: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C41A7FC2-11AB-4649-8CE9-4C4BE27A829C}"/>
              </a:ext>
            </a:extLst>
          </p:cNvPr>
          <p:cNvSpPr/>
          <p:nvPr/>
        </p:nvSpPr>
        <p:spPr bwMode="auto">
          <a:xfrm rot="7986925">
            <a:off x="9947826" y="5590538"/>
            <a:ext cx="476706" cy="285636"/>
          </a:xfrm>
          <a:prstGeom prst="arc">
            <a:avLst>
              <a:gd name="adj1" fmla="val 12543700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69A6E5-74E3-4407-B6BC-AECEF0994B31}"/>
              </a:ext>
            </a:extLst>
          </p:cNvPr>
          <p:cNvGrpSpPr/>
          <p:nvPr/>
        </p:nvGrpSpPr>
        <p:grpSpPr>
          <a:xfrm>
            <a:off x="8504778" y="3175089"/>
            <a:ext cx="914400" cy="914400"/>
            <a:chOff x="8325570" y="3209731"/>
            <a:chExt cx="914400" cy="914400"/>
          </a:xfrm>
        </p:grpSpPr>
        <p:pic>
          <p:nvPicPr>
            <p:cNvPr id="50" name="Graphic 49" descr="Office worker male outline">
              <a:extLst>
                <a:ext uri="{FF2B5EF4-FFF2-40B4-BE49-F238E27FC236}">
                  <a16:creationId xmlns:a16="http://schemas.microsoft.com/office/drawing/2014/main" id="{CC10DA54-5104-4C5E-A86E-286945244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25570" y="3209731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Virtual Reality headset with solid fill">
              <a:extLst>
                <a:ext uri="{FF2B5EF4-FFF2-40B4-BE49-F238E27FC236}">
                  <a16:creationId xmlns:a16="http://schemas.microsoft.com/office/drawing/2014/main" id="{81F2A662-2FE4-43F2-B2B1-2691B8DD9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54169" y="3249556"/>
              <a:ext cx="457201" cy="457201"/>
            </a:xfrm>
            <a:prstGeom prst="rect">
              <a:avLst/>
            </a:prstGeom>
          </p:spPr>
        </p:pic>
      </p:grpSp>
      <p:sp>
        <p:nvSpPr>
          <p:cNvPr id="57" name="Footer Placeholder 4">
            <a:extLst>
              <a:ext uri="{FF2B5EF4-FFF2-40B4-BE49-F238E27FC236}">
                <a16:creationId xmlns:a16="http://schemas.microsoft.com/office/drawing/2014/main" id="{5D858F0F-DFAC-4E56-A69C-242AD6CBB5C2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 dirty="0">
                <a:solidFill>
                  <a:schemeClr val="tx1"/>
                </a:solidFill>
              </a:rPr>
              <a:t>Intel </a:t>
            </a:r>
            <a:r>
              <a:rPr lang="en-GB" sz="1200" dirty="0">
                <a:solidFill>
                  <a:schemeClr val="tx1"/>
                </a:solidFill>
              </a:rPr>
              <a:t>Corporation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9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F67C-3048-4C8B-AD4F-E6B844B3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86457"/>
          </a:xfrm>
        </p:spPr>
        <p:txBody>
          <a:bodyPr/>
          <a:lstStyle/>
          <a:p>
            <a:r>
              <a:rPr lang="en-US"/>
              <a:t>Traffic Patterns and Channel Access Requirements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E4415-39D1-42AD-BC51-B36E7EFFB2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BA623-5BB1-4095-BDE5-A12EA53B22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D9B2D-6A8A-4975-8030-D70B8AE7B2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04162CB-37F3-48C3-93D2-183201C87762}"/>
              </a:ext>
            </a:extLst>
          </p:cNvPr>
          <p:cNvSpPr/>
          <p:nvPr/>
        </p:nvSpPr>
        <p:spPr>
          <a:xfrm>
            <a:off x="4035744" y="2028036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6A395D-9FD0-4B33-AC79-A04B2F8FC019}"/>
              </a:ext>
            </a:extLst>
          </p:cNvPr>
          <p:cNvSpPr/>
          <p:nvPr/>
        </p:nvSpPr>
        <p:spPr>
          <a:xfrm>
            <a:off x="4035744" y="2489730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30070EC-0461-44CB-9B20-803F14D48E59}"/>
              </a:ext>
            </a:extLst>
          </p:cNvPr>
          <p:cNvSpPr/>
          <p:nvPr/>
        </p:nvSpPr>
        <p:spPr>
          <a:xfrm>
            <a:off x="5425422" y="2028036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4FA841-8B85-44AC-8C03-A8CE21F1AA21}"/>
              </a:ext>
            </a:extLst>
          </p:cNvPr>
          <p:cNvSpPr/>
          <p:nvPr/>
        </p:nvSpPr>
        <p:spPr>
          <a:xfrm>
            <a:off x="5425422" y="2489730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BF9634A-9F85-4FBA-9794-1013ED3359B0}"/>
              </a:ext>
            </a:extLst>
          </p:cNvPr>
          <p:cNvCxnSpPr>
            <a:cxnSpLocks/>
          </p:cNvCxnSpPr>
          <p:nvPr/>
        </p:nvCxnSpPr>
        <p:spPr>
          <a:xfrm flipV="1">
            <a:off x="4398189" y="3814926"/>
            <a:ext cx="6086560" cy="3597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937CDCD-E27F-4F22-ADCE-C8EBB410D58A}"/>
              </a:ext>
            </a:extLst>
          </p:cNvPr>
          <p:cNvSpPr txBox="1"/>
          <p:nvPr/>
        </p:nvSpPr>
        <p:spPr>
          <a:xfrm>
            <a:off x="7834787" y="3594791"/>
            <a:ext cx="669303" cy="25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msec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625924D-4398-400D-85ED-0787AB9A2283}"/>
              </a:ext>
            </a:extLst>
          </p:cNvPr>
          <p:cNvSpPr/>
          <p:nvPr/>
        </p:nvSpPr>
        <p:spPr>
          <a:xfrm>
            <a:off x="4421280" y="3491385"/>
            <a:ext cx="920683" cy="231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F9CBD51-29F6-40E3-B11A-9DC490A32685}"/>
              </a:ext>
            </a:extLst>
          </p:cNvPr>
          <p:cNvSpPr/>
          <p:nvPr/>
        </p:nvSpPr>
        <p:spPr>
          <a:xfrm>
            <a:off x="4425179" y="2990290"/>
            <a:ext cx="920683" cy="231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8CD15CD-5A91-48B2-9AE3-326B4CA9C179}"/>
              </a:ext>
            </a:extLst>
          </p:cNvPr>
          <p:cNvSpPr/>
          <p:nvPr/>
        </p:nvSpPr>
        <p:spPr>
          <a:xfrm>
            <a:off x="10484749" y="3502425"/>
            <a:ext cx="920683" cy="231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23E1318-5C8D-490B-8319-2A3B57E8DB71}"/>
              </a:ext>
            </a:extLst>
          </p:cNvPr>
          <p:cNvSpPr/>
          <p:nvPr/>
        </p:nvSpPr>
        <p:spPr>
          <a:xfrm>
            <a:off x="10484751" y="2986706"/>
            <a:ext cx="920683" cy="231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C5F0E51-7C94-4AB6-A366-0959289D9F43}"/>
              </a:ext>
            </a:extLst>
          </p:cNvPr>
          <p:cNvGrpSpPr/>
          <p:nvPr/>
        </p:nvGrpSpPr>
        <p:grpSpPr>
          <a:xfrm>
            <a:off x="210337" y="1794153"/>
            <a:ext cx="2618133" cy="2014719"/>
            <a:chOff x="397766" y="4074832"/>
            <a:chExt cx="2618133" cy="205310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C16EC67-35AD-41BF-9B0B-525DF4471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766" y="4074832"/>
              <a:ext cx="2618133" cy="1899008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783735F-44A1-40CB-B0AF-7849CF7F5783}"/>
                </a:ext>
              </a:extLst>
            </p:cNvPr>
            <p:cNvGrpSpPr/>
            <p:nvPr/>
          </p:nvGrpSpPr>
          <p:grpSpPr>
            <a:xfrm>
              <a:off x="1154789" y="5465604"/>
              <a:ext cx="531004" cy="662329"/>
              <a:chOff x="647382" y="5405962"/>
              <a:chExt cx="914400" cy="914400"/>
            </a:xfrm>
          </p:grpSpPr>
          <p:pic>
            <p:nvPicPr>
              <p:cNvPr id="76" name="Graphic 75" descr="Female Profile outline">
                <a:extLst>
                  <a:ext uri="{FF2B5EF4-FFF2-40B4-BE49-F238E27FC236}">
                    <a16:creationId xmlns:a16="http://schemas.microsoft.com/office/drawing/2014/main" id="{9BF99FD0-F72F-44A9-93AA-8A1AE08DE3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47382" y="5405962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77" name="Graphic 76" descr="Virtual Reality headset with solid fill">
                <a:extLst>
                  <a:ext uri="{FF2B5EF4-FFF2-40B4-BE49-F238E27FC236}">
                    <a16:creationId xmlns:a16="http://schemas.microsoft.com/office/drawing/2014/main" id="{E9A3B2D3-CA9D-4CB9-B461-E8D8F90D5A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75981" y="5435505"/>
                <a:ext cx="457201" cy="457201"/>
              </a:xfrm>
              <a:prstGeom prst="rect">
                <a:avLst/>
              </a:prstGeom>
            </p:spPr>
          </p:pic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20735853-32D6-4FCC-AD01-8085C3FDD3BD}"/>
              </a:ext>
            </a:extLst>
          </p:cNvPr>
          <p:cNvSpPr/>
          <p:nvPr/>
        </p:nvSpPr>
        <p:spPr>
          <a:xfrm>
            <a:off x="6815100" y="2065846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5A79E73-A72B-4922-973E-299D2FEF54F3}"/>
              </a:ext>
            </a:extLst>
          </p:cNvPr>
          <p:cNvSpPr/>
          <p:nvPr/>
        </p:nvSpPr>
        <p:spPr>
          <a:xfrm>
            <a:off x="6815100" y="2527540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725102-489D-43CD-9A9A-4F71C8A2C9FF}"/>
              </a:ext>
            </a:extLst>
          </p:cNvPr>
          <p:cNvSpPr/>
          <p:nvPr/>
        </p:nvSpPr>
        <p:spPr>
          <a:xfrm>
            <a:off x="8469574" y="2102423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21B7B0E-4184-4E09-8F1F-298332C0AEF3}"/>
              </a:ext>
            </a:extLst>
          </p:cNvPr>
          <p:cNvSpPr/>
          <p:nvPr/>
        </p:nvSpPr>
        <p:spPr>
          <a:xfrm>
            <a:off x="8469574" y="2564117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96785AA-B083-40B0-8B1B-F4C6BC2BD73E}"/>
              </a:ext>
            </a:extLst>
          </p:cNvPr>
          <p:cNvSpPr txBox="1"/>
          <p:nvPr/>
        </p:nvSpPr>
        <p:spPr>
          <a:xfrm>
            <a:off x="4546320" y="2502085"/>
            <a:ext cx="669303" cy="256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msec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46DA69F-49F1-486E-92AD-9EAA2EA46966}"/>
              </a:ext>
            </a:extLst>
          </p:cNvPr>
          <p:cNvCxnSpPr>
            <a:cxnSpLocks/>
          </p:cNvCxnSpPr>
          <p:nvPr/>
        </p:nvCxnSpPr>
        <p:spPr>
          <a:xfrm>
            <a:off x="4035744" y="2831745"/>
            <a:ext cx="163477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983F7821-3574-462B-9589-44D3969EA173}"/>
              </a:ext>
            </a:extLst>
          </p:cNvPr>
          <p:cNvSpPr txBox="1"/>
          <p:nvPr/>
        </p:nvSpPr>
        <p:spPr>
          <a:xfrm>
            <a:off x="2741709" y="2001766"/>
            <a:ext cx="1084680" cy="57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“Sensing” (Tracking)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81AD4BB-365F-4431-B6C1-BC9265B8594C}"/>
              </a:ext>
            </a:extLst>
          </p:cNvPr>
          <p:cNvSpPr txBox="1"/>
          <p:nvPr/>
        </p:nvSpPr>
        <p:spPr>
          <a:xfrm>
            <a:off x="2592875" y="3044214"/>
            <a:ext cx="1333684" cy="57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tx2"/>
                </a:solidFill>
              </a:rPr>
              <a:t>“Actuation” (Display)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BDFB539-C8CA-4D9A-B629-140DAD4D01C5}"/>
              </a:ext>
            </a:extLst>
          </p:cNvPr>
          <p:cNvSpPr/>
          <p:nvPr/>
        </p:nvSpPr>
        <p:spPr>
          <a:xfrm>
            <a:off x="9914933" y="2081867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E31A219-34F9-441B-B703-9A88D4555F1C}"/>
              </a:ext>
            </a:extLst>
          </p:cNvPr>
          <p:cNvSpPr/>
          <p:nvPr/>
        </p:nvSpPr>
        <p:spPr>
          <a:xfrm>
            <a:off x="9914933" y="2543561"/>
            <a:ext cx="245097" cy="2312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3F5D0CC-1B92-41CA-93A6-CCA6448B8151}"/>
              </a:ext>
            </a:extLst>
          </p:cNvPr>
          <p:cNvSpPr txBox="1"/>
          <p:nvPr/>
        </p:nvSpPr>
        <p:spPr>
          <a:xfrm>
            <a:off x="4468258" y="1506550"/>
            <a:ext cx="548960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Very frequent periodic channel access for small data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0FE7201-B24B-4209-99F8-560E0A7FC601}"/>
              </a:ext>
            </a:extLst>
          </p:cNvPr>
          <p:cNvSpPr txBox="1"/>
          <p:nvPr/>
        </p:nvSpPr>
        <p:spPr>
          <a:xfrm>
            <a:off x="5397095" y="3189754"/>
            <a:ext cx="50286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Periodic channel access for large data volumes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7F6433-7296-4417-ADFF-B52CC9EDB8E1}"/>
              </a:ext>
            </a:extLst>
          </p:cNvPr>
          <p:cNvSpPr txBox="1"/>
          <p:nvPr/>
        </p:nvSpPr>
        <p:spPr>
          <a:xfrm>
            <a:off x="689845" y="4004088"/>
            <a:ext cx="11259591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We already have tools for improving channel access for predictable traffic like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xplicit triggering (SU or MU)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SP reservation (e.g. rTWT/TWT or similar). Moreover, an AP-controlled SP assume triggered access for better efficiency. </a:t>
            </a:r>
            <a:endParaRPr lang="en-US" sz="1600" dirty="0">
              <a:solidFill>
                <a:schemeClr val="tx1"/>
              </a:solidFill>
              <a:cs typeface="Times New Roman"/>
            </a:endParaRPr>
          </a:p>
          <a:p>
            <a:pPr lvl="1" indent="0"/>
            <a:endParaRPr lang="en-US" sz="16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In some scenarios the OTA overhead is too high or prohibitive to meet QoS requirements even with the existing mechanisms (see next slides), e.g.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Increased number of channel access attempts because of medium fragmentation caused by frequent r-TWT SPs may increase overall OTA overhead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Hence, there is a need to improve signaling and efficient use of allocated resources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71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2FBB-4B90-4897-AF92-2A4990AF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of the Art: Scheduled access with 802.11ax/be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846C5-A54E-48E5-BDF8-6A3F16BD57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38D59-7C2C-4755-919A-2424C38558A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8354A-223C-486B-90AF-C92F0014C2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74140-2FA4-4FEC-9837-42E5D7E570E5}"/>
              </a:ext>
            </a:extLst>
          </p:cNvPr>
          <p:cNvGrpSpPr/>
          <p:nvPr/>
        </p:nvGrpSpPr>
        <p:grpSpPr>
          <a:xfrm>
            <a:off x="373610" y="1432075"/>
            <a:ext cx="3556873" cy="3946811"/>
            <a:chOff x="1855108" y="1467051"/>
            <a:chExt cx="3242122" cy="44481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C7607F-59F9-47A5-BCA5-E2AFE2DE1F32}"/>
                </a:ext>
              </a:extLst>
            </p:cNvPr>
            <p:cNvSpPr/>
            <p:nvPr/>
          </p:nvSpPr>
          <p:spPr>
            <a:xfrm>
              <a:off x="4532769" y="3642600"/>
              <a:ext cx="423949" cy="130796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2E538C-90CD-45AB-A961-C111FCB0E156}"/>
                </a:ext>
              </a:extLst>
            </p:cNvPr>
            <p:cNvSpPr/>
            <p:nvPr/>
          </p:nvSpPr>
          <p:spPr>
            <a:xfrm>
              <a:off x="3418894" y="4455738"/>
              <a:ext cx="804953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5B2774-A1DD-47A7-B988-BE5125776518}"/>
                </a:ext>
              </a:extLst>
            </p:cNvPr>
            <p:cNvSpPr/>
            <p:nvPr/>
          </p:nvSpPr>
          <p:spPr>
            <a:xfrm>
              <a:off x="3418895" y="4706577"/>
              <a:ext cx="804953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DBC6683-09BE-401D-AEDE-16048FB2BE4A}"/>
                </a:ext>
              </a:extLst>
            </p:cNvPr>
            <p:cNvSpPr/>
            <p:nvPr/>
          </p:nvSpPr>
          <p:spPr>
            <a:xfrm>
              <a:off x="3418895" y="3902480"/>
              <a:ext cx="804953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61705A-3F7C-497B-9DB0-13470D850260}"/>
                </a:ext>
              </a:extLst>
            </p:cNvPr>
            <p:cNvSpPr/>
            <p:nvPr/>
          </p:nvSpPr>
          <p:spPr>
            <a:xfrm>
              <a:off x="3418896" y="3649623"/>
              <a:ext cx="804953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3E3898-B3E0-4D6A-8141-7E67C9FF86D8}"/>
                </a:ext>
              </a:extLst>
            </p:cNvPr>
            <p:cNvSpPr txBox="1"/>
            <p:nvPr/>
          </p:nvSpPr>
          <p:spPr>
            <a:xfrm rot="5400000">
              <a:off x="3761603" y="4169280"/>
              <a:ext cx="245097" cy="252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DBF3C94-F43D-483A-8D86-30519F3058E4}"/>
                </a:ext>
              </a:extLst>
            </p:cNvPr>
            <p:cNvSpPr/>
            <p:nvPr/>
          </p:nvSpPr>
          <p:spPr>
            <a:xfrm>
              <a:off x="2702649" y="3657936"/>
              <a:ext cx="423949" cy="129262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EDF058-0677-4855-B43D-0651771C3A2D}"/>
                </a:ext>
              </a:extLst>
            </p:cNvPr>
            <p:cNvSpPr txBox="1"/>
            <p:nvPr/>
          </p:nvSpPr>
          <p:spPr>
            <a:xfrm>
              <a:off x="2726764" y="4138150"/>
              <a:ext cx="423949" cy="346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</a:rPr>
                <a:t>TF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D6510D-47E5-4502-932F-4346DBD1BEA8}"/>
                </a:ext>
              </a:extLst>
            </p:cNvPr>
            <p:cNvSpPr txBox="1"/>
            <p:nvPr/>
          </p:nvSpPr>
          <p:spPr>
            <a:xfrm>
              <a:off x="4556881" y="4139971"/>
              <a:ext cx="540349" cy="346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</a:rPr>
                <a:t>BA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D7DBBBA-2E15-447B-BB42-F1B4878C9D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18491" y="4792699"/>
              <a:ext cx="300403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882CA4A-35FC-4EC0-A39A-8B699B49EF7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39855" y="4792699"/>
              <a:ext cx="300403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F47E70-F823-47D1-8BC2-24F4D288A065}"/>
                </a:ext>
              </a:extLst>
            </p:cNvPr>
            <p:cNvSpPr txBox="1"/>
            <p:nvPr/>
          </p:nvSpPr>
          <p:spPr>
            <a:xfrm>
              <a:off x="3067501" y="4515700"/>
              <a:ext cx="540348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SIFS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67AB32-F036-4053-936C-B6664223A6CF}"/>
                </a:ext>
              </a:extLst>
            </p:cNvPr>
            <p:cNvSpPr txBox="1"/>
            <p:nvPr/>
          </p:nvSpPr>
          <p:spPr>
            <a:xfrm>
              <a:off x="4169611" y="4528130"/>
              <a:ext cx="540348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SIFS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6D4EBE-7EA3-4582-B022-6424D35F0ABF}"/>
                </a:ext>
              </a:extLst>
            </p:cNvPr>
            <p:cNvSpPr txBox="1"/>
            <p:nvPr/>
          </p:nvSpPr>
          <p:spPr>
            <a:xfrm>
              <a:off x="3213786" y="3244303"/>
              <a:ext cx="1434956" cy="346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2"/>
                  </a:solidFill>
                </a:rPr>
                <a:t>UL MU PPDU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4DFE394-16EA-45DA-831A-36450BFF2BD4}"/>
                </a:ext>
              </a:extLst>
            </p:cNvPr>
            <p:cNvCxnSpPr>
              <a:cxnSpLocks/>
            </p:cNvCxnSpPr>
            <p:nvPr/>
          </p:nvCxnSpPr>
          <p:spPr>
            <a:xfrm>
              <a:off x="2966706" y="2587491"/>
              <a:ext cx="1704596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7074DC-3781-460E-A0AC-DE61675F7B2A}"/>
                </a:ext>
              </a:extLst>
            </p:cNvPr>
            <p:cNvSpPr txBox="1"/>
            <p:nvPr/>
          </p:nvSpPr>
          <p:spPr>
            <a:xfrm>
              <a:off x="3640429" y="2289684"/>
              <a:ext cx="1030872" cy="31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2ms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C781EE-5019-48E3-BCB8-4B1E67D94C0F}"/>
                </a:ext>
              </a:extLst>
            </p:cNvPr>
            <p:cNvSpPr/>
            <p:nvPr/>
          </p:nvSpPr>
          <p:spPr>
            <a:xfrm>
              <a:off x="2654022" y="2487520"/>
              <a:ext cx="245097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8B1F7C-F616-4083-A9CC-B3D6F06B531E}"/>
                </a:ext>
              </a:extLst>
            </p:cNvPr>
            <p:cNvSpPr/>
            <p:nvPr/>
          </p:nvSpPr>
          <p:spPr>
            <a:xfrm>
              <a:off x="2654020" y="1837071"/>
              <a:ext cx="245097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8B4AD02-34F8-442B-BE85-CFD5DC287B4E}"/>
                </a:ext>
              </a:extLst>
            </p:cNvPr>
            <p:cNvSpPr/>
            <p:nvPr/>
          </p:nvSpPr>
          <p:spPr>
            <a:xfrm>
              <a:off x="4705309" y="2549631"/>
              <a:ext cx="245097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39E3FCE-CFFF-481E-8AA1-651E1AFC9DAA}"/>
                </a:ext>
              </a:extLst>
            </p:cNvPr>
            <p:cNvSpPr/>
            <p:nvPr/>
          </p:nvSpPr>
          <p:spPr>
            <a:xfrm>
              <a:off x="4713122" y="2208264"/>
              <a:ext cx="245097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2F01E28-1AAD-43E4-88F7-8B7548535925}"/>
                </a:ext>
              </a:extLst>
            </p:cNvPr>
            <p:cNvSpPr/>
            <p:nvPr/>
          </p:nvSpPr>
          <p:spPr>
            <a:xfrm>
              <a:off x="4705306" y="1899182"/>
              <a:ext cx="245097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D2FB0A-BF78-4584-AAF3-2B86A76B4C41}"/>
                </a:ext>
              </a:extLst>
            </p:cNvPr>
            <p:cNvSpPr txBox="1"/>
            <p:nvPr/>
          </p:nvSpPr>
          <p:spPr>
            <a:xfrm>
              <a:off x="2600597" y="2192089"/>
              <a:ext cx="430488" cy="45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DFE1980-D4C4-40F9-AE9E-6B4CDE67CC0C}"/>
                </a:ext>
              </a:extLst>
            </p:cNvPr>
            <p:cNvSpPr txBox="1"/>
            <p:nvPr/>
          </p:nvSpPr>
          <p:spPr>
            <a:xfrm>
              <a:off x="4648742" y="2245617"/>
              <a:ext cx="430488" cy="45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D6960E-BBAF-41BC-BCE8-40702D925EEC}"/>
                </a:ext>
              </a:extLst>
            </p:cNvPr>
            <p:cNvSpPr txBox="1"/>
            <p:nvPr/>
          </p:nvSpPr>
          <p:spPr>
            <a:xfrm>
              <a:off x="2905417" y="1467051"/>
              <a:ext cx="2179490" cy="416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>
                  <a:solidFill>
                    <a:schemeClr val="tx2"/>
                  </a:solidFill>
                </a:rPr>
                <a:t>Periodic Data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6003C8B-7C5B-4627-9790-2D38E3A13E98}"/>
                </a:ext>
              </a:extLst>
            </p:cNvPr>
            <p:cNvSpPr/>
            <p:nvPr/>
          </p:nvSpPr>
          <p:spPr>
            <a:xfrm>
              <a:off x="2654020" y="2150373"/>
              <a:ext cx="245097" cy="2356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1F8F871-2D29-492A-A3EE-7E1669CE5B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92536" y="2723190"/>
              <a:ext cx="661485" cy="50139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AD93408-1C3C-4A13-96DC-C1AF5B9B29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66706" y="2738191"/>
              <a:ext cx="1986925" cy="46991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D23130-DF73-4562-9478-AFD9A81A04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5055" y="4965275"/>
              <a:ext cx="298577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52F4353-92C6-46D9-B862-2CBDB67C30F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992536" y="4746532"/>
              <a:ext cx="127210" cy="21874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70F1EA-4CB0-4EE9-8A20-0C7B27B345D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11684" y="4740987"/>
              <a:ext cx="127210" cy="21874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F517A3F-E66A-40CD-9503-C64C1CE10C0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230832" y="4735448"/>
              <a:ext cx="127210" cy="21874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039A0C-B71C-43A9-A678-7C0ED6A7BF3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19748" y="4740130"/>
              <a:ext cx="582901" cy="640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3A4055C-AA28-4059-8D40-93822A881A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43824" y="4740130"/>
              <a:ext cx="127210" cy="21874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EC2F737-62E6-4F96-A8CA-47ABD0B25C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2537" y="3224587"/>
              <a:ext cx="0" cy="174709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522C955-6AA7-4C2A-B7BD-9F37F8F1364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6148" y="3224587"/>
              <a:ext cx="0" cy="174709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E2E16BB-157B-4150-B428-192D053131D3}"/>
                </a:ext>
              </a:extLst>
            </p:cNvPr>
            <p:cNvSpPr txBox="1"/>
            <p:nvPr/>
          </p:nvSpPr>
          <p:spPr>
            <a:xfrm>
              <a:off x="1855108" y="1801300"/>
              <a:ext cx="1331140" cy="312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256 Bytes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CBE6168-A88D-4A75-B017-73441FBC536A}"/>
                </a:ext>
              </a:extLst>
            </p:cNvPr>
            <p:cNvSpPr txBox="1"/>
            <p:nvPr/>
          </p:nvSpPr>
          <p:spPr>
            <a:xfrm>
              <a:off x="2696532" y="4994214"/>
              <a:ext cx="540348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128µs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25B82F-8697-4F5B-920C-6B0BD3511070}"/>
                </a:ext>
              </a:extLst>
            </p:cNvPr>
            <p:cNvSpPr txBox="1"/>
            <p:nvPr/>
          </p:nvSpPr>
          <p:spPr>
            <a:xfrm>
              <a:off x="3057173" y="4930140"/>
              <a:ext cx="540348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16µs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DA75D89-EE69-4A44-A5AD-7242028DCF76}"/>
                </a:ext>
              </a:extLst>
            </p:cNvPr>
            <p:cNvSpPr txBox="1"/>
            <p:nvPr/>
          </p:nvSpPr>
          <p:spPr>
            <a:xfrm>
              <a:off x="4183660" y="4958420"/>
              <a:ext cx="540348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16µs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DB421AC-A142-4131-A310-FED59DFF7A6A}"/>
                </a:ext>
              </a:extLst>
            </p:cNvPr>
            <p:cNvSpPr txBox="1"/>
            <p:nvPr/>
          </p:nvSpPr>
          <p:spPr>
            <a:xfrm>
              <a:off x="4527685" y="5006813"/>
              <a:ext cx="540348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200µs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5C81CF3-F3EA-45E1-A08F-F4CBFEA8F7B8}"/>
                </a:ext>
              </a:extLst>
            </p:cNvPr>
            <p:cNvSpPr txBox="1"/>
            <p:nvPr/>
          </p:nvSpPr>
          <p:spPr>
            <a:xfrm>
              <a:off x="3507971" y="5030691"/>
              <a:ext cx="613282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298 µs*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6019448-6D7E-4E75-A4AB-D0C4E9875E8B}"/>
                </a:ext>
              </a:extLst>
            </p:cNvPr>
            <p:cNvSpPr txBox="1"/>
            <p:nvPr/>
          </p:nvSpPr>
          <p:spPr>
            <a:xfrm>
              <a:off x="3328797" y="5200336"/>
              <a:ext cx="1473080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(53 µs PHY preamble)</a:t>
              </a:r>
            </a:p>
          </p:txBody>
        </p:sp>
        <p:sp>
          <p:nvSpPr>
            <p:cNvPr id="93" name="Left Brace 92">
              <a:extLst>
                <a:ext uri="{FF2B5EF4-FFF2-40B4-BE49-F238E27FC236}">
                  <a16:creationId xmlns:a16="http://schemas.microsoft.com/office/drawing/2014/main" id="{5D771BB3-797D-4F2F-B627-64EB12F6942C}"/>
                </a:ext>
              </a:extLst>
            </p:cNvPr>
            <p:cNvSpPr/>
            <p:nvPr/>
          </p:nvSpPr>
          <p:spPr bwMode="auto">
            <a:xfrm rot="16200000">
              <a:off x="3740048" y="4388515"/>
              <a:ext cx="200300" cy="2226867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A9607A-13D4-4254-B396-CC18D40F8073}"/>
                </a:ext>
              </a:extLst>
            </p:cNvPr>
            <p:cNvSpPr txBox="1"/>
            <p:nvPr/>
          </p:nvSpPr>
          <p:spPr>
            <a:xfrm>
              <a:off x="3607849" y="5637697"/>
              <a:ext cx="540348" cy="27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2"/>
                  </a:solidFill>
                </a:rPr>
                <a:t>658 µs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CBC65733-7330-4592-ACC9-F8C58DEB6492}"/>
              </a:ext>
            </a:extLst>
          </p:cNvPr>
          <p:cNvSpPr txBox="1"/>
          <p:nvPr/>
        </p:nvSpPr>
        <p:spPr>
          <a:xfrm>
            <a:off x="396638" y="6215915"/>
            <a:ext cx="29857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2"/>
                </a:solidFill>
              </a:rPr>
              <a:t>*256 Bytes at MSC 8, 20 MHz channel, 802.11ax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90D2C4E-E173-41E4-AD43-7A1EC0473237}"/>
                  </a:ext>
                </a:extLst>
              </p:cNvPr>
              <p:cNvSpPr txBox="1"/>
              <p:nvPr/>
            </p:nvSpPr>
            <p:spPr>
              <a:xfrm>
                <a:off x="221885" y="5600182"/>
                <a:ext cx="4027328" cy="520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>
                    <a:solidFill>
                      <a:schemeClr val="tx2"/>
                    </a:solidFill>
                  </a:rPr>
                  <a:t>Overhead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𝑈𝐿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𝐷𝑎𝑡𝑎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𝑈𝐿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413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658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=0.62</m:t>
                    </m:r>
                  </m:oMath>
                </a14:m>
                <a:endParaRPr lang="en-US" sz="18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90D2C4E-E173-41E4-AD43-7A1EC0473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85" y="5600182"/>
                <a:ext cx="4027328" cy="520207"/>
              </a:xfrm>
              <a:prstGeom prst="rect">
                <a:avLst/>
              </a:prstGeom>
              <a:blipFill>
                <a:blip r:embed="rId3"/>
                <a:stretch>
                  <a:fillRect l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05578379-D786-4B57-BDCF-FF35161C4826}"/>
              </a:ext>
            </a:extLst>
          </p:cNvPr>
          <p:cNvSpPr txBox="1"/>
          <p:nvPr/>
        </p:nvSpPr>
        <p:spPr>
          <a:xfrm>
            <a:off x="4131645" y="1739206"/>
            <a:ext cx="7633623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OTA overhead is comparable with the actual data transmission time, e.g. </a:t>
            </a: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~60%, 256B and 20Mhz @MCS8 </a:t>
            </a: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~80%, 256B and 80Mhz @MCS8</a:t>
            </a:r>
          </a:p>
          <a:p>
            <a:pPr marL="108585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~40%, 10Kb and 80Mhz @MCS8</a:t>
            </a:r>
          </a:p>
          <a:p>
            <a:pPr>
              <a:spcBef>
                <a:spcPts val="600"/>
              </a:spcBef>
            </a:pPr>
            <a:endParaRPr lang="en-US" sz="180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Repetitive channel access cycles can be used to serve both latency sensitive and non-latency sensitive traffic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Overhead prevents shorter cycles and/or leaves less time to serve other traffic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8B8CAC3-5D27-4C5C-9DC2-B0786A3C8E2E}"/>
              </a:ext>
            </a:extLst>
          </p:cNvPr>
          <p:cNvSpPr txBox="1"/>
          <p:nvPr/>
        </p:nvSpPr>
        <p:spPr>
          <a:xfrm>
            <a:off x="4131646" y="5192222"/>
            <a:ext cx="733323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Major sources of overhead: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Resource allocation  (TF and DL MU PPDUs)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Block ack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PHY Preambles </a:t>
            </a:r>
          </a:p>
        </p:txBody>
      </p:sp>
    </p:spTree>
    <p:extLst>
      <p:ext uri="{BB962C8B-B14F-4D97-AF65-F5344CB8AC3E}">
        <p14:creationId xmlns:p14="http://schemas.microsoft.com/office/powerpoint/2010/main" val="279377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5828-45EF-4044-A731-305F8066F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Scenario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44D5-67DC-474B-A653-5EE93BF076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E5FF9-9061-4A9B-BCFA-B382574E13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22DA-179F-4B4D-A6F0-EF99FBDE3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AE955CE3-1B7B-4269-A133-4611170A0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2006"/>
              </p:ext>
            </p:extLst>
          </p:nvPr>
        </p:nvGraphicFramePr>
        <p:xfrm>
          <a:off x="5281012" y="1649456"/>
          <a:ext cx="6750378" cy="1871345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3686812">
                  <a:extLst>
                    <a:ext uri="{9D8B030D-6E8A-4147-A177-3AD203B41FA5}">
                      <a16:colId xmlns:a16="http://schemas.microsoft.com/office/drawing/2014/main" val="3254322420"/>
                    </a:ext>
                  </a:extLst>
                </a:gridCol>
                <a:gridCol w="1096901">
                  <a:extLst>
                    <a:ext uri="{9D8B030D-6E8A-4147-A177-3AD203B41FA5}">
                      <a16:colId xmlns:a16="http://schemas.microsoft.com/office/drawing/2014/main" val="2371881785"/>
                    </a:ext>
                  </a:extLst>
                </a:gridCol>
                <a:gridCol w="959789">
                  <a:extLst>
                    <a:ext uri="{9D8B030D-6E8A-4147-A177-3AD203B41FA5}">
                      <a16:colId xmlns:a16="http://schemas.microsoft.com/office/drawing/2014/main" val="88779337"/>
                    </a:ext>
                  </a:extLst>
                </a:gridCol>
                <a:gridCol w="1006876">
                  <a:extLst>
                    <a:ext uri="{9D8B030D-6E8A-4147-A177-3AD203B41FA5}">
                      <a16:colId xmlns:a16="http://schemas.microsoft.com/office/drawing/2014/main" val="1353881811"/>
                    </a:ext>
                  </a:extLst>
                </a:gridCol>
              </a:tblGrid>
              <a:tr h="11934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Traffic parameters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36209"/>
                  </a:ext>
                </a:extLst>
              </a:tr>
              <a:tr h="211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Source/Destination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 of links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Size, bytes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Interarrival  time ms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0823686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Camera, UL, sc. update, 20Mbps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731914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AR/VR DL, video, 50Mbps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7074421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AR/VR UL, IMU/tracking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9641443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AR/VR Audio, DL/UL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4/4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4769357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Conf DL/UL Audio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8/8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393985"/>
                  </a:ext>
                </a:extLst>
              </a:tr>
              <a:tr h="1195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Conf. Video DL/UL, 20Mbps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1/1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9451019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FE568751-63A3-4568-A8B9-D00F5B79BF49}"/>
              </a:ext>
            </a:extLst>
          </p:cNvPr>
          <p:cNvSpPr txBox="1"/>
          <p:nvPr/>
        </p:nvSpPr>
        <p:spPr>
          <a:xfrm>
            <a:off x="452240" y="967438"/>
            <a:ext cx="35183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Enterprise XR Scenario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8E834A-D1E9-4630-A47E-CEA9E12F224A}"/>
              </a:ext>
            </a:extLst>
          </p:cNvPr>
          <p:cNvGrpSpPr/>
          <p:nvPr/>
        </p:nvGrpSpPr>
        <p:grpSpPr>
          <a:xfrm>
            <a:off x="272824" y="1391551"/>
            <a:ext cx="3185423" cy="3360029"/>
            <a:chOff x="715170" y="2345661"/>
            <a:chExt cx="3185423" cy="3360029"/>
          </a:xfrm>
        </p:grpSpPr>
        <p:sp>
          <p:nvSpPr>
            <p:cNvPr id="116" name="Cloud 115">
              <a:extLst>
                <a:ext uri="{FF2B5EF4-FFF2-40B4-BE49-F238E27FC236}">
                  <a16:creationId xmlns:a16="http://schemas.microsoft.com/office/drawing/2014/main" id="{373C9DBF-C68C-4E35-B755-9AA8715CB76E}"/>
                </a:ext>
              </a:extLst>
            </p:cNvPr>
            <p:cNvSpPr/>
            <p:nvPr/>
          </p:nvSpPr>
          <p:spPr>
            <a:xfrm>
              <a:off x="2052665" y="3797923"/>
              <a:ext cx="770455" cy="52602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117" name="Graphic 116" descr="Online meeting outline">
              <a:extLst>
                <a:ext uri="{FF2B5EF4-FFF2-40B4-BE49-F238E27FC236}">
                  <a16:creationId xmlns:a16="http://schemas.microsoft.com/office/drawing/2014/main" id="{496818A8-7C63-47BD-BB58-AA04E688B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03896" y="2633219"/>
              <a:ext cx="666228" cy="666228"/>
            </a:xfrm>
            <a:prstGeom prst="rect">
              <a:avLst/>
            </a:prstGeom>
          </p:spPr>
        </p:pic>
        <p:pic>
          <p:nvPicPr>
            <p:cNvPr id="118" name="Graphic 117" descr="Call center outline">
              <a:extLst>
                <a:ext uri="{FF2B5EF4-FFF2-40B4-BE49-F238E27FC236}">
                  <a16:creationId xmlns:a16="http://schemas.microsoft.com/office/drawing/2014/main" id="{DCAABC5E-A81F-46FE-B56A-2151B186E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04197" y="2534060"/>
              <a:ext cx="666228" cy="666228"/>
            </a:xfrm>
            <a:prstGeom prst="rect">
              <a:avLst/>
            </a:prstGeom>
          </p:spPr>
        </p:pic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5F68003-B531-4187-BC48-964EF9FB2273}"/>
                </a:ext>
              </a:extLst>
            </p:cNvPr>
            <p:cNvGrpSpPr/>
            <p:nvPr/>
          </p:nvGrpSpPr>
          <p:grpSpPr>
            <a:xfrm>
              <a:off x="1202942" y="3797923"/>
              <a:ext cx="666228" cy="666228"/>
              <a:chOff x="9611905" y="3888136"/>
              <a:chExt cx="914400" cy="914400"/>
            </a:xfrm>
          </p:grpSpPr>
          <p:pic>
            <p:nvPicPr>
              <p:cNvPr id="147" name="Graphic 146" descr="Female Profile outline">
                <a:extLst>
                  <a:ext uri="{FF2B5EF4-FFF2-40B4-BE49-F238E27FC236}">
                    <a16:creationId xmlns:a16="http://schemas.microsoft.com/office/drawing/2014/main" id="{6153C5F0-9362-471C-8103-5E53F90A1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611905" y="388813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8" name="Graphic 147" descr="Virtual Reality headset with solid fill">
                <a:extLst>
                  <a:ext uri="{FF2B5EF4-FFF2-40B4-BE49-F238E27FC236}">
                    <a16:creationId xmlns:a16="http://schemas.microsoft.com/office/drawing/2014/main" id="{47AE5F6C-C6DC-4ED6-81FC-0A8F0D9B6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40504" y="3917679"/>
                <a:ext cx="457201" cy="457201"/>
              </a:xfrm>
              <a:prstGeom prst="rect">
                <a:avLst/>
              </a:prstGeom>
            </p:spPr>
          </p:pic>
        </p:grpSp>
        <p:pic>
          <p:nvPicPr>
            <p:cNvPr id="120" name="Graphic 119" descr="Car outline">
              <a:extLst>
                <a:ext uri="{FF2B5EF4-FFF2-40B4-BE49-F238E27FC236}">
                  <a16:creationId xmlns:a16="http://schemas.microsoft.com/office/drawing/2014/main" id="{27A58DFE-648C-4C44-8D1F-47F3F8CB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36205" y="3861871"/>
              <a:ext cx="407990" cy="407990"/>
            </a:xfrm>
            <a:prstGeom prst="rect">
              <a:avLst/>
            </a:prstGeom>
          </p:spPr>
        </p:pic>
        <p:pic>
          <p:nvPicPr>
            <p:cNvPr id="121" name="Graphic 120" descr="Office worker male outline">
              <a:extLst>
                <a:ext uri="{FF2B5EF4-FFF2-40B4-BE49-F238E27FC236}">
                  <a16:creationId xmlns:a16="http://schemas.microsoft.com/office/drawing/2014/main" id="{19BD9D29-A424-43C7-83AD-0A52E90F8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619668" y="3258877"/>
              <a:ext cx="666228" cy="666228"/>
            </a:xfrm>
            <a:prstGeom prst="rect">
              <a:avLst/>
            </a:prstGeom>
          </p:spPr>
        </p:pic>
        <p:pic>
          <p:nvPicPr>
            <p:cNvPr id="122" name="Graphic 121" descr="Virtual Reality headset with solid fill">
              <a:extLst>
                <a:ext uri="{FF2B5EF4-FFF2-40B4-BE49-F238E27FC236}">
                  <a16:creationId xmlns:a16="http://schemas.microsoft.com/office/drawing/2014/main" id="{271E06C7-E0F4-4162-9B5D-77AAE9CF2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91508" y="3287216"/>
              <a:ext cx="333115" cy="333115"/>
            </a:xfrm>
            <a:prstGeom prst="rect">
              <a:avLst/>
            </a:prstGeom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B5FCE46-AE2D-4C9A-8894-9327355A1970}"/>
                </a:ext>
              </a:extLst>
            </p:cNvPr>
            <p:cNvGrpSpPr/>
            <p:nvPr/>
          </p:nvGrpSpPr>
          <p:grpSpPr>
            <a:xfrm>
              <a:off x="2830641" y="3934697"/>
              <a:ext cx="666228" cy="666228"/>
              <a:chOff x="10160665" y="3596554"/>
              <a:chExt cx="914400" cy="914400"/>
            </a:xfrm>
          </p:grpSpPr>
          <p:pic>
            <p:nvPicPr>
              <p:cNvPr id="145" name="Graphic 144" descr="Construction worker male outline">
                <a:extLst>
                  <a:ext uri="{FF2B5EF4-FFF2-40B4-BE49-F238E27FC236}">
                    <a16:creationId xmlns:a16="http://schemas.microsoft.com/office/drawing/2014/main" id="{0B0EEBCF-916B-40E6-8577-24F5ECE821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160665" y="359655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6" name="Graphic 145" descr="Virtual Reality headset with solid fill">
                <a:extLst>
                  <a:ext uri="{FF2B5EF4-FFF2-40B4-BE49-F238E27FC236}">
                    <a16:creationId xmlns:a16="http://schemas.microsoft.com/office/drawing/2014/main" id="{6BF3EDB5-2768-4115-80BB-B78EFF845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89264" y="3631647"/>
                <a:ext cx="457201" cy="457201"/>
              </a:xfrm>
              <a:prstGeom prst="rect">
                <a:avLst/>
              </a:prstGeom>
            </p:spPr>
          </p:pic>
        </p:grpSp>
        <p:pic>
          <p:nvPicPr>
            <p:cNvPr id="125" name="Graphic 124" descr="Security camera outline">
              <a:extLst>
                <a:ext uri="{FF2B5EF4-FFF2-40B4-BE49-F238E27FC236}">
                  <a16:creationId xmlns:a16="http://schemas.microsoft.com/office/drawing/2014/main" id="{22E7A9FD-411B-491E-B011-6A80089F3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41849" y="2675819"/>
              <a:ext cx="526020" cy="526020"/>
            </a:xfrm>
            <a:prstGeom prst="rect">
              <a:avLst/>
            </a:prstGeom>
          </p:spPr>
        </p:pic>
        <p:pic>
          <p:nvPicPr>
            <p:cNvPr id="126" name="Graphic 125" descr="Security camera outline">
              <a:extLst>
                <a:ext uri="{FF2B5EF4-FFF2-40B4-BE49-F238E27FC236}">
                  <a16:creationId xmlns:a16="http://schemas.microsoft.com/office/drawing/2014/main" id="{47B2D673-6452-49FB-8A2F-C5A4C945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224509" y="3257877"/>
              <a:ext cx="526020" cy="526020"/>
            </a:xfrm>
            <a:prstGeom prst="rect">
              <a:avLst/>
            </a:prstGeom>
          </p:spPr>
        </p:pic>
        <p:pic>
          <p:nvPicPr>
            <p:cNvPr id="127" name="Graphic 126" descr="Security camera outline">
              <a:extLst>
                <a:ext uri="{FF2B5EF4-FFF2-40B4-BE49-F238E27FC236}">
                  <a16:creationId xmlns:a16="http://schemas.microsoft.com/office/drawing/2014/main" id="{4999D471-BCFC-4205-8D52-680F3DBC3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50703" y="3520887"/>
              <a:ext cx="526020" cy="526020"/>
            </a:xfrm>
            <a:prstGeom prst="rect">
              <a:avLst/>
            </a:prstGeom>
          </p:spPr>
        </p:pic>
        <p:pic>
          <p:nvPicPr>
            <p:cNvPr id="128" name="Graphic 127" descr="Security camera outline">
              <a:extLst>
                <a:ext uri="{FF2B5EF4-FFF2-40B4-BE49-F238E27FC236}">
                  <a16:creationId xmlns:a16="http://schemas.microsoft.com/office/drawing/2014/main" id="{B9CD1BD0-8EA3-4182-9AEB-1A33786E5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275168" y="4517073"/>
              <a:ext cx="526020" cy="526020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A6749FA-8B92-4CDF-A758-8B96260CC379}"/>
                </a:ext>
              </a:extLst>
            </p:cNvPr>
            <p:cNvSpPr txBox="1"/>
            <p:nvPr/>
          </p:nvSpPr>
          <p:spPr>
            <a:xfrm>
              <a:off x="2968614" y="3700405"/>
              <a:ext cx="78648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Camera</a:t>
              </a:r>
            </a:p>
          </p:txBody>
        </p:sp>
        <p:pic>
          <p:nvPicPr>
            <p:cNvPr id="130" name="Graphic 129" descr="Security camera outline">
              <a:extLst>
                <a:ext uri="{FF2B5EF4-FFF2-40B4-BE49-F238E27FC236}">
                  <a16:creationId xmlns:a16="http://schemas.microsoft.com/office/drawing/2014/main" id="{89865C85-405D-43B1-8E7D-C0B4DFAD6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3299879" y="3967789"/>
              <a:ext cx="526020" cy="526020"/>
            </a:xfrm>
            <a:prstGeom prst="rect">
              <a:avLst/>
            </a:prstGeom>
          </p:spPr>
        </p:pic>
        <p:pic>
          <p:nvPicPr>
            <p:cNvPr id="131" name="Graphic 130" descr="Security camera outline">
              <a:extLst>
                <a:ext uri="{FF2B5EF4-FFF2-40B4-BE49-F238E27FC236}">
                  <a16:creationId xmlns:a16="http://schemas.microsoft.com/office/drawing/2014/main" id="{0BD5EE8C-FB8C-42E0-9E9C-421EB5D9F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9162" y="4473393"/>
              <a:ext cx="526020" cy="526020"/>
            </a:xfrm>
            <a:prstGeom prst="rect">
              <a:avLst/>
            </a:prstGeom>
          </p:spPr>
        </p:pic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22CE7061-0473-4878-BE2C-BB3155CD3D76}"/>
                </a:ext>
              </a:extLst>
            </p:cNvPr>
            <p:cNvSpPr/>
            <p:nvPr/>
          </p:nvSpPr>
          <p:spPr>
            <a:xfrm>
              <a:off x="715170" y="2373169"/>
              <a:ext cx="3185423" cy="33325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pic>
          <p:nvPicPr>
            <p:cNvPr id="133" name="Graphic 132" descr="Security camera outline">
              <a:extLst>
                <a:ext uri="{FF2B5EF4-FFF2-40B4-BE49-F238E27FC236}">
                  <a16:creationId xmlns:a16="http://schemas.microsoft.com/office/drawing/2014/main" id="{E0DEC3DF-DE8A-48E7-BB7F-D52801D0B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2533993" y="5054146"/>
              <a:ext cx="526020" cy="526020"/>
            </a:xfrm>
            <a:prstGeom prst="rect">
              <a:avLst/>
            </a:prstGeom>
          </p:spPr>
        </p:pic>
        <p:pic>
          <p:nvPicPr>
            <p:cNvPr id="134" name="Graphic 133" descr="Security camera outline">
              <a:extLst>
                <a:ext uri="{FF2B5EF4-FFF2-40B4-BE49-F238E27FC236}">
                  <a16:creationId xmlns:a16="http://schemas.microsoft.com/office/drawing/2014/main" id="{5E720006-AE8C-4CE2-AA51-4692FED0C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flipH="1">
              <a:off x="1369498" y="5020477"/>
              <a:ext cx="526020" cy="526020"/>
            </a:xfrm>
            <a:prstGeom prst="rect">
              <a:avLst/>
            </a:prstGeom>
          </p:spPr>
        </p:pic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D9C6294-3448-4692-B53B-FD13E9A53386}"/>
                </a:ext>
              </a:extLst>
            </p:cNvPr>
            <p:cNvGrpSpPr/>
            <p:nvPr/>
          </p:nvGrpSpPr>
          <p:grpSpPr>
            <a:xfrm>
              <a:off x="1919114" y="4561971"/>
              <a:ext cx="666228" cy="666228"/>
              <a:chOff x="9611905" y="3888136"/>
              <a:chExt cx="914400" cy="914400"/>
            </a:xfrm>
          </p:grpSpPr>
          <p:pic>
            <p:nvPicPr>
              <p:cNvPr id="143" name="Graphic 142" descr="Female Profile outline">
                <a:extLst>
                  <a:ext uri="{FF2B5EF4-FFF2-40B4-BE49-F238E27FC236}">
                    <a16:creationId xmlns:a16="http://schemas.microsoft.com/office/drawing/2014/main" id="{406AE5B0-9E40-4E55-BFBA-D27D7A789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611905" y="388813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4" name="Graphic 143" descr="Virtual Reality headset with solid fill">
                <a:extLst>
                  <a:ext uri="{FF2B5EF4-FFF2-40B4-BE49-F238E27FC236}">
                    <a16:creationId xmlns:a16="http://schemas.microsoft.com/office/drawing/2014/main" id="{6FCCFC71-FA12-44D0-9825-BA9193469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40504" y="3917679"/>
                <a:ext cx="457201" cy="457201"/>
              </a:xfrm>
              <a:prstGeom prst="rect">
                <a:avLst/>
              </a:prstGeom>
            </p:spPr>
          </p:pic>
        </p:grpSp>
        <p:pic>
          <p:nvPicPr>
            <p:cNvPr id="136" name="Graphic 135" descr="Call center outline">
              <a:extLst>
                <a:ext uri="{FF2B5EF4-FFF2-40B4-BE49-F238E27FC236}">
                  <a16:creationId xmlns:a16="http://schemas.microsoft.com/office/drawing/2014/main" id="{FF296913-D411-4E8C-A4D2-1FD1CC899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79457" y="2706695"/>
              <a:ext cx="666228" cy="666228"/>
            </a:xfrm>
            <a:prstGeom prst="rect">
              <a:avLst/>
            </a:prstGeom>
          </p:spPr>
        </p:pic>
        <p:pic>
          <p:nvPicPr>
            <p:cNvPr id="137" name="Graphic 136" descr="Call center outline">
              <a:extLst>
                <a:ext uri="{FF2B5EF4-FFF2-40B4-BE49-F238E27FC236}">
                  <a16:creationId xmlns:a16="http://schemas.microsoft.com/office/drawing/2014/main" id="{B03322CD-6F01-4818-A429-7B67013D0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5569" y="2995119"/>
              <a:ext cx="666228" cy="666228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79CA7BC-93C9-4B3C-9F28-D37331026283}"/>
                </a:ext>
              </a:extLst>
            </p:cNvPr>
            <p:cNvSpPr txBox="1"/>
            <p:nvPr/>
          </p:nvSpPr>
          <p:spPr>
            <a:xfrm>
              <a:off x="2974613" y="2858544"/>
              <a:ext cx="9259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8 video conf. audio users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1078FC3-0253-4C5E-94CD-71EAF90ED3D8}"/>
                </a:ext>
              </a:extLst>
            </p:cNvPr>
            <p:cNvSpPr txBox="1"/>
            <p:nvPr/>
          </p:nvSpPr>
          <p:spPr>
            <a:xfrm>
              <a:off x="1094807" y="2455454"/>
              <a:ext cx="13846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Video Conf. Display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01CC9DA-6B12-4BB3-B098-D538DFF2DC6C}"/>
                </a:ext>
              </a:extLst>
            </p:cNvPr>
            <p:cNvSpPr txBox="1"/>
            <p:nvPr/>
          </p:nvSpPr>
          <p:spPr>
            <a:xfrm>
              <a:off x="1014184" y="4366199"/>
              <a:ext cx="8923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AR/VR user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80B6CFD-F201-46FD-9CDB-F2392BBA389E}"/>
                </a:ext>
              </a:extLst>
            </p:cNvPr>
            <p:cNvSpPr txBox="1"/>
            <p:nvPr/>
          </p:nvSpPr>
          <p:spPr>
            <a:xfrm>
              <a:off x="1728413" y="4305949"/>
              <a:ext cx="1234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>
                  <a:solidFill>
                    <a:schemeClr val="tx1"/>
                  </a:solidFill>
                </a:rPr>
                <a:t>Holographic/shared  view per user</a:t>
              </a:r>
            </a:p>
          </p:txBody>
        </p:sp>
        <p:pic>
          <p:nvPicPr>
            <p:cNvPr id="142" name="Graphic 141" descr="Wireless router outline">
              <a:extLst>
                <a:ext uri="{FF2B5EF4-FFF2-40B4-BE49-F238E27FC236}">
                  <a16:creationId xmlns:a16="http://schemas.microsoft.com/office/drawing/2014/main" id="{5FEED06B-09DB-494B-B5C5-30F67DF0D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012158" y="2345661"/>
              <a:ext cx="526020" cy="52602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EC2CF8-F3E8-49F7-8970-2DF3B4342E28}"/>
              </a:ext>
            </a:extLst>
          </p:cNvPr>
          <p:cNvGrpSpPr/>
          <p:nvPr/>
        </p:nvGrpSpPr>
        <p:grpSpPr>
          <a:xfrm>
            <a:off x="6315663" y="3548281"/>
            <a:ext cx="5758279" cy="2472126"/>
            <a:chOff x="5491872" y="3961104"/>
            <a:chExt cx="5758279" cy="2472126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6B886166-00D1-4BB0-976C-67854CF70FEF}"/>
                </a:ext>
              </a:extLst>
            </p:cNvPr>
            <p:cNvSpPr/>
            <p:nvPr/>
          </p:nvSpPr>
          <p:spPr>
            <a:xfrm>
              <a:off x="10165190" y="4323943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8C5540C-1EC5-41DE-898F-ACD1CAE18972}"/>
                </a:ext>
              </a:extLst>
            </p:cNvPr>
            <p:cNvSpPr/>
            <p:nvPr/>
          </p:nvSpPr>
          <p:spPr>
            <a:xfrm>
              <a:off x="6753924" y="4261377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52" name="Left Brace 151">
              <a:extLst>
                <a:ext uri="{FF2B5EF4-FFF2-40B4-BE49-F238E27FC236}">
                  <a16:creationId xmlns:a16="http://schemas.microsoft.com/office/drawing/2014/main" id="{188AA3BA-A2EB-468D-8983-73B4E1106E8C}"/>
                </a:ext>
              </a:extLst>
            </p:cNvPr>
            <p:cNvSpPr/>
            <p:nvPr/>
          </p:nvSpPr>
          <p:spPr bwMode="auto">
            <a:xfrm rot="16200000">
              <a:off x="7975108" y="3528356"/>
              <a:ext cx="203339" cy="5169810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C2A45CC-6995-45BE-A6A6-CE9BD8BD7C7D}"/>
                </a:ext>
              </a:extLst>
            </p:cNvPr>
            <p:cNvSpPr txBox="1"/>
            <p:nvPr/>
          </p:nvSpPr>
          <p:spPr>
            <a:xfrm>
              <a:off x="5606757" y="6156231"/>
              <a:ext cx="4631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TXOP sequence duration defined by 2ms IMU traffic pattern</a:t>
              </a:r>
            </a:p>
          </p:txBody>
        </p: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51D54944-6EE7-401C-987E-69B12DA01F89}"/>
                </a:ext>
              </a:extLst>
            </p:cNvPr>
            <p:cNvCxnSpPr>
              <a:cxnSpLocks/>
            </p:cNvCxnSpPr>
            <p:nvPr/>
          </p:nvCxnSpPr>
          <p:spPr>
            <a:xfrm>
              <a:off x="5513544" y="5785592"/>
              <a:ext cx="5668452" cy="16453"/>
            </a:xfrm>
            <a:prstGeom prst="straightConnector1">
              <a:avLst/>
            </a:prstGeom>
            <a:noFill/>
            <a:ln w="9525" cap="flat" cmpd="sng" algn="ctr">
              <a:solidFill>
                <a:srgbClr val="0068B5">
                  <a:shade val="95000"/>
                  <a:satMod val="104999"/>
                </a:srgbClr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0714A52-ADFF-4C20-8242-D0569D53E15A}"/>
                </a:ext>
              </a:extLst>
            </p:cNvPr>
            <p:cNvSpPr/>
            <p:nvPr/>
          </p:nvSpPr>
          <p:spPr>
            <a:xfrm>
              <a:off x="5567685" y="5434331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50C11CA-6C69-4F90-A02F-F59C03017D19}"/>
                </a:ext>
              </a:extLst>
            </p:cNvPr>
            <p:cNvSpPr/>
            <p:nvPr/>
          </p:nvSpPr>
          <p:spPr>
            <a:xfrm>
              <a:off x="5562571" y="4961676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61B16F6-4B14-45D7-BE27-7E5C20738D2C}"/>
                </a:ext>
              </a:extLst>
            </p:cNvPr>
            <p:cNvSpPr/>
            <p:nvPr/>
          </p:nvSpPr>
          <p:spPr>
            <a:xfrm>
              <a:off x="5566836" y="4631076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F135633-D255-4D0B-89B4-6431208CFA2A}"/>
                </a:ext>
              </a:extLst>
            </p:cNvPr>
            <p:cNvSpPr/>
            <p:nvPr/>
          </p:nvSpPr>
          <p:spPr>
            <a:xfrm>
              <a:off x="5563102" y="4289904"/>
              <a:ext cx="462268" cy="274772"/>
            </a:xfrm>
            <a:prstGeom prst="rect">
              <a:avLst/>
            </a:prstGeom>
            <a:solidFill>
              <a:srgbClr val="FF990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4A27926-D114-41C6-8322-56E4F528D4C3}"/>
                </a:ext>
              </a:extLst>
            </p:cNvPr>
            <p:cNvSpPr/>
            <p:nvPr/>
          </p:nvSpPr>
          <p:spPr>
            <a:xfrm>
              <a:off x="7312741" y="5433965"/>
              <a:ext cx="325950" cy="274772"/>
            </a:xfrm>
            <a:prstGeom prst="rect">
              <a:avLst/>
            </a:prstGeom>
            <a:solidFill>
              <a:srgbClr val="0068B5">
                <a:lumMod val="20000"/>
                <a:lumOff val="8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71E2D0C4-9083-423D-A320-9C0664DBCAF5}"/>
                </a:ext>
              </a:extLst>
            </p:cNvPr>
            <p:cNvSpPr/>
            <p:nvPr/>
          </p:nvSpPr>
          <p:spPr>
            <a:xfrm>
              <a:off x="7300106" y="4645384"/>
              <a:ext cx="325950" cy="274772"/>
            </a:xfrm>
            <a:prstGeom prst="rect">
              <a:avLst/>
            </a:prstGeom>
            <a:solidFill>
              <a:srgbClr val="0068B5">
                <a:lumMod val="20000"/>
                <a:lumOff val="8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DB602CF-7C1D-43B0-AEC0-3449203652BB}"/>
                </a:ext>
              </a:extLst>
            </p:cNvPr>
            <p:cNvSpPr/>
            <p:nvPr/>
          </p:nvSpPr>
          <p:spPr>
            <a:xfrm>
              <a:off x="6163366" y="5285472"/>
              <a:ext cx="462268" cy="430723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17FEF26-B0FD-4C63-BD07-C215C189D1A3}"/>
                </a:ext>
              </a:extLst>
            </p:cNvPr>
            <p:cNvSpPr/>
            <p:nvPr/>
          </p:nvSpPr>
          <p:spPr>
            <a:xfrm>
              <a:off x="6141995" y="4681609"/>
              <a:ext cx="462268" cy="430723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2B9CF68-E0FF-4F1C-A738-EDBA1929828D}"/>
                </a:ext>
              </a:extLst>
            </p:cNvPr>
            <p:cNvSpPr/>
            <p:nvPr/>
          </p:nvSpPr>
          <p:spPr>
            <a:xfrm>
              <a:off x="7293237" y="5006719"/>
              <a:ext cx="325950" cy="274772"/>
            </a:xfrm>
            <a:prstGeom prst="rect">
              <a:avLst/>
            </a:prstGeom>
            <a:solidFill>
              <a:srgbClr val="0068B5">
                <a:lumMod val="20000"/>
                <a:lumOff val="8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6EF1A133-1572-4547-A427-81949880E338}"/>
                </a:ext>
              </a:extLst>
            </p:cNvPr>
            <p:cNvSpPr txBox="1"/>
            <p:nvPr/>
          </p:nvSpPr>
          <p:spPr>
            <a:xfrm>
              <a:off x="5554004" y="5847122"/>
              <a:ext cx="4481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46526E1-365A-4854-B8B9-F43CC158F0F3}"/>
                </a:ext>
              </a:extLst>
            </p:cNvPr>
            <p:cNvSpPr txBox="1"/>
            <p:nvPr/>
          </p:nvSpPr>
          <p:spPr>
            <a:xfrm>
              <a:off x="6173971" y="5827889"/>
              <a:ext cx="54489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DL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79381306-C6EA-4897-BCA8-FAD876450129}"/>
                </a:ext>
              </a:extLst>
            </p:cNvPr>
            <p:cNvSpPr txBox="1"/>
            <p:nvPr/>
          </p:nvSpPr>
          <p:spPr>
            <a:xfrm>
              <a:off x="6794030" y="5824301"/>
              <a:ext cx="4915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576D832-9DB6-4A45-ABD7-A9D845EF64DB}"/>
                </a:ext>
              </a:extLst>
            </p:cNvPr>
            <p:cNvSpPr txBox="1"/>
            <p:nvPr/>
          </p:nvSpPr>
          <p:spPr>
            <a:xfrm>
              <a:off x="7274678" y="5834872"/>
              <a:ext cx="388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4A86843A-1A95-4F3B-A4DF-6C6BD8D8805F}"/>
                </a:ext>
              </a:extLst>
            </p:cNvPr>
            <p:cNvSpPr txBox="1"/>
            <p:nvPr/>
          </p:nvSpPr>
          <p:spPr>
            <a:xfrm>
              <a:off x="8983022" y="5825399"/>
              <a:ext cx="7556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54380FE-27D0-486D-8F52-C2D56D1BD979}"/>
                </a:ext>
              </a:extLst>
            </p:cNvPr>
            <p:cNvSpPr txBox="1"/>
            <p:nvPr/>
          </p:nvSpPr>
          <p:spPr>
            <a:xfrm>
              <a:off x="7823386" y="5831167"/>
              <a:ext cx="4481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BD24E31-A25A-40AE-9ABA-B230FABE396B}"/>
                </a:ext>
              </a:extLst>
            </p:cNvPr>
            <p:cNvSpPr txBox="1"/>
            <p:nvPr/>
          </p:nvSpPr>
          <p:spPr>
            <a:xfrm>
              <a:off x="9648472" y="5834566"/>
              <a:ext cx="38362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DL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E23AF6EF-E549-4842-B14C-4815F1A8DA98}"/>
                </a:ext>
              </a:extLst>
            </p:cNvPr>
            <p:cNvSpPr txBox="1"/>
            <p:nvPr/>
          </p:nvSpPr>
          <p:spPr>
            <a:xfrm>
              <a:off x="10165767" y="5824002"/>
              <a:ext cx="4102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E4F31614-AE97-4915-A99B-14725DAB4950}"/>
                </a:ext>
              </a:extLst>
            </p:cNvPr>
            <p:cNvSpPr/>
            <p:nvPr/>
          </p:nvSpPr>
          <p:spPr>
            <a:xfrm>
              <a:off x="8319371" y="4444435"/>
              <a:ext cx="391250" cy="1271759"/>
            </a:xfrm>
            <a:prstGeom prst="rect">
              <a:avLst/>
            </a:prstGeom>
            <a:solidFill>
              <a:srgbClr val="0068B5">
                <a:lumMod val="40000"/>
                <a:lumOff val="6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970CE30-E944-468B-B19C-DD0EA2F21359}"/>
                </a:ext>
              </a:extLst>
            </p:cNvPr>
            <p:cNvSpPr/>
            <p:nvPr/>
          </p:nvSpPr>
          <p:spPr>
            <a:xfrm>
              <a:off x="6138634" y="4208644"/>
              <a:ext cx="462268" cy="430723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D55D397-8DBD-4B12-B88C-1CAA2784BCC2}"/>
                </a:ext>
              </a:extLst>
            </p:cNvPr>
            <p:cNvSpPr txBox="1"/>
            <p:nvPr/>
          </p:nvSpPr>
          <p:spPr>
            <a:xfrm rot="16200000">
              <a:off x="5011848" y="4933680"/>
              <a:ext cx="1532499" cy="1615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XR IMU+ voice + BA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39A1D57D-3D30-4BFD-9A96-5AE1EC7DA0AD}"/>
                </a:ext>
              </a:extLst>
            </p:cNvPr>
            <p:cNvSpPr txBox="1"/>
            <p:nvPr/>
          </p:nvSpPr>
          <p:spPr>
            <a:xfrm rot="16200000">
              <a:off x="5588872" y="4918661"/>
              <a:ext cx="1532499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XR + Video + Voice + BA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E1636EC-C916-435A-9803-095C2D5C4B3A}"/>
                </a:ext>
              </a:extLst>
            </p:cNvPr>
            <p:cNvSpPr/>
            <p:nvPr/>
          </p:nvSpPr>
          <p:spPr>
            <a:xfrm>
              <a:off x="6748569" y="5423158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0E0A88F9-C5A2-4202-830A-2D38F38EEA4F}"/>
                </a:ext>
              </a:extLst>
            </p:cNvPr>
            <p:cNvSpPr/>
            <p:nvPr/>
          </p:nvSpPr>
          <p:spPr>
            <a:xfrm>
              <a:off x="6743455" y="4950502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1B5FDB8B-4279-477A-B80C-313C2F1D47CD}"/>
                </a:ext>
              </a:extLst>
            </p:cNvPr>
            <p:cNvSpPr/>
            <p:nvPr/>
          </p:nvSpPr>
          <p:spPr>
            <a:xfrm>
              <a:off x="6747720" y="4619903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73B3E10-1F0D-49CD-B8C7-3F31D69BABEF}"/>
                </a:ext>
              </a:extLst>
            </p:cNvPr>
            <p:cNvSpPr txBox="1"/>
            <p:nvPr/>
          </p:nvSpPr>
          <p:spPr>
            <a:xfrm rot="16200000">
              <a:off x="6192731" y="4918661"/>
              <a:ext cx="1532499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XR IMU 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B28F4F1-C583-4D78-A745-7AA963024C7E}"/>
                </a:ext>
              </a:extLst>
            </p:cNvPr>
            <p:cNvSpPr/>
            <p:nvPr/>
          </p:nvSpPr>
          <p:spPr>
            <a:xfrm>
              <a:off x="7732153" y="5433869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8ED472E5-E59A-4A13-B43F-5E1EBA076925}"/>
                </a:ext>
              </a:extLst>
            </p:cNvPr>
            <p:cNvSpPr/>
            <p:nvPr/>
          </p:nvSpPr>
          <p:spPr>
            <a:xfrm>
              <a:off x="7727039" y="4961215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C2A6D8DD-A242-4D49-97C0-98D2D30B1775}"/>
                </a:ext>
              </a:extLst>
            </p:cNvPr>
            <p:cNvSpPr/>
            <p:nvPr/>
          </p:nvSpPr>
          <p:spPr>
            <a:xfrm>
              <a:off x="7731305" y="4630614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9B020461-BEC6-466A-94CF-C2DC0D46E2B5}"/>
                </a:ext>
              </a:extLst>
            </p:cNvPr>
            <p:cNvSpPr/>
            <p:nvPr/>
          </p:nvSpPr>
          <p:spPr>
            <a:xfrm>
              <a:off x="7727569" y="4289442"/>
              <a:ext cx="462268" cy="274772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A2F75A23-D7AA-4252-995C-EA2C026A30A8}"/>
                </a:ext>
              </a:extLst>
            </p:cNvPr>
            <p:cNvSpPr txBox="1"/>
            <p:nvPr/>
          </p:nvSpPr>
          <p:spPr>
            <a:xfrm rot="16200000">
              <a:off x="7176315" y="4929372"/>
              <a:ext cx="1532499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+XR IMU + BA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B9566CA0-2154-4FE8-A33D-52335CC2B2B8}"/>
                </a:ext>
              </a:extLst>
            </p:cNvPr>
            <p:cNvSpPr txBox="1"/>
            <p:nvPr/>
          </p:nvSpPr>
          <p:spPr>
            <a:xfrm>
              <a:off x="8301269" y="5834566"/>
              <a:ext cx="388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DL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EAD18BE-5228-4D66-B6EF-359A3619695B}"/>
                </a:ext>
              </a:extLst>
            </p:cNvPr>
            <p:cNvSpPr txBox="1"/>
            <p:nvPr/>
          </p:nvSpPr>
          <p:spPr>
            <a:xfrm rot="16200000">
              <a:off x="7936717" y="4958057"/>
              <a:ext cx="1125674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DL Conf Video + Voice + BA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sym typeface="Helvetica Neue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2F785606-5B69-4F5D-9BEE-6AEC1CA6D034}"/>
                </a:ext>
              </a:extLst>
            </p:cNvPr>
            <p:cNvSpPr/>
            <p:nvPr/>
          </p:nvSpPr>
          <p:spPr>
            <a:xfrm>
              <a:off x="8900702" y="5431455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32DACE9C-484B-4374-935D-BFE9D91A7721}"/>
                </a:ext>
              </a:extLst>
            </p:cNvPr>
            <p:cNvSpPr/>
            <p:nvPr/>
          </p:nvSpPr>
          <p:spPr>
            <a:xfrm>
              <a:off x="8895588" y="4958798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9E6DB92B-2A67-412A-86DB-17EA6946EBB3}"/>
                </a:ext>
              </a:extLst>
            </p:cNvPr>
            <p:cNvSpPr/>
            <p:nvPr/>
          </p:nvSpPr>
          <p:spPr>
            <a:xfrm>
              <a:off x="8899853" y="4628199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8B9A6AA-A821-489D-8E46-C4015A2C3CFC}"/>
                </a:ext>
              </a:extLst>
            </p:cNvPr>
            <p:cNvSpPr/>
            <p:nvPr/>
          </p:nvSpPr>
          <p:spPr>
            <a:xfrm>
              <a:off x="8896118" y="4159911"/>
              <a:ext cx="462268" cy="401887"/>
            </a:xfrm>
            <a:prstGeom prst="rect">
              <a:avLst/>
            </a:prstGeom>
            <a:solidFill>
              <a:srgbClr val="8F5DA2">
                <a:lumMod val="75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85B97400-BBB6-4206-ABB5-D63ED7143B68}"/>
                </a:ext>
              </a:extLst>
            </p:cNvPr>
            <p:cNvSpPr txBox="1"/>
            <p:nvPr/>
          </p:nvSpPr>
          <p:spPr>
            <a:xfrm rot="16200000">
              <a:off x="8498492" y="5080583"/>
              <a:ext cx="1225243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+XR IMU + BA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0EBBB56-6B70-4C4E-8540-65A43D3B209A}"/>
                </a:ext>
              </a:extLst>
            </p:cNvPr>
            <p:cNvSpPr/>
            <p:nvPr/>
          </p:nvSpPr>
          <p:spPr>
            <a:xfrm>
              <a:off x="9596606" y="4447433"/>
              <a:ext cx="391250" cy="1271759"/>
            </a:xfrm>
            <a:prstGeom prst="rect">
              <a:avLst/>
            </a:prstGeom>
            <a:solidFill>
              <a:srgbClr val="0068B5">
                <a:lumMod val="40000"/>
                <a:lumOff val="6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12FF4AAD-9E21-489B-99BF-9B94420818D2}"/>
                </a:ext>
              </a:extLst>
            </p:cNvPr>
            <p:cNvSpPr txBox="1"/>
            <p:nvPr/>
          </p:nvSpPr>
          <p:spPr>
            <a:xfrm rot="16200000">
              <a:off x="9213952" y="5045693"/>
              <a:ext cx="1125674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Display + BA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sym typeface="Helvetica Neue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5734A6AA-EA30-49ED-ADEA-C3327B47D6DA}"/>
                </a:ext>
              </a:extLst>
            </p:cNvPr>
            <p:cNvSpPr/>
            <p:nvPr/>
          </p:nvSpPr>
          <p:spPr>
            <a:xfrm>
              <a:off x="10160489" y="5447787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67753AC5-81C2-4B97-B1E5-99C0D7377C2A}"/>
                </a:ext>
              </a:extLst>
            </p:cNvPr>
            <p:cNvSpPr/>
            <p:nvPr/>
          </p:nvSpPr>
          <p:spPr>
            <a:xfrm>
              <a:off x="10155376" y="4975132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3524EEC-F903-4A62-B183-7CD575B09D23}"/>
                </a:ext>
              </a:extLst>
            </p:cNvPr>
            <p:cNvSpPr/>
            <p:nvPr/>
          </p:nvSpPr>
          <p:spPr>
            <a:xfrm>
              <a:off x="10159642" y="4644532"/>
              <a:ext cx="462268" cy="274772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D90A0411-279A-4A0C-928B-7574B12B59CC}"/>
                </a:ext>
              </a:extLst>
            </p:cNvPr>
            <p:cNvSpPr txBox="1"/>
            <p:nvPr/>
          </p:nvSpPr>
          <p:spPr>
            <a:xfrm rot="16200000">
              <a:off x="9604650" y="4943290"/>
              <a:ext cx="1532499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XR IMU + BA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9A9B0FC1-8180-48E0-8774-D863CBA85F75}"/>
                </a:ext>
              </a:extLst>
            </p:cNvPr>
            <p:cNvSpPr txBox="1"/>
            <p:nvPr/>
          </p:nvSpPr>
          <p:spPr>
            <a:xfrm>
              <a:off x="10740479" y="5588877"/>
              <a:ext cx="50967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time</a:t>
              </a: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A1B6C14-E304-49D4-9C9E-E4C0A947B7D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91872" y="4045807"/>
              <a:ext cx="1226993" cy="746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2AAA29A-BA68-4366-9936-9F56C24AAF57}"/>
                </a:ext>
              </a:extLst>
            </p:cNvPr>
            <p:cNvSpPr txBox="1"/>
            <p:nvPr/>
          </p:nvSpPr>
          <p:spPr>
            <a:xfrm>
              <a:off x="5712636" y="3961104"/>
              <a:ext cx="53479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>
                  <a:solidFill>
                    <a:schemeClr val="tx2"/>
                  </a:solidFill>
                </a:rPr>
                <a:t>2ms</a:t>
              </a:r>
              <a:endParaRPr lang="en-US" sz="120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57B1831-3E70-440F-B97B-C41D679E491A}"/>
                </a:ext>
              </a:extLst>
            </p:cNvPr>
            <p:cNvSpPr/>
            <p:nvPr/>
          </p:nvSpPr>
          <p:spPr>
            <a:xfrm>
              <a:off x="7283906" y="4307049"/>
              <a:ext cx="325950" cy="274772"/>
            </a:xfrm>
            <a:prstGeom prst="rect">
              <a:avLst/>
            </a:prstGeom>
            <a:solidFill>
              <a:srgbClr val="0068B5">
                <a:lumMod val="20000"/>
                <a:lumOff val="8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886B50F-2798-42D8-81A2-0EC742B6DDA1}"/>
                </a:ext>
              </a:extLst>
            </p:cNvPr>
            <p:cNvSpPr txBox="1"/>
            <p:nvPr/>
          </p:nvSpPr>
          <p:spPr>
            <a:xfrm rot="16200000">
              <a:off x="6770195" y="4794534"/>
              <a:ext cx="1408489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UL Camera + BA</a:t>
              </a:r>
            </a:p>
          </p:txBody>
        </p: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25807E74-4C6D-4E40-BA0F-783C5FBD52A2}"/>
              </a:ext>
            </a:extLst>
          </p:cNvPr>
          <p:cNvSpPr txBox="1"/>
          <p:nvPr/>
        </p:nvSpPr>
        <p:spPr>
          <a:xfrm>
            <a:off x="329134" y="4924471"/>
            <a:ext cx="58956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Model frame exchanges between STAs and AP using baseline .11be (single link) signaling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For a given bandwidth configuration an optimal RU allocation is used for OFDMA type transmission to minimize number of frame exchanges </a:t>
            </a:r>
          </a:p>
        </p:txBody>
      </p:sp>
    </p:spTree>
    <p:extLst>
      <p:ext uri="{BB962C8B-B14F-4D97-AF65-F5344CB8AC3E}">
        <p14:creationId xmlns:p14="http://schemas.microsoft.com/office/powerpoint/2010/main" val="380332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5828-45EF-4044-A731-305F80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1188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Performance evaluation – Enterprise XR scenario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44D5-67DC-474B-A653-5EE93BF076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November 2022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22DA-179F-4B4D-A6F0-EF99FBDE3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F780AB4-3A14-4CDA-AD77-53482ACA18E4}"/>
              </a:ext>
            </a:extLst>
          </p:cNvPr>
          <p:cNvSpPr txBox="1"/>
          <p:nvPr/>
        </p:nvSpPr>
        <p:spPr>
          <a:xfrm>
            <a:off x="841161" y="5964373"/>
            <a:ext cx="8396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Each bar represent time necessary to deliver all buffered data for a given traffic stream assuming 1 </a:t>
            </a:r>
            <a:r>
              <a:rPr lang="en-US" sz="1000" dirty="0" err="1">
                <a:solidFill>
                  <a:schemeClr val="tx1"/>
                </a:solidFill>
              </a:rPr>
              <a:t>ms</a:t>
            </a:r>
            <a:r>
              <a:rPr lang="en-US" sz="1000" dirty="0">
                <a:solidFill>
                  <a:schemeClr val="tx1"/>
                </a:solidFill>
              </a:rPr>
              <a:t> TXOP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Throughput during free times: throughput using SU DL PPDU @ MCS7 during times left after serving all other scheduled traffic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4BDC33B-E97B-43A1-B58B-495E56F29407}"/>
              </a:ext>
            </a:extLst>
          </p:cNvPr>
          <p:cNvSpPr txBox="1"/>
          <p:nvPr/>
        </p:nvSpPr>
        <p:spPr>
          <a:xfrm>
            <a:off x="5587733" y="1477060"/>
            <a:ext cx="3649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With 160Mhz there is no room to support  any other traffic or to support for possible recovery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The reduction of overhead translates of 10 </a:t>
            </a:r>
            <a:r>
              <a:rPr lang="en-US" sz="1600" err="1">
                <a:solidFill>
                  <a:schemeClr val="tx1"/>
                </a:solidFill>
              </a:rPr>
              <a:t>ms</a:t>
            </a:r>
            <a:r>
              <a:rPr lang="en-US" sz="1600">
                <a:solidFill>
                  <a:schemeClr val="tx1"/>
                </a:solidFill>
              </a:rPr>
              <a:t> into about &gt;1.5ms of free time that can potentially be used</a:t>
            </a:r>
          </a:p>
          <a:p>
            <a:pPr marL="64008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to lower data MCS  for improved (MCS5 can be used) reliability</a:t>
            </a:r>
          </a:p>
          <a:p>
            <a:pPr marL="64008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as an opportunity to transmit some other data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CF611E-1960-4154-A35F-E67BB6AC6F79}"/>
              </a:ext>
            </a:extLst>
          </p:cNvPr>
          <p:cNvSpPr txBox="1"/>
          <p:nvPr/>
        </p:nvSpPr>
        <p:spPr>
          <a:xfrm>
            <a:off x="5540366" y="4692017"/>
            <a:ext cx="3649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Can enable the use case using lower bandwidth (80MHz) which is impossible with baseline signaling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23893-E62B-4DE2-8AD9-F29AC159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25" y="3659828"/>
            <a:ext cx="2542495" cy="22677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E806A9-6E02-463C-94AD-331A76DE0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58" y="1299942"/>
            <a:ext cx="2542495" cy="2267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E2BC94-1CF9-428B-AEEA-DE7032511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947" y="1471115"/>
            <a:ext cx="2542495" cy="22677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FD0D20C-60EB-4250-A984-108BF24BE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946" y="3973660"/>
            <a:ext cx="2542495" cy="2267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B952A7-3868-4980-BBF9-980BE920EC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7461" y="1271471"/>
            <a:ext cx="2542495" cy="22677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652B21-15C6-4FD0-BA28-0EF8754B3B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7462" y="3659828"/>
            <a:ext cx="2542495" cy="2267712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D707CB-4F78-453F-A34D-A30CB408620D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200">
                <a:solidFill>
                  <a:schemeClr val="tx1"/>
                </a:solidFill>
              </a:rPr>
              <a:t>Intel Corporation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2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5828-45EF-4044-A731-305F80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482822"/>
          </a:xfrm>
        </p:spPr>
        <p:txBody>
          <a:bodyPr/>
          <a:lstStyle/>
          <a:p>
            <a:r>
              <a:rPr lang="en-US"/>
              <a:t>Factory scenario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44D5-67DC-474B-A653-5EE93BF076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E5FF9-9061-4A9B-BCFA-B382574E13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22DA-179F-4B4D-A6F0-EF99FBDE3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75" name="Left Brace 174">
            <a:extLst>
              <a:ext uri="{FF2B5EF4-FFF2-40B4-BE49-F238E27FC236}">
                <a16:creationId xmlns:a16="http://schemas.microsoft.com/office/drawing/2014/main" id="{57E3C275-E108-49C8-A8BA-6AE76F520BD2}"/>
              </a:ext>
            </a:extLst>
          </p:cNvPr>
          <p:cNvSpPr/>
          <p:nvPr/>
        </p:nvSpPr>
        <p:spPr bwMode="auto">
          <a:xfrm rot="16200000">
            <a:off x="7804020" y="3419220"/>
            <a:ext cx="203339" cy="516981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26643E6-D625-45F1-A8F1-678A700B9E96}"/>
              </a:ext>
            </a:extLst>
          </p:cNvPr>
          <p:cNvSpPr txBox="1"/>
          <p:nvPr/>
        </p:nvSpPr>
        <p:spPr>
          <a:xfrm>
            <a:off x="5138078" y="6086822"/>
            <a:ext cx="5767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TXOP duration/sequence duration defined by 1ms PLC traffic pattern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9991C54D-9B61-46FD-80B9-935E1CBCF4BC}"/>
              </a:ext>
            </a:extLst>
          </p:cNvPr>
          <p:cNvSpPr txBox="1"/>
          <p:nvPr/>
        </p:nvSpPr>
        <p:spPr>
          <a:xfrm>
            <a:off x="6833005" y="3517902"/>
            <a:ext cx="337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Possible  medium access pattern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59257DF-AF00-4180-A3E5-FDE9433AF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08514"/>
              </p:ext>
            </p:extLst>
          </p:nvPr>
        </p:nvGraphicFramePr>
        <p:xfrm>
          <a:off x="3915198" y="1604816"/>
          <a:ext cx="6550888" cy="1910496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2800476">
                  <a:extLst>
                    <a:ext uri="{9D8B030D-6E8A-4147-A177-3AD203B41FA5}">
                      <a16:colId xmlns:a16="http://schemas.microsoft.com/office/drawing/2014/main" val="652781868"/>
                    </a:ext>
                  </a:extLst>
                </a:gridCol>
                <a:gridCol w="1041097">
                  <a:extLst>
                    <a:ext uri="{9D8B030D-6E8A-4147-A177-3AD203B41FA5}">
                      <a16:colId xmlns:a16="http://schemas.microsoft.com/office/drawing/2014/main" val="2763590809"/>
                    </a:ext>
                  </a:extLst>
                </a:gridCol>
                <a:gridCol w="1374874">
                  <a:extLst>
                    <a:ext uri="{9D8B030D-6E8A-4147-A177-3AD203B41FA5}">
                      <a16:colId xmlns:a16="http://schemas.microsoft.com/office/drawing/2014/main" val="2269407657"/>
                    </a:ext>
                  </a:extLst>
                </a:gridCol>
                <a:gridCol w="1334441">
                  <a:extLst>
                    <a:ext uri="{9D8B030D-6E8A-4147-A177-3AD203B41FA5}">
                      <a16:colId xmlns:a16="http://schemas.microsoft.com/office/drawing/2014/main" val="88641053"/>
                    </a:ext>
                  </a:extLst>
                </a:gridCol>
              </a:tblGrid>
              <a:tr h="24345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Traffic parameters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9709"/>
                  </a:ext>
                </a:extLst>
              </a:tr>
              <a:tr h="447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Source/Destination description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# of links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Frame size, bytes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Interarrival time (</a:t>
                      </a:r>
                      <a:r>
                        <a:rPr lang="en-US" sz="1200" err="1">
                          <a:effectLst/>
                        </a:rPr>
                        <a:t>ms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0090931"/>
                  </a:ext>
                </a:extLst>
              </a:tr>
              <a:tr h="2439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PLC, UL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7184508"/>
                  </a:ext>
                </a:extLst>
              </a:tr>
              <a:tr h="2439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Camera UL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2545326"/>
                  </a:ext>
                </a:extLst>
              </a:tr>
              <a:tr h="2439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 control, DL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600472"/>
                  </a:ext>
                </a:extLst>
              </a:tr>
              <a:tr h="2439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Worker ArVr DL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151013"/>
                  </a:ext>
                </a:extLst>
              </a:tr>
              <a:tr h="2439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ArVr IMU control, UL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980452"/>
                  </a:ext>
                </a:extLst>
              </a:tr>
            </a:tbl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id="{08EB1520-ABAA-4A73-B20F-637F69A605E7}"/>
              </a:ext>
            </a:extLst>
          </p:cNvPr>
          <p:cNvGrpSpPr>
            <a:grpSpLocks noChangeAspect="1"/>
          </p:cNvGrpSpPr>
          <p:nvPr/>
        </p:nvGrpSpPr>
        <p:grpSpPr>
          <a:xfrm>
            <a:off x="211795" y="1096818"/>
            <a:ext cx="3102368" cy="3484377"/>
            <a:chOff x="272752" y="872709"/>
            <a:chExt cx="4469881" cy="5020276"/>
          </a:xfrm>
        </p:grpSpPr>
        <p:pic>
          <p:nvPicPr>
            <p:cNvPr id="49" name="Graphic 48" descr="Robot Hand outline">
              <a:extLst>
                <a:ext uri="{FF2B5EF4-FFF2-40B4-BE49-F238E27FC236}">
                  <a16:creationId xmlns:a16="http://schemas.microsoft.com/office/drawing/2014/main" id="{E3BE3FC9-75D4-4CF3-9373-68763CC16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81563" y="2215191"/>
              <a:ext cx="914400" cy="914400"/>
            </a:xfrm>
            <a:prstGeom prst="rect">
              <a:avLst/>
            </a:prstGeom>
          </p:spPr>
        </p:pic>
        <p:pic>
          <p:nvPicPr>
            <p:cNvPr id="50" name="Graphic 49" descr="Security camera outline">
              <a:extLst>
                <a:ext uri="{FF2B5EF4-FFF2-40B4-BE49-F238E27FC236}">
                  <a16:creationId xmlns:a16="http://schemas.microsoft.com/office/drawing/2014/main" id="{DDAED0E4-10BE-4FB6-B324-562D9D0A4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1750" y="1709790"/>
              <a:ext cx="721964" cy="721964"/>
            </a:xfrm>
            <a:prstGeom prst="rect">
              <a:avLst/>
            </a:prstGeom>
          </p:spPr>
        </p:pic>
        <p:pic>
          <p:nvPicPr>
            <p:cNvPr id="51" name="Graphic 50" descr="Security camera outline">
              <a:extLst>
                <a:ext uri="{FF2B5EF4-FFF2-40B4-BE49-F238E27FC236}">
                  <a16:creationId xmlns:a16="http://schemas.microsoft.com/office/drawing/2014/main" id="{E521CE8C-1C32-4CE0-A3DB-5C180A74D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3709448" y="1719094"/>
              <a:ext cx="721963" cy="721964"/>
            </a:xfrm>
            <a:prstGeom prst="rect">
              <a:avLst/>
            </a:prstGeom>
          </p:spPr>
        </p:pic>
        <p:pic>
          <p:nvPicPr>
            <p:cNvPr id="52" name="Graphic 51" descr="Construction worker male outline">
              <a:extLst>
                <a:ext uri="{FF2B5EF4-FFF2-40B4-BE49-F238E27FC236}">
                  <a16:creationId xmlns:a16="http://schemas.microsoft.com/office/drawing/2014/main" id="{FFBB6D62-00B4-4FD1-A15A-3DFF16458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1390" y="4503773"/>
              <a:ext cx="914400" cy="914400"/>
            </a:xfrm>
            <a:prstGeom prst="rect">
              <a:avLst/>
            </a:prstGeom>
          </p:spPr>
        </p:pic>
        <p:pic>
          <p:nvPicPr>
            <p:cNvPr id="53" name="Graphic 52" descr="Protecting hand outline">
              <a:extLst>
                <a:ext uri="{FF2B5EF4-FFF2-40B4-BE49-F238E27FC236}">
                  <a16:creationId xmlns:a16="http://schemas.microsoft.com/office/drawing/2014/main" id="{26318029-A6C3-4E81-AB10-A505BB432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49910" y="4846812"/>
              <a:ext cx="740480" cy="740480"/>
            </a:xfrm>
            <a:prstGeom prst="rect">
              <a:avLst/>
            </a:prstGeom>
          </p:spPr>
        </p:pic>
        <p:pic>
          <p:nvPicPr>
            <p:cNvPr id="54" name="Graphic 53" descr="Siren outline">
              <a:extLst>
                <a:ext uri="{FF2B5EF4-FFF2-40B4-BE49-F238E27FC236}">
                  <a16:creationId xmlns:a16="http://schemas.microsoft.com/office/drawing/2014/main" id="{BCA963A8-9187-4A28-A631-75FE82554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10836" y="5272199"/>
              <a:ext cx="524970" cy="524970"/>
            </a:xfrm>
            <a:prstGeom prst="rect">
              <a:avLst/>
            </a:prstGeom>
          </p:spPr>
        </p:pic>
        <p:pic>
          <p:nvPicPr>
            <p:cNvPr id="56" name="Graphic 55" descr="Virtual Reality headset with solid fill">
              <a:extLst>
                <a:ext uri="{FF2B5EF4-FFF2-40B4-BE49-F238E27FC236}">
                  <a16:creationId xmlns:a16="http://schemas.microsoft.com/office/drawing/2014/main" id="{BBF60736-46DA-4204-902F-33D10CD4E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99989" y="4589497"/>
              <a:ext cx="457201" cy="457201"/>
            </a:xfrm>
            <a:prstGeom prst="rect">
              <a:avLst/>
            </a:prstGeom>
          </p:spPr>
        </p:pic>
        <p:pic>
          <p:nvPicPr>
            <p:cNvPr id="57" name="Graphic 56" descr="Wireless router outline">
              <a:extLst>
                <a:ext uri="{FF2B5EF4-FFF2-40B4-BE49-F238E27FC236}">
                  <a16:creationId xmlns:a16="http://schemas.microsoft.com/office/drawing/2014/main" id="{ECF2660E-82A7-4355-9459-7B7537BDD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938763" y="1305866"/>
              <a:ext cx="721964" cy="721964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E043C47-FCBE-4381-ADAD-35D4D5270546}"/>
                </a:ext>
              </a:extLst>
            </p:cNvPr>
            <p:cNvSpPr txBox="1"/>
            <p:nvPr/>
          </p:nvSpPr>
          <p:spPr>
            <a:xfrm>
              <a:off x="1508268" y="872709"/>
              <a:ext cx="1887695" cy="399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</a:rPr>
                <a:t>Factory Scenario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AA0E8C6-D721-4221-8D99-6F4EB1F22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60635" y="2138554"/>
              <a:ext cx="453176" cy="33209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A611539-F535-4ABA-9E06-EAB66A1FE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474813" y="2768635"/>
              <a:ext cx="453176" cy="332098"/>
            </a:xfrm>
            <a:prstGeom prst="rect">
              <a:avLst/>
            </a:prstGeom>
          </p:spPr>
        </p:pic>
        <p:sp>
          <p:nvSpPr>
            <p:cNvPr id="61" name="Left Brace 60">
              <a:extLst>
                <a:ext uri="{FF2B5EF4-FFF2-40B4-BE49-F238E27FC236}">
                  <a16:creationId xmlns:a16="http://schemas.microsoft.com/office/drawing/2014/main" id="{C318F137-B52B-410A-A8D6-4CF90BDF9988}"/>
                </a:ext>
              </a:extLst>
            </p:cNvPr>
            <p:cNvSpPr/>
            <p:nvPr/>
          </p:nvSpPr>
          <p:spPr>
            <a:xfrm>
              <a:off x="1100742" y="2326937"/>
              <a:ext cx="314325" cy="61160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65BF31A-E396-4318-BC0C-1D2A403FF5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12358" y="3034609"/>
              <a:ext cx="613992" cy="935154"/>
              <a:chOff x="8548479" y="1621570"/>
              <a:chExt cx="778993" cy="1186465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89222537-B524-42E7-A8B3-BABB265AB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635" y="1906806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E63B6CD-E6BD-44AC-A382-B6247BAE7F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692" y="1907524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E1060078-3211-4BE0-A17A-23CC7FF7F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4032" y="1907524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8A6F96F-0CDD-4156-B71A-AFB558AD52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8089" y="1908243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9BE5D71-DA78-40BB-8328-B84EFE9990BA}"/>
                  </a:ext>
                </a:extLst>
              </p:cNvPr>
              <p:cNvSpPr/>
              <p:nvPr/>
            </p:nvSpPr>
            <p:spPr>
              <a:xfrm>
                <a:off x="8616223" y="2371215"/>
                <a:ext cx="711249" cy="27197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D91D76A7-E2B8-4A39-883E-CED22231338D}"/>
                  </a:ext>
                </a:extLst>
              </p:cNvPr>
              <p:cNvSpPr/>
              <p:nvPr/>
            </p:nvSpPr>
            <p:spPr>
              <a:xfrm>
                <a:off x="9132993" y="1771650"/>
                <a:ext cx="45719" cy="609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AFCBA237-EAB7-4275-86B4-07D348FBF07B}"/>
                  </a:ext>
                </a:extLst>
              </p:cNvPr>
              <p:cNvSpPr/>
              <p:nvPr/>
            </p:nvSpPr>
            <p:spPr>
              <a:xfrm>
                <a:off x="9087034" y="1748790"/>
                <a:ext cx="142875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294435CC-03C1-4AE6-95B2-5BB03BB32713}"/>
                  </a:ext>
                </a:extLst>
              </p:cNvPr>
              <p:cNvSpPr/>
              <p:nvPr/>
            </p:nvSpPr>
            <p:spPr>
              <a:xfrm>
                <a:off x="9102526" y="1621570"/>
                <a:ext cx="107786" cy="1225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3B093D7-B8A7-4E77-BBDD-E31394342DC5}"/>
                  </a:ext>
                </a:extLst>
              </p:cNvPr>
              <p:cNvSpPr/>
              <p:nvPr/>
            </p:nvSpPr>
            <p:spPr>
              <a:xfrm>
                <a:off x="9103234" y="1681455"/>
                <a:ext cx="107424" cy="799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C934655-307F-4451-BB59-A2F39620F9EE}"/>
                  </a:ext>
                </a:extLst>
              </p:cNvPr>
              <p:cNvSpPr/>
              <p:nvPr/>
            </p:nvSpPr>
            <p:spPr>
              <a:xfrm>
                <a:off x="8677888" y="2267249"/>
                <a:ext cx="371044" cy="1039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54F4BC80-328F-460F-A2B9-41F31FF615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21753" y="2531028"/>
                <a:ext cx="274320" cy="275315"/>
                <a:chOff x="8426542" y="2717112"/>
                <a:chExt cx="346424" cy="347680"/>
              </a:xfrm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D2DE304F-9E89-44FB-8125-5B04291DBFD6}"/>
                    </a:ext>
                  </a:extLst>
                </p:cNvPr>
                <p:cNvSpPr/>
                <p:nvPr/>
              </p:nvSpPr>
              <p:spPr>
                <a:xfrm rot="10800000">
                  <a:off x="8427423" y="2861586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FA1D7D5F-1E15-48E2-A0E9-659FC4EA3DC0}"/>
                    </a:ext>
                  </a:extLst>
                </p:cNvPr>
                <p:cNvSpPr/>
                <p:nvPr/>
              </p:nvSpPr>
              <p:spPr>
                <a:xfrm rot="2806103">
                  <a:off x="8424692" y="2863722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CD82BFD2-B664-4918-94C6-F2874727845E}"/>
                    </a:ext>
                  </a:extLst>
                </p:cNvPr>
                <p:cNvSpPr/>
                <p:nvPr/>
              </p:nvSpPr>
              <p:spPr>
                <a:xfrm rot="5400000">
                  <a:off x="8423820" y="286158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489D8913-E214-47F5-A6FE-F83089FF5A54}"/>
                    </a:ext>
                  </a:extLst>
                </p:cNvPr>
                <p:cNvSpPr/>
                <p:nvPr/>
              </p:nvSpPr>
              <p:spPr>
                <a:xfrm rot="8254609">
                  <a:off x="8426542" y="286193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008DB4D9-7D65-4ED2-AECB-30BA45FB2E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2830" y="2735884"/>
                  <a:ext cx="310435" cy="309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7A7ECABE-DE61-47B4-8C90-CC9D2F99F0CF}"/>
                    </a:ext>
                  </a:extLst>
                </p:cNvPr>
                <p:cNvSpPr/>
                <p:nvPr/>
              </p:nvSpPr>
              <p:spPr>
                <a:xfrm>
                  <a:off x="8516220" y="2808416"/>
                  <a:ext cx="164456" cy="1589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2A997027-59DE-4DE0-A0DF-D5A1FA082779}"/>
                    </a:ext>
                  </a:extLst>
                </p:cNvPr>
                <p:cNvSpPr/>
                <p:nvPr/>
              </p:nvSpPr>
              <p:spPr>
                <a:xfrm>
                  <a:off x="8523363" y="2816229"/>
                  <a:ext cx="149142" cy="1463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133EF216-10C9-4D64-B7CE-2FF70C5212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53152" y="2532720"/>
                <a:ext cx="274320" cy="275315"/>
                <a:chOff x="8426542" y="2717112"/>
                <a:chExt cx="346424" cy="347680"/>
              </a:xfrm>
            </p:grpSpPr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E57BCEC4-785B-49F4-85FE-221C7CE79531}"/>
                    </a:ext>
                  </a:extLst>
                </p:cNvPr>
                <p:cNvSpPr/>
                <p:nvPr/>
              </p:nvSpPr>
              <p:spPr>
                <a:xfrm rot="10800000">
                  <a:off x="8427423" y="2861586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FE21F340-F5DD-4F07-A6A8-5B451CCF733E}"/>
                    </a:ext>
                  </a:extLst>
                </p:cNvPr>
                <p:cNvSpPr/>
                <p:nvPr/>
              </p:nvSpPr>
              <p:spPr>
                <a:xfrm rot="2806103">
                  <a:off x="8424692" y="2863722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CF2BFE5-3D9D-42B4-9962-84884E756F69}"/>
                    </a:ext>
                  </a:extLst>
                </p:cNvPr>
                <p:cNvSpPr/>
                <p:nvPr/>
              </p:nvSpPr>
              <p:spPr>
                <a:xfrm rot="5400000">
                  <a:off x="8423820" y="286158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814B48E4-BE11-414F-97E1-11CB155AE6B0}"/>
                    </a:ext>
                  </a:extLst>
                </p:cNvPr>
                <p:cNvSpPr/>
                <p:nvPr/>
              </p:nvSpPr>
              <p:spPr>
                <a:xfrm rot="8254609">
                  <a:off x="8426542" y="286193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CAA593F5-F3BF-4BCE-8DCD-C95151ABB3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2830" y="2735884"/>
                  <a:ext cx="310435" cy="309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B7E12907-33B2-42BB-ACFF-6DE814A93A2B}"/>
                    </a:ext>
                  </a:extLst>
                </p:cNvPr>
                <p:cNvSpPr/>
                <p:nvPr/>
              </p:nvSpPr>
              <p:spPr>
                <a:xfrm>
                  <a:off x="8516220" y="2808416"/>
                  <a:ext cx="164456" cy="1589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AD071E65-72A8-4B93-A87F-12AB61846C10}"/>
                    </a:ext>
                  </a:extLst>
                </p:cNvPr>
                <p:cNvSpPr/>
                <p:nvPr/>
              </p:nvSpPr>
              <p:spPr>
                <a:xfrm>
                  <a:off x="8523363" y="2816229"/>
                  <a:ext cx="149142" cy="1463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B886C8A-5686-4BAA-979C-D9E97E09C06A}"/>
                  </a:ext>
                </a:extLst>
              </p:cNvPr>
              <p:cNvGrpSpPr/>
              <p:nvPr/>
            </p:nvGrpSpPr>
            <p:grpSpPr>
              <a:xfrm rot="16200000">
                <a:off x="8532753" y="1691295"/>
                <a:ext cx="365522" cy="334070"/>
                <a:chOff x="7243308" y="1599526"/>
                <a:chExt cx="641757" cy="537628"/>
              </a:xfrm>
            </p:grpSpPr>
            <p:sp>
              <p:nvSpPr>
                <p:cNvPr id="194" name="Arc 193">
                  <a:extLst>
                    <a:ext uri="{FF2B5EF4-FFF2-40B4-BE49-F238E27FC236}">
                      <a16:creationId xmlns:a16="http://schemas.microsoft.com/office/drawing/2014/main" id="{7FFF48D6-078E-42DF-B829-300C8C1FB75A}"/>
                    </a:ext>
                  </a:extLst>
                </p:cNvPr>
                <p:cNvSpPr/>
                <p:nvPr/>
              </p:nvSpPr>
              <p:spPr>
                <a:xfrm>
                  <a:off x="7243308" y="1599526"/>
                  <a:ext cx="641757" cy="537628"/>
                </a:xfrm>
                <a:prstGeom prst="arc">
                  <a:avLst>
                    <a:gd name="adj1" fmla="val 16655769"/>
                    <a:gd name="adj2" fmla="val 6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Arc 194">
                  <a:extLst>
                    <a:ext uri="{FF2B5EF4-FFF2-40B4-BE49-F238E27FC236}">
                      <a16:creationId xmlns:a16="http://schemas.microsoft.com/office/drawing/2014/main" id="{E8A1F86E-26D6-43DE-BA74-2E7F6F184DD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59767" y="1671397"/>
                  <a:ext cx="443446" cy="419729"/>
                </a:xfrm>
                <a:prstGeom prst="arc">
                  <a:avLst>
                    <a:gd name="adj1" fmla="val 16239023"/>
                    <a:gd name="adj2" fmla="val 21557571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Arc 195">
                  <a:extLst>
                    <a:ext uri="{FF2B5EF4-FFF2-40B4-BE49-F238E27FC236}">
                      <a16:creationId xmlns:a16="http://schemas.microsoft.com/office/drawing/2014/main" id="{EC3956B0-F73C-4481-B5AF-D7D2768FAE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11262" y="1737149"/>
                  <a:ext cx="314796" cy="297960"/>
                </a:xfrm>
                <a:prstGeom prst="arc">
                  <a:avLst>
                    <a:gd name="adj1" fmla="val 16362528"/>
                    <a:gd name="adj2" fmla="val 21580564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63" name="Graphic 62" descr="Robot Hand outline">
              <a:extLst>
                <a:ext uri="{FF2B5EF4-FFF2-40B4-BE49-F238E27FC236}">
                  <a16:creationId xmlns:a16="http://schemas.microsoft.com/office/drawing/2014/main" id="{334CD03A-423E-4785-8121-B565AD68A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18596" y="3120139"/>
              <a:ext cx="914400" cy="914400"/>
            </a:xfrm>
            <a:prstGeom prst="rect">
              <a:avLst/>
            </a:prstGeom>
          </p:spPr>
        </p:pic>
        <p:pic>
          <p:nvPicPr>
            <p:cNvPr id="64" name="Graphic 63" descr="Robot Hand outline">
              <a:extLst>
                <a:ext uri="{FF2B5EF4-FFF2-40B4-BE49-F238E27FC236}">
                  <a16:creationId xmlns:a16="http://schemas.microsoft.com/office/drawing/2014/main" id="{14A30BAD-625C-4F8D-B78E-6351B621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26391" y="4097601"/>
              <a:ext cx="914400" cy="914400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E8644E1-D675-40EB-ADF1-A515FF5E86E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50191" y="3536569"/>
              <a:ext cx="613992" cy="935154"/>
              <a:chOff x="8548479" y="1621570"/>
              <a:chExt cx="778993" cy="1186465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89BA89E-CBB9-4D8E-82D6-807BF41E78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635" y="1906806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D04B2A3-3AA1-4874-A792-E40A5724A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692" y="1907524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8208100-16BE-4DC3-89B8-2B0940488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4032" y="1907524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0E36420F-9129-4000-8E13-38E6F533A7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8089" y="1908243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5E48D89C-A82E-4C45-9249-579956ED0B06}"/>
                  </a:ext>
                </a:extLst>
              </p:cNvPr>
              <p:cNvSpPr/>
              <p:nvPr/>
            </p:nvSpPr>
            <p:spPr>
              <a:xfrm>
                <a:off x="8616223" y="2371215"/>
                <a:ext cx="711249" cy="27197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9D82D84-3AD8-4EEC-A111-F4E148D576D7}"/>
                  </a:ext>
                </a:extLst>
              </p:cNvPr>
              <p:cNvSpPr/>
              <p:nvPr/>
            </p:nvSpPr>
            <p:spPr>
              <a:xfrm>
                <a:off x="9132993" y="1771650"/>
                <a:ext cx="45719" cy="609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307948A1-462B-4EDA-9245-800101F588D3}"/>
                  </a:ext>
                </a:extLst>
              </p:cNvPr>
              <p:cNvSpPr/>
              <p:nvPr/>
            </p:nvSpPr>
            <p:spPr>
              <a:xfrm>
                <a:off x="9087034" y="1748790"/>
                <a:ext cx="142875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DB9D076C-3E2D-44F5-8611-20763ABD3899}"/>
                  </a:ext>
                </a:extLst>
              </p:cNvPr>
              <p:cNvSpPr/>
              <p:nvPr/>
            </p:nvSpPr>
            <p:spPr>
              <a:xfrm>
                <a:off x="9102526" y="1621570"/>
                <a:ext cx="107786" cy="1225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13733DB2-3562-4509-BC84-D5F990856DBD}"/>
                  </a:ext>
                </a:extLst>
              </p:cNvPr>
              <p:cNvSpPr/>
              <p:nvPr/>
            </p:nvSpPr>
            <p:spPr>
              <a:xfrm>
                <a:off x="9103234" y="1681455"/>
                <a:ext cx="107424" cy="799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2FA704DB-1849-4512-88E6-0EA59DFFBF35}"/>
                  </a:ext>
                </a:extLst>
              </p:cNvPr>
              <p:cNvSpPr/>
              <p:nvPr/>
            </p:nvSpPr>
            <p:spPr>
              <a:xfrm>
                <a:off x="8677888" y="2267249"/>
                <a:ext cx="371044" cy="1039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03850A01-4D36-4521-8666-43EC631CB6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21753" y="2531028"/>
                <a:ext cx="274320" cy="275315"/>
                <a:chOff x="8426542" y="2717112"/>
                <a:chExt cx="346424" cy="347680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41D8AFD3-D2A5-4347-8146-852EC5C14B7C}"/>
                    </a:ext>
                  </a:extLst>
                </p:cNvPr>
                <p:cNvSpPr/>
                <p:nvPr/>
              </p:nvSpPr>
              <p:spPr>
                <a:xfrm rot="10800000">
                  <a:off x="8427423" y="2861586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723479B6-5FA8-4D86-ADF3-27FFF5BA094D}"/>
                    </a:ext>
                  </a:extLst>
                </p:cNvPr>
                <p:cNvSpPr/>
                <p:nvPr/>
              </p:nvSpPr>
              <p:spPr>
                <a:xfrm rot="2806103">
                  <a:off x="8424692" y="2863722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377CBF0F-985E-45C2-89FF-5A9698007187}"/>
                    </a:ext>
                  </a:extLst>
                </p:cNvPr>
                <p:cNvSpPr/>
                <p:nvPr/>
              </p:nvSpPr>
              <p:spPr>
                <a:xfrm rot="5400000">
                  <a:off x="8423820" y="286158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3B4198F7-F49B-4B6A-92FB-A137664992D9}"/>
                    </a:ext>
                  </a:extLst>
                </p:cNvPr>
                <p:cNvSpPr/>
                <p:nvPr/>
              </p:nvSpPr>
              <p:spPr>
                <a:xfrm rot="8254609">
                  <a:off x="8426542" y="286193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E9A24D00-3C26-4933-9913-784244F119B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2830" y="2735884"/>
                  <a:ext cx="310435" cy="309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90C720A3-E398-4A51-9393-A92DA93EA8C5}"/>
                    </a:ext>
                  </a:extLst>
                </p:cNvPr>
                <p:cNvSpPr/>
                <p:nvPr/>
              </p:nvSpPr>
              <p:spPr>
                <a:xfrm>
                  <a:off x="8516220" y="2808416"/>
                  <a:ext cx="164456" cy="1589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9D8E2A78-E978-49F8-9905-128DF9EE49E8}"/>
                    </a:ext>
                  </a:extLst>
                </p:cNvPr>
                <p:cNvSpPr/>
                <p:nvPr/>
              </p:nvSpPr>
              <p:spPr>
                <a:xfrm>
                  <a:off x="8523363" y="2816229"/>
                  <a:ext cx="149142" cy="1463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99BCDC51-4C45-4EFF-BD75-17BD33E2804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53152" y="2532720"/>
                <a:ext cx="274320" cy="275315"/>
                <a:chOff x="8426542" y="2717112"/>
                <a:chExt cx="346424" cy="347680"/>
              </a:xfrm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884C383-4375-4153-9980-862BDD7516F4}"/>
                    </a:ext>
                  </a:extLst>
                </p:cNvPr>
                <p:cNvSpPr/>
                <p:nvPr/>
              </p:nvSpPr>
              <p:spPr>
                <a:xfrm rot="10800000">
                  <a:off x="8427423" y="2861586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EBFC9878-0020-4F7C-99B0-6060951200A3}"/>
                    </a:ext>
                  </a:extLst>
                </p:cNvPr>
                <p:cNvSpPr/>
                <p:nvPr/>
              </p:nvSpPr>
              <p:spPr>
                <a:xfrm rot="2806103">
                  <a:off x="8424692" y="2863722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9C39C94D-C978-4043-B097-3492D36BFDD9}"/>
                    </a:ext>
                  </a:extLst>
                </p:cNvPr>
                <p:cNvSpPr/>
                <p:nvPr/>
              </p:nvSpPr>
              <p:spPr>
                <a:xfrm rot="5400000">
                  <a:off x="8423820" y="286158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62000B05-3608-4A04-A084-648F259424FC}"/>
                    </a:ext>
                  </a:extLst>
                </p:cNvPr>
                <p:cNvSpPr/>
                <p:nvPr/>
              </p:nvSpPr>
              <p:spPr>
                <a:xfrm rot="8254609">
                  <a:off x="8426542" y="286193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A2D7E4A8-5538-4489-9C4E-FE5900F9B8D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2830" y="2735884"/>
                  <a:ext cx="310435" cy="309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F25C552-F13F-40FD-8015-4C9105F19BDE}"/>
                    </a:ext>
                  </a:extLst>
                </p:cNvPr>
                <p:cNvSpPr/>
                <p:nvPr/>
              </p:nvSpPr>
              <p:spPr>
                <a:xfrm>
                  <a:off x="8516220" y="2808416"/>
                  <a:ext cx="164456" cy="1589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0F7843B0-BF2E-4BB2-8067-9A456200C966}"/>
                    </a:ext>
                  </a:extLst>
                </p:cNvPr>
                <p:cNvSpPr/>
                <p:nvPr/>
              </p:nvSpPr>
              <p:spPr>
                <a:xfrm>
                  <a:off x="8523363" y="2816229"/>
                  <a:ext cx="149142" cy="1463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7F237859-4060-4A9A-A850-25EFEDAF36CC}"/>
                  </a:ext>
                </a:extLst>
              </p:cNvPr>
              <p:cNvGrpSpPr/>
              <p:nvPr/>
            </p:nvGrpSpPr>
            <p:grpSpPr>
              <a:xfrm rot="16200000">
                <a:off x="8532753" y="1691295"/>
                <a:ext cx="365522" cy="334070"/>
                <a:chOff x="7243308" y="1599526"/>
                <a:chExt cx="641757" cy="537628"/>
              </a:xfrm>
            </p:grpSpPr>
            <p:sp>
              <p:nvSpPr>
                <p:cNvPr id="161" name="Arc 160">
                  <a:extLst>
                    <a:ext uri="{FF2B5EF4-FFF2-40B4-BE49-F238E27FC236}">
                      <a16:creationId xmlns:a16="http://schemas.microsoft.com/office/drawing/2014/main" id="{CC801EB7-4605-47A0-AEB5-B89FBB3938F7}"/>
                    </a:ext>
                  </a:extLst>
                </p:cNvPr>
                <p:cNvSpPr/>
                <p:nvPr/>
              </p:nvSpPr>
              <p:spPr>
                <a:xfrm>
                  <a:off x="7243308" y="1599526"/>
                  <a:ext cx="641757" cy="537628"/>
                </a:xfrm>
                <a:prstGeom prst="arc">
                  <a:avLst>
                    <a:gd name="adj1" fmla="val 16655769"/>
                    <a:gd name="adj2" fmla="val 6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Arc 161">
                  <a:extLst>
                    <a:ext uri="{FF2B5EF4-FFF2-40B4-BE49-F238E27FC236}">
                      <a16:creationId xmlns:a16="http://schemas.microsoft.com/office/drawing/2014/main" id="{7E005774-4B18-474F-B1B4-D1E20E329A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59767" y="1671397"/>
                  <a:ext cx="443446" cy="419729"/>
                </a:xfrm>
                <a:prstGeom prst="arc">
                  <a:avLst>
                    <a:gd name="adj1" fmla="val 16239023"/>
                    <a:gd name="adj2" fmla="val 21557571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Arc 162">
                  <a:extLst>
                    <a:ext uri="{FF2B5EF4-FFF2-40B4-BE49-F238E27FC236}">
                      <a16:creationId xmlns:a16="http://schemas.microsoft.com/office/drawing/2014/main" id="{6D5DFA6B-BB15-43EE-9852-5242C42241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11262" y="1737149"/>
                  <a:ext cx="314796" cy="297960"/>
                </a:xfrm>
                <a:prstGeom prst="arc">
                  <a:avLst>
                    <a:gd name="adj1" fmla="val 16362528"/>
                    <a:gd name="adj2" fmla="val 21580564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D6496AF-BB1C-4667-BCD0-D1FEFF4949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46556" y="4466284"/>
              <a:ext cx="613992" cy="935154"/>
              <a:chOff x="8548479" y="1621570"/>
              <a:chExt cx="778993" cy="118646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4AED26A-E6B2-4B4E-9C71-6F6A00BBB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6635" y="1906806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2B83E20-4DE2-4B8E-B630-FC69EB1A8A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80692" y="1907524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0A9070-E4B8-4057-977D-8ACA0AD23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4032" y="1907524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8A96A0A-0914-4C28-80FD-90D13E76A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68089" y="1908243"/>
                <a:ext cx="0" cy="368641"/>
              </a:xfrm>
              <a:prstGeom prst="lin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1750" cap="rnd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8D50F013-BB15-4573-98B6-5B0AD1124B70}"/>
                  </a:ext>
                </a:extLst>
              </p:cNvPr>
              <p:cNvSpPr/>
              <p:nvPr/>
            </p:nvSpPr>
            <p:spPr>
              <a:xfrm>
                <a:off x="8616223" y="2371215"/>
                <a:ext cx="711249" cy="27197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E4D838B-2BD7-4F3B-9C41-CD21A0F55688}"/>
                  </a:ext>
                </a:extLst>
              </p:cNvPr>
              <p:cNvSpPr/>
              <p:nvPr/>
            </p:nvSpPr>
            <p:spPr>
              <a:xfrm>
                <a:off x="9132993" y="1771650"/>
                <a:ext cx="45719" cy="609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650FCAA-689F-4602-A4CE-875736730212}"/>
                  </a:ext>
                </a:extLst>
              </p:cNvPr>
              <p:cNvSpPr/>
              <p:nvPr/>
            </p:nvSpPr>
            <p:spPr>
              <a:xfrm>
                <a:off x="9087034" y="1748790"/>
                <a:ext cx="142875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59EA5863-4898-4148-98BD-2E9BCCE3E55B}"/>
                  </a:ext>
                </a:extLst>
              </p:cNvPr>
              <p:cNvSpPr/>
              <p:nvPr/>
            </p:nvSpPr>
            <p:spPr>
              <a:xfrm>
                <a:off x="9102526" y="1621570"/>
                <a:ext cx="107786" cy="12250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4FF7EC5-64CE-437C-A4A9-D9109607B3CF}"/>
                  </a:ext>
                </a:extLst>
              </p:cNvPr>
              <p:cNvSpPr/>
              <p:nvPr/>
            </p:nvSpPr>
            <p:spPr>
              <a:xfrm>
                <a:off x="9103234" y="1681455"/>
                <a:ext cx="107424" cy="7990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6A31E8C-34FB-4C93-9509-601A401EE492}"/>
                  </a:ext>
                </a:extLst>
              </p:cNvPr>
              <p:cNvSpPr/>
              <p:nvPr/>
            </p:nvSpPr>
            <p:spPr>
              <a:xfrm>
                <a:off x="8677888" y="2267249"/>
                <a:ext cx="371044" cy="10396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BC95D69F-1FE6-4A9A-B4C9-808FF6616B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21753" y="2531028"/>
                <a:ext cx="274320" cy="275315"/>
                <a:chOff x="8426542" y="2717112"/>
                <a:chExt cx="346424" cy="347680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928D1FA-5EFC-454D-A5B0-8327F3BBA71D}"/>
                    </a:ext>
                  </a:extLst>
                </p:cNvPr>
                <p:cNvSpPr/>
                <p:nvPr/>
              </p:nvSpPr>
              <p:spPr>
                <a:xfrm rot="10800000">
                  <a:off x="8427423" y="2861586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1ACD787-1DFD-410C-B3D2-BE0D7B84708B}"/>
                    </a:ext>
                  </a:extLst>
                </p:cNvPr>
                <p:cNvSpPr/>
                <p:nvPr/>
              </p:nvSpPr>
              <p:spPr>
                <a:xfrm rot="2806103">
                  <a:off x="8424692" y="2863722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DA2296F-7B85-4920-8611-922843E205EE}"/>
                    </a:ext>
                  </a:extLst>
                </p:cNvPr>
                <p:cNvSpPr/>
                <p:nvPr/>
              </p:nvSpPr>
              <p:spPr>
                <a:xfrm rot="5400000">
                  <a:off x="8423820" y="286158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849229F3-9EAA-4726-8F46-AD87AD9C81C7}"/>
                    </a:ext>
                  </a:extLst>
                </p:cNvPr>
                <p:cNvSpPr/>
                <p:nvPr/>
              </p:nvSpPr>
              <p:spPr>
                <a:xfrm rot="8254609">
                  <a:off x="8426542" y="286193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D982E326-6606-49DC-95C9-3E173CBBFB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2830" y="2735884"/>
                  <a:ext cx="310435" cy="309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A5AAEBD4-CC8C-448F-A8BC-6C60CE723991}"/>
                    </a:ext>
                  </a:extLst>
                </p:cNvPr>
                <p:cNvSpPr/>
                <p:nvPr/>
              </p:nvSpPr>
              <p:spPr>
                <a:xfrm>
                  <a:off x="8516220" y="2808416"/>
                  <a:ext cx="164456" cy="1589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334D1ABF-A521-48DB-AD24-F96B540A5B88}"/>
                    </a:ext>
                  </a:extLst>
                </p:cNvPr>
                <p:cNvSpPr/>
                <p:nvPr/>
              </p:nvSpPr>
              <p:spPr>
                <a:xfrm>
                  <a:off x="8523363" y="2816229"/>
                  <a:ext cx="149142" cy="1463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1EBAD60D-250A-4D77-9D22-61FC763439E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053152" y="2532720"/>
                <a:ext cx="274320" cy="275315"/>
                <a:chOff x="8426542" y="2717112"/>
                <a:chExt cx="346424" cy="347680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4A6B1BCA-3A9C-45B5-A070-2984D318978F}"/>
                    </a:ext>
                  </a:extLst>
                </p:cNvPr>
                <p:cNvSpPr/>
                <p:nvPr/>
              </p:nvSpPr>
              <p:spPr>
                <a:xfrm rot="10800000">
                  <a:off x="8427423" y="2861586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1CE36AB4-6379-4BFE-AE4B-F0882DCE709B}"/>
                    </a:ext>
                  </a:extLst>
                </p:cNvPr>
                <p:cNvSpPr/>
                <p:nvPr/>
              </p:nvSpPr>
              <p:spPr>
                <a:xfrm rot="2806103">
                  <a:off x="8424692" y="2863722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3DC2D96A-9581-45CC-A7F1-790A5D767FAD}"/>
                    </a:ext>
                  </a:extLst>
                </p:cNvPr>
                <p:cNvSpPr/>
                <p:nvPr/>
              </p:nvSpPr>
              <p:spPr>
                <a:xfrm rot="5400000">
                  <a:off x="8423820" y="286158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9A433197-8104-466B-B235-451F32ADD423}"/>
                    </a:ext>
                  </a:extLst>
                </p:cNvPr>
                <p:cNvSpPr/>
                <p:nvPr/>
              </p:nvSpPr>
              <p:spPr>
                <a:xfrm rot="8254609">
                  <a:off x="8426542" y="2861935"/>
                  <a:ext cx="345543" cy="5659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4E9DFA34-957A-447E-B24E-145B36199D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42830" y="2735884"/>
                  <a:ext cx="310435" cy="30999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EB7B508F-BC57-4529-986E-6508A3DD2F76}"/>
                    </a:ext>
                  </a:extLst>
                </p:cNvPr>
                <p:cNvSpPr/>
                <p:nvPr/>
              </p:nvSpPr>
              <p:spPr>
                <a:xfrm>
                  <a:off x="8516220" y="2808416"/>
                  <a:ext cx="164456" cy="15895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284B052D-A304-40C0-8359-FB6DE4D777DE}"/>
                    </a:ext>
                  </a:extLst>
                </p:cNvPr>
                <p:cNvSpPr/>
                <p:nvPr/>
              </p:nvSpPr>
              <p:spPr>
                <a:xfrm>
                  <a:off x="8523363" y="2816229"/>
                  <a:ext cx="149142" cy="1463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565D93C5-B5E5-4D26-8C54-BD5A9983C54A}"/>
                  </a:ext>
                </a:extLst>
              </p:cNvPr>
              <p:cNvGrpSpPr/>
              <p:nvPr/>
            </p:nvGrpSpPr>
            <p:grpSpPr>
              <a:xfrm rot="16200000">
                <a:off x="8532753" y="1691295"/>
                <a:ext cx="365522" cy="334070"/>
                <a:chOff x="7243308" y="1599526"/>
                <a:chExt cx="641757" cy="537628"/>
              </a:xfrm>
            </p:grpSpPr>
            <p:sp>
              <p:nvSpPr>
                <p:cNvPr id="95" name="Arc 94">
                  <a:extLst>
                    <a:ext uri="{FF2B5EF4-FFF2-40B4-BE49-F238E27FC236}">
                      <a16:creationId xmlns:a16="http://schemas.microsoft.com/office/drawing/2014/main" id="{4BB0215D-2DD4-48E2-A70F-62407E88D36F}"/>
                    </a:ext>
                  </a:extLst>
                </p:cNvPr>
                <p:cNvSpPr/>
                <p:nvPr/>
              </p:nvSpPr>
              <p:spPr>
                <a:xfrm>
                  <a:off x="7243308" y="1599526"/>
                  <a:ext cx="641757" cy="537628"/>
                </a:xfrm>
                <a:prstGeom prst="arc">
                  <a:avLst>
                    <a:gd name="adj1" fmla="val 16655769"/>
                    <a:gd name="adj2" fmla="val 6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B7927A70-4CCB-4AE6-B75E-DC9B59A189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359767" y="1671397"/>
                  <a:ext cx="443446" cy="419729"/>
                </a:xfrm>
                <a:prstGeom prst="arc">
                  <a:avLst>
                    <a:gd name="adj1" fmla="val 16239023"/>
                    <a:gd name="adj2" fmla="val 21557571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Arc 96">
                  <a:extLst>
                    <a:ext uri="{FF2B5EF4-FFF2-40B4-BE49-F238E27FC236}">
                      <a16:creationId xmlns:a16="http://schemas.microsoft.com/office/drawing/2014/main" id="{81ECC15A-81F1-4FF3-BEE4-A7441570F9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11262" y="1737149"/>
                  <a:ext cx="314796" cy="297960"/>
                </a:xfrm>
                <a:prstGeom prst="arc">
                  <a:avLst>
                    <a:gd name="adj1" fmla="val 16362528"/>
                    <a:gd name="adj2" fmla="val 21580564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67" name="Graphic 66" descr="Construction worker male outline">
              <a:extLst>
                <a:ext uri="{FF2B5EF4-FFF2-40B4-BE49-F238E27FC236}">
                  <a16:creationId xmlns:a16="http://schemas.microsoft.com/office/drawing/2014/main" id="{573BC431-CF97-4983-A87B-60670FB19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53433" y="1543625"/>
              <a:ext cx="914400" cy="914400"/>
            </a:xfrm>
            <a:prstGeom prst="rect">
              <a:avLst/>
            </a:prstGeom>
          </p:spPr>
        </p:pic>
        <p:pic>
          <p:nvPicPr>
            <p:cNvPr id="68" name="Graphic 67" descr="Virtual Reality headset with solid fill">
              <a:extLst>
                <a:ext uri="{FF2B5EF4-FFF2-40B4-BE49-F238E27FC236}">
                  <a16:creationId xmlns:a16="http://schemas.microsoft.com/office/drawing/2014/main" id="{75EA5D7F-2055-4229-BBBA-C32831E75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182033" y="1631610"/>
              <a:ext cx="457201" cy="45720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249C584-06DC-4439-8437-0A02A9AD20B1}"/>
                </a:ext>
              </a:extLst>
            </p:cNvPr>
            <p:cNvSpPr txBox="1"/>
            <p:nvPr/>
          </p:nvSpPr>
          <p:spPr>
            <a:xfrm>
              <a:off x="1788909" y="2755015"/>
              <a:ext cx="146350" cy="38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b="1">
                  <a:solidFill>
                    <a:schemeClr val="tx1"/>
                  </a:solidFill>
                </a:rPr>
                <a:t>.</a:t>
              </a:r>
            </a:p>
            <a:p>
              <a:r>
                <a:rPr lang="en-US" sz="300" b="1">
                  <a:solidFill>
                    <a:schemeClr val="tx1"/>
                  </a:solidFill>
                </a:rPr>
                <a:t>.</a:t>
              </a:r>
            </a:p>
            <a:p>
              <a:r>
                <a:rPr lang="en-US" sz="300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0A98506-DFCC-4B98-A082-6187BCA14006}"/>
                </a:ext>
              </a:extLst>
            </p:cNvPr>
            <p:cNvSpPr txBox="1"/>
            <p:nvPr/>
          </p:nvSpPr>
          <p:spPr>
            <a:xfrm>
              <a:off x="272752" y="2630034"/>
              <a:ext cx="1088230" cy="519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>
                  <a:solidFill>
                    <a:schemeClr val="tx1"/>
                  </a:solidFill>
                </a:rPr>
                <a:t>15 Controllers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E1A4C3B-80AD-42B1-A623-AB6712E795C3}"/>
                </a:ext>
              </a:extLst>
            </p:cNvPr>
            <p:cNvSpPr txBox="1"/>
            <p:nvPr/>
          </p:nvSpPr>
          <p:spPr>
            <a:xfrm>
              <a:off x="2645953" y="5373874"/>
              <a:ext cx="1125084" cy="519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>
                  <a:solidFill>
                    <a:schemeClr val="tx1"/>
                  </a:solidFill>
                </a:rPr>
                <a:t>Safety Heartbeat</a:t>
              </a:r>
            </a:p>
          </p:txBody>
        </p:sp>
        <p:pic>
          <p:nvPicPr>
            <p:cNvPr id="72" name="Graphic 71" descr="Security camera outline">
              <a:extLst>
                <a:ext uri="{FF2B5EF4-FFF2-40B4-BE49-F238E27FC236}">
                  <a16:creationId xmlns:a16="http://schemas.microsoft.com/office/drawing/2014/main" id="{162C0515-EB48-414D-B83A-D3FCD2179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77170" y="3222787"/>
              <a:ext cx="721964" cy="721964"/>
            </a:xfrm>
            <a:prstGeom prst="rect">
              <a:avLst/>
            </a:prstGeom>
          </p:spPr>
        </p:pic>
        <p:pic>
          <p:nvPicPr>
            <p:cNvPr id="73" name="Graphic 72" descr="Security camera outline">
              <a:extLst>
                <a:ext uri="{FF2B5EF4-FFF2-40B4-BE49-F238E27FC236}">
                  <a16:creationId xmlns:a16="http://schemas.microsoft.com/office/drawing/2014/main" id="{438A058A-4DD0-4F1E-968C-A6BCAF525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3908691" y="4093572"/>
              <a:ext cx="721963" cy="721964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398C7A1-0072-416E-90FB-CB1FBEFCD236}"/>
                </a:ext>
              </a:extLst>
            </p:cNvPr>
            <p:cNvSpPr txBox="1"/>
            <p:nvPr/>
          </p:nvSpPr>
          <p:spPr>
            <a:xfrm>
              <a:off x="784550" y="5336326"/>
              <a:ext cx="826785" cy="519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>
                  <a:solidFill>
                    <a:schemeClr val="tx1"/>
                  </a:solidFill>
                </a:rPr>
                <a:t>AR/VR Worker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3D573D8-C691-444B-8F00-1ED64A70287E}"/>
                </a:ext>
              </a:extLst>
            </p:cNvPr>
            <p:cNvSpPr txBox="1"/>
            <p:nvPr/>
          </p:nvSpPr>
          <p:spPr>
            <a:xfrm>
              <a:off x="2288861" y="3894809"/>
              <a:ext cx="826785" cy="33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>
                  <a:solidFill>
                    <a:schemeClr val="tx1"/>
                  </a:solidFill>
                </a:rPr>
                <a:t>Robot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10791B2-3239-4234-9023-B93E71E7F2A9}"/>
                </a:ext>
              </a:extLst>
            </p:cNvPr>
            <p:cNvSpPr txBox="1"/>
            <p:nvPr/>
          </p:nvSpPr>
          <p:spPr>
            <a:xfrm>
              <a:off x="3337656" y="3933679"/>
              <a:ext cx="1079455" cy="519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>
                  <a:solidFill>
                    <a:schemeClr val="tx1"/>
                  </a:solidFill>
                </a:rPr>
                <a:t>Mobile Robot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8E1B6E5-D1FC-4757-B4BD-E5FC3C8CC998}"/>
                </a:ext>
              </a:extLst>
            </p:cNvPr>
            <p:cNvSpPr txBox="1"/>
            <p:nvPr/>
          </p:nvSpPr>
          <p:spPr>
            <a:xfrm>
              <a:off x="3461326" y="2217959"/>
              <a:ext cx="1079455" cy="33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>
                  <a:solidFill>
                    <a:schemeClr val="tx1"/>
                  </a:solidFill>
                </a:rPr>
                <a:t>Camera</a:t>
              </a:r>
            </a:p>
          </p:txBody>
        </p:sp>
        <p:pic>
          <p:nvPicPr>
            <p:cNvPr id="78" name="Graphic 77" descr="Security camera outline">
              <a:extLst>
                <a:ext uri="{FF2B5EF4-FFF2-40B4-BE49-F238E27FC236}">
                  <a16:creationId xmlns:a16="http://schemas.microsoft.com/office/drawing/2014/main" id="{C7CCB317-10C3-4149-8447-467753056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3854354" y="2907019"/>
              <a:ext cx="721963" cy="721964"/>
            </a:xfrm>
            <a:prstGeom prst="rect">
              <a:avLst/>
            </a:prstGeom>
          </p:spPr>
        </p:pic>
        <p:pic>
          <p:nvPicPr>
            <p:cNvPr id="79" name="Graphic 78" descr="Security camera outline">
              <a:extLst>
                <a:ext uri="{FF2B5EF4-FFF2-40B4-BE49-F238E27FC236}">
                  <a16:creationId xmlns:a16="http://schemas.microsoft.com/office/drawing/2014/main" id="{6BA68F44-86A9-4B74-962C-638842D0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190" y="4058118"/>
              <a:ext cx="721964" cy="721964"/>
            </a:xfrm>
            <a:prstGeom prst="rect">
              <a:avLst/>
            </a:prstGeom>
          </p:spPr>
        </p:pic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A64FCA7-91DC-44EA-BF8E-47235E061483}"/>
                </a:ext>
              </a:extLst>
            </p:cNvPr>
            <p:cNvSpPr/>
            <p:nvPr/>
          </p:nvSpPr>
          <p:spPr>
            <a:xfrm>
              <a:off x="370632" y="1294401"/>
              <a:ext cx="4372001" cy="457389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28F8851-3995-4E1D-8F96-3EF1F95245E7}"/>
              </a:ext>
            </a:extLst>
          </p:cNvPr>
          <p:cNvSpPr txBox="1"/>
          <p:nvPr/>
        </p:nvSpPr>
        <p:spPr>
          <a:xfrm>
            <a:off x="-15292" y="5849377"/>
            <a:ext cx="45077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This scenario is a compilation of use cases and requirements for 5G and Wi-Fi: </a:t>
            </a:r>
          </a:p>
          <a:p>
            <a:pPr>
              <a:spcBef>
                <a:spcPts val="0"/>
              </a:spcBef>
            </a:pPr>
            <a:r>
              <a:rPr lang="en-US" sz="1050">
                <a:solidFill>
                  <a:schemeClr val="tx2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https://avnu.org/wirelessTSN/</a:t>
            </a:r>
            <a:endParaRPr lang="en-US" sz="105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1050">
                <a:solidFill>
                  <a:schemeClr val="tx2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https://5g-acia.org/whitepapers/5g-quality-of-service-for-industrial-automation/</a:t>
            </a:r>
            <a:endParaRPr lang="en-US" sz="1050">
              <a:solidFill>
                <a:schemeClr val="tx2"/>
              </a:solidFill>
            </a:endParaRPr>
          </a:p>
          <a:p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7AB1776B-D8A4-43B1-9D0A-080ACE507BA6}"/>
              </a:ext>
            </a:extLst>
          </p:cNvPr>
          <p:cNvGrpSpPr/>
          <p:nvPr/>
        </p:nvGrpSpPr>
        <p:grpSpPr>
          <a:xfrm>
            <a:off x="5296276" y="3924278"/>
            <a:ext cx="5736597" cy="1983731"/>
            <a:chOff x="3365679" y="2069404"/>
            <a:chExt cx="6666718" cy="2864968"/>
          </a:xfrm>
        </p:grpSpPr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B3527AF9-E452-4D6C-AADF-327F46F4736A}"/>
                </a:ext>
              </a:extLst>
            </p:cNvPr>
            <p:cNvCxnSpPr>
              <a:cxnSpLocks/>
            </p:cNvCxnSpPr>
            <p:nvPr/>
          </p:nvCxnSpPr>
          <p:spPr>
            <a:xfrm>
              <a:off x="3365679" y="4467683"/>
              <a:ext cx="6587524" cy="23762"/>
            </a:xfrm>
            <a:prstGeom prst="straightConnector1">
              <a:avLst/>
            </a:prstGeom>
            <a:noFill/>
            <a:ln w="9525" cap="flat" cmpd="sng" algn="ctr">
              <a:solidFill>
                <a:srgbClr val="0068B5">
                  <a:shade val="95000"/>
                  <a:satMod val="104999"/>
                </a:srgbClr>
              </a:solidFill>
              <a:prstDash val="solid"/>
              <a:headEnd type="arrow" w="med" len="med"/>
              <a:tailEnd type="arrow" w="med" len="med"/>
            </a:ln>
            <a:effectLst/>
          </p:spPr>
        </p:cxn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385D1712-388D-44F7-8A29-D66FB202C877}"/>
                </a:ext>
              </a:extLst>
            </p:cNvPr>
            <p:cNvSpPr/>
            <p:nvPr/>
          </p:nvSpPr>
          <p:spPr>
            <a:xfrm>
              <a:off x="3428598" y="3960381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59C29F07-5100-4424-8B6E-432B3FF60605}"/>
                </a:ext>
              </a:extLst>
            </p:cNvPr>
            <p:cNvSpPr/>
            <p:nvPr/>
          </p:nvSpPr>
          <p:spPr>
            <a:xfrm>
              <a:off x="3422655" y="3277757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C354A0F4-D753-4D79-ABE2-0A71F96779E0}"/>
                </a:ext>
              </a:extLst>
            </p:cNvPr>
            <p:cNvSpPr/>
            <p:nvPr/>
          </p:nvSpPr>
          <p:spPr>
            <a:xfrm>
              <a:off x="3427612" y="2800294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B48F37F1-B4D5-4BE2-AED1-07EF4166E87A}"/>
                </a:ext>
              </a:extLst>
            </p:cNvPr>
            <p:cNvSpPr/>
            <p:nvPr/>
          </p:nvSpPr>
          <p:spPr>
            <a:xfrm>
              <a:off x="3423272" y="2307563"/>
              <a:ext cx="537219" cy="396834"/>
            </a:xfrm>
            <a:prstGeom prst="rect">
              <a:avLst/>
            </a:prstGeom>
            <a:solidFill>
              <a:srgbClr val="D9693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FE0747FA-AB5D-48C3-AE1C-763E8781A17F}"/>
                </a:ext>
              </a:extLst>
            </p:cNvPr>
            <p:cNvSpPr/>
            <p:nvPr/>
          </p:nvSpPr>
          <p:spPr>
            <a:xfrm>
              <a:off x="5456594" y="3959852"/>
              <a:ext cx="378799" cy="396834"/>
            </a:xfrm>
            <a:prstGeom prst="rect">
              <a:avLst/>
            </a:prstGeom>
            <a:solidFill>
              <a:srgbClr val="0068B5">
                <a:lumMod val="20000"/>
                <a:lumOff val="8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60FA0BA-0DA2-4B46-8D2A-1E8012AA9995}"/>
                </a:ext>
              </a:extLst>
            </p:cNvPr>
            <p:cNvSpPr/>
            <p:nvPr/>
          </p:nvSpPr>
          <p:spPr>
            <a:xfrm>
              <a:off x="5441911" y="2820958"/>
              <a:ext cx="378799" cy="396834"/>
            </a:xfrm>
            <a:prstGeom prst="rect">
              <a:avLst/>
            </a:prstGeom>
            <a:solidFill>
              <a:srgbClr val="0068B5">
                <a:lumMod val="20000"/>
                <a:lumOff val="8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24552997-0211-446E-863C-B169A7E1330A}"/>
                </a:ext>
              </a:extLst>
            </p:cNvPr>
            <p:cNvSpPr/>
            <p:nvPr/>
          </p:nvSpPr>
          <p:spPr>
            <a:xfrm>
              <a:off x="4120862" y="3745393"/>
              <a:ext cx="537219" cy="622064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C628FCEC-6DB8-4293-92C2-2B75502EE98A}"/>
                </a:ext>
              </a:extLst>
            </p:cNvPr>
            <p:cNvSpPr/>
            <p:nvPr/>
          </p:nvSpPr>
          <p:spPr>
            <a:xfrm>
              <a:off x="4096026" y="2873275"/>
              <a:ext cx="537219" cy="622064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2D9CA6F3-A815-419C-89F4-CB417BBEC0E2}"/>
                </a:ext>
              </a:extLst>
            </p:cNvPr>
            <p:cNvSpPr/>
            <p:nvPr/>
          </p:nvSpPr>
          <p:spPr>
            <a:xfrm>
              <a:off x="5433928" y="3342809"/>
              <a:ext cx="378799" cy="396834"/>
            </a:xfrm>
            <a:prstGeom prst="rect">
              <a:avLst/>
            </a:prstGeom>
            <a:solidFill>
              <a:srgbClr val="0068B5">
                <a:lumMod val="20000"/>
                <a:lumOff val="8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B05945C2-5DA0-4CE0-BC34-77D37EB21044}"/>
                </a:ext>
              </a:extLst>
            </p:cNvPr>
            <p:cNvSpPr txBox="1"/>
            <p:nvPr/>
          </p:nvSpPr>
          <p:spPr>
            <a:xfrm>
              <a:off x="3412699" y="4556546"/>
              <a:ext cx="520851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51823B9A-3C3B-4C0F-A4F2-307617EB420D}"/>
                </a:ext>
              </a:extLst>
            </p:cNvPr>
            <p:cNvSpPr txBox="1"/>
            <p:nvPr/>
          </p:nvSpPr>
          <p:spPr>
            <a:xfrm>
              <a:off x="4133186" y="4528771"/>
              <a:ext cx="633242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D5A056D0-52FD-451F-BA20-C0919C142328}"/>
                </a:ext>
              </a:extLst>
            </p:cNvPr>
            <p:cNvSpPr txBox="1"/>
            <p:nvPr/>
          </p:nvSpPr>
          <p:spPr>
            <a:xfrm>
              <a:off x="4853781" y="4523589"/>
              <a:ext cx="571199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2A397965-86AD-4CFB-95D4-5B76720C3C76}"/>
                </a:ext>
              </a:extLst>
            </p:cNvPr>
            <p:cNvSpPr txBox="1"/>
            <p:nvPr/>
          </p:nvSpPr>
          <p:spPr>
            <a:xfrm>
              <a:off x="5412360" y="4538856"/>
              <a:ext cx="451265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DL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53379B8D-7915-4095-B94E-E99D6C756271}"/>
                </a:ext>
              </a:extLst>
            </p:cNvPr>
            <p:cNvSpPr txBox="1"/>
            <p:nvPr/>
          </p:nvSpPr>
          <p:spPr>
            <a:xfrm>
              <a:off x="7397692" y="4525173"/>
              <a:ext cx="878144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E44399D6-7009-4E1C-B511-C4E5347DC03B}"/>
                </a:ext>
              </a:extLst>
            </p:cNvPr>
            <p:cNvSpPr txBox="1"/>
            <p:nvPr/>
          </p:nvSpPr>
          <p:spPr>
            <a:xfrm>
              <a:off x="6050034" y="4533504"/>
              <a:ext cx="520851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71E75665-31A4-48F8-83B9-F1E48975EBCD}"/>
                </a:ext>
              </a:extLst>
            </p:cNvPr>
            <p:cNvSpPr txBox="1"/>
            <p:nvPr/>
          </p:nvSpPr>
          <p:spPr>
            <a:xfrm>
              <a:off x="8171036" y="4538413"/>
              <a:ext cx="445830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DL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EF03ED33-600F-4BC5-B932-68BC1CB77EF9}"/>
                </a:ext>
              </a:extLst>
            </p:cNvPr>
            <p:cNvSpPr txBox="1"/>
            <p:nvPr/>
          </p:nvSpPr>
          <p:spPr>
            <a:xfrm>
              <a:off x="8772205" y="4523156"/>
              <a:ext cx="476772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UL</a:t>
              </a: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A0AB63B6-710E-4836-BF30-0D32428606F3}"/>
                </a:ext>
              </a:extLst>
            </p:cNvPr>
            <p:cNvSpPr/>
            <p:nvPr/>
          </p:nvSpPr>
          <p:spPr>
            <a:xfrm>
              <a:off x="6626437" y="2530741"/>
              <a:ext cx="454687" cy="1836715"/>
            </a:xfrm>
            <a:prstGeom prst="rect">
              <a:avLst/>
            </a:prstGeom>
            <a:solidFill>
              <a:srgbClr val="0068B5">
                <a:lumMod val="40000"/>
                <a:lumOff val="6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4AB1F37E-7B3B-45A3-87C9-8C539CA0C8C8}"/>
                </a:ext>
              </a:extLst>
            </p:cNvPr>
            <p:cNvSpPr/>
            <p:nvPr/>
          </p:nvSpPr>
          <p:spPr>
            <a:xfrm>
              <a:off x="4092120" y="2190205"/>
              <a:ext cx="537219" cy="622064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1F19F0F7-C295-42D6-ABAC-99894CB47B11}"/>
                </a:ext>
              </a:extLst>
            </p:cNvPr>
            <p:cNvSpPr txBox="1"/>
            <p:nvPr/>
          </p:nvSpPr>
          <p:spPr>
            <a:xfrm rot="16200000">
              <a:off x="2566483" y="3246285"/>
              <a:ext cx="221328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PLC + Sync + BA</a:t>
              </a:r>
            </a:p>
          </p:txBody>
        </p:sp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616B6796-3123-4A07-A2C8-7FFB9D54F51A}"/>
                </a:ext>
              </a:extLst>
            </p:cNvPr>
            <p:cNvSpPr txBox="1"/>
            <p:nvPr/>
          </p:nvSpPr>
          <p:spPr>
            <a:xfrm rot="16200000">
              <a:off x="3270657" y="3068324"/>
              <a:ext cx="221328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Camera + BA</a:t>
              </a: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80BA1AD4-BA78-44DB-8ACD-217C15B1DCAE}"/>
                </a:ext>
              </a:extLst>
            </p:cNvPr>
            <p:cNvSpPr/>
            <p:nvPr/>
          </p:nvSpPr>
          <p:spPr>
            <a:xfrm>
              <a:off x="4800947" y="3944244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4AF89E9A-DBF9-485A-9763-1CC279F9C5B1}"/>
                </a:ext>
              </a:extLst>
            </p:cNvPr>
            <p:cNvSpPr/>
            <p:nvPr/>
          </p:nvSpPr>
          <p:spPr>
            <a:xfrm>
              <a:off x="4795004" y="3261620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AF982F4C-AE3F-45E0-A4B1-2B96274FE402}"/>
                </a:ext>
              </a:extLst>
            </p:cNvPr>
            <p:cNvSpPr/>
            <p:nvPr/>
          </p:nvSpPr>
          <p:spPr>
            <a:xfrm>
              <a:off x="4799961" y="2784157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FA5262A-13AD-4C24-8DBD-807BDB54940A}"/>
                </a:ext>
              </a:extLst>
            </p:cNvPr>
            <p:cNvSpPr/>
            <p:nvPr/>
          </p:nvSpPr>
          <p:spPr>
            <a:xfrm>
              <a:off x="4795621" y="2107842"/>
              <a:ext cx="537219" cy="580418"/>
            </a:xfrm>
            <a:prstGeom prst="rect">
              <a:avLst/>
            </a:prstGeom>
            <a:solidFill>
              <a:srgbClr val="8F5DA2">
                <a:lumMod val="75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D57D0CFD-1AAE-475E-AD82-6A7A627BF1B0}"/>
                </a:ext>
              </a:extLst>
            </p:cNvPr>
            <p:cNvSpPr txBox="1"/>
            <p:nvPr/>
          </p:nvSpPr>
          <p:spPr>
            <a:xfrm rot="16200000">
              <a:off x="3938832" y="3230148"/>
              <a:ext cx="221328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PLC + AR + BA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42A64DA8-1BAF-4BC9-B406-AAA6E4FF8BA2}"/>
                </a:ext>
              </a:extLst>
            </p:cNvPr>
            <p:cNvSpPr txBox="1"/>
            <p:nvPr/>
          </p:nvSpPr>
          <p:spPr>
            <a:xfrm rot="16200000">
              <a:off x="4811642" y="3420488"/>
              <a:ext cx="1625735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Robot +  BA</a:t>
              </a: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5E593682-5FCF-4D19-9B58-5168631DDF42}"/>
                </a:ext>
              </a:extLst>
            </p:cNvPr>
            <p:cNvSpPr/>
            <p:nvPr/>
          </p:nvSpPr>
          <p:spPr>
            <a:xfrm>
              <a:off x="5944007" y="3959714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B0040CCB-4D74-47E6-8E1F-49418EFDDCA2}"/>
                </a:ext>
              </a:extLst>
            </p:cNvPr>
            <p:cNvSpPr/>
            <p:nvPr/>
          </p:nvSpPr>
          <p:spPr>
            <a:xfrm>
              <a:off x="5938064" y="3277090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D2922CD3-2F52-404D-BE9E-AC529A29CA35}"/>
                </a:ext>
              </a:extLst>
            </p:cNvPr>
            <p:cNvSpPr/>
            <p:nvPr/>
          </p:nvSpPr>
          <p:spPr>
            <a:xfrm>
              <a:off x="5943021" y="2799627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9A356129-9D35-4B82-BF79-47BFC41925B9}"/>
                </a:ext>
              </a:extLst>
            </p:cNvPr>
            <p:cNvSpPr/>
            <p:nvPr/>
          </p:nvSpPr>
          <p:spPr>
            <a:xfrm>
              <a:off x="5938681" y="2306896"/>
              <a:ext cx="537219" cy="396834"/>
            </a:xfrm>
            <a:prstGeom prst="rect">
              <a:avLst/>
            </a:prstGeom>
            <a:solidFill>
              <a:srgbClr val="D9693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3FF357EB-FD25-49BD-85A6-327F8EB08884}"/>
                </a:ext>
              </a:extLst>
            </p:cNvPr>
            <p:cNvSpPr txBox="1"/>
            <p:nvPr/>
          </p:nvSpPr>
          <p:spPr>
            <a:xfrm rot="16200000">
              <a:off x="5081892" y="3245618"/>
              <a:ext cx="221328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PLC + Sync + BA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FA36525-B463-4CFC-9098-4FCCF2A99CE3}"/>
                </a:ext>
              </a:extLst>
            </p:cNvPr>
            <p:cNvSpPr txBox="1"/>
            <p:nvPr/>
          </p:nvSpPr>
          <p:spPr>
            <a:xfrm>
              <a:off x="6605397" y="4538413"/>
              <a:ext cx="451265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DL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C8114C7-9D73-47ED-B0FD-4C24128C1887}"/>
                </a:ext>
              </a:extLst>
            </p:cNvPr>
            <p:cNvSpPr txBox="1"/>
            <p:nvPr/>
          </p:nvSpPr>
          <p:spPr>
            <a:xfrm rot="16200000">
              <a:off x="6022966" y="3409283"/>
              <a:ext cx="1625735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ARVr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 + BA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sym typeface="Helvetica Neue"/>
              </a:endParaRP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219FCEC5-F81D-4919-B0F5-DE0955347A9B}"/>
                </a:ext>
              </a:extLst>
            </p:cNvPr>
            <p:cNvSpPr/>
            <p:nvPr/>
          </p:nvSpPr>
          <p:spPr>
            <a:xfrm>
              <a:off x="7302022" y="3956225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1DF4637C-46D5-4236-A0AB-E68D2D02FF69}"/>
                </a:ext>
              </a:extLst>
            </p:cNvPr>
            <p:cNvSpPr/>
            <p:nvPr/>
          </p:nvSpPr>
          <p:spPr>
            <a:xfrm>
              <a:off x="7296079" y="3273601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52D45C3B-0853-452C-9871-7CA1E2C5C506}"/>
                </a:ext>
              </a:extLst>
            </p:cNvPr>
            <p:cNvSpPr/>
            <p:nvPr/>
          </p:nvSpPr>
          <p:spPr>
            <a:xfrm>
              <a:off x="7301036" y="2796138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097B47BC-6B1E-4365-941E-6262BBC76930}"/>
                </a:ext>
              </a:extLst>
            </p:cNvPr>
            <p:cNvSpPr/>
            <p:nvPr/>
          </p:nvSpPr>
          <p:spPr>
            <a:xfrm>
              <a:off x="7296696" y="2119823"/>
              <a:ext cx="537219" cy="580418"/>
            </a:xfrm>
            <a:prstGeom prst="rect">
              <a:avLst/>
            </a:prstGeom>
            <a:solidFill>
              <a:srgbClr val="8F5DA2">
                <a:lumMod val="75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2982A37E-E7C3-42C6-9B3C-3E3195F51712}"/>
                </a:ext>
              </a:extLst>
            </p:cNvPr>
            <p:cNvSpPr txBox="1"/>
            <p:nvPr/>
          </p:nvSpPr>
          <p:spPr>
            <a:xfrm rot="16200000">
              <a:off x="6439907" y="3242129"/>
              <a:ext cx="221328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PLC + AR + BA</a:t>
              </a: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4651CF5-1309-48B4-BC9F-82C24D84A371}"/>
                </a:ext>
              </a:extLst>
            </p:cNvPr>
            <p:cNvSpPr/>
            <p:nvPr/>
          </p:nvSpPr>
          <p:spPr>
            <a:xfrm>
              <a:off x="8110756" y="2535071"/>
              <a:ext cx="454687" cy="1836715"/>
            </a:xfrm>
            <a:prstGeom prst="rect">
              <a:avLst/>
            </a:prstGeom>
            <a:solidFill>
              <a:srgbClr val="0068B5">
                <a:lumMod val="40000"/>
                <a:lumOff val="60000"/>
              </a:srgbClr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DF72ECEE-3B2F-437F-ABEA-BC99C7A39BB7}"/>
                </a:ext>
              </a:extLst>
            </p:cNvPr>
            <p:cNvSpPr txBox="1"/>
            <p:nvPr/>
          </p:nvSpPr>
          <p:spPr>
            <a:xfrm rot="16200000">
              <a:off x="7507285" y="3413613"/>
              <a:ext cx="1625735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ARVr</a:t>
              </a: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sym typeface="Helvetica Neue"/>
                </a:rPr>
                <a:t> + BA</a:t>
              </a: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l Clear"/>
                <a:ea typeface="+mn-ea"/>
                <a:sym typeface="Helvetica Neue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004B003A-DD48-46D7-93B9-62943D719868}"/>
                </a:ext>
              </a:extLst>
            </p:cNvPr>
            <p:cNvSpPr/>
            <p:nvPr/>
          </p:nvSpPr>
          <p:spPr>
            <a:xfrm>
              <a:off x="8766064" y="3979815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355C9914-71AA-47EC-9CD8-28B8C0DC07C4}"/>
                </a:ext>
              </a:extLst>
            </p:cNvPr>
            <p:cNvSpPr/>
            <p:nvPr/>
          </p:nvSpPr>
          <p:spPr>
            <a:xfrm>
              <a:off x="8760121" y="3297191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348FF4B7-1B39-4CAA-9184-11D1BC15EEAC}"/>
                </a:ext>
              </a:extLst>
            </p:cNvPr>
            <p:cNvSpPr/>
            <p:nvPr/>
          </p:nvSpPr>
          <p:spPr>
            <a:xfrm>
              <a:off x="8765078" y="2819728"/>
              <a:ext cx="537219" cy="396834"/>
            </a:xfrm>
            <a:prstGeom prst="rect">
              <a:avLst/>
            </a:prstGeom>
            <a:solidFill>
              <a:srgbClr val="0068B5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A7408947-D0F6-4883-862F-12FF05E86CE3}"/>
                </a:ext>
              </a:extLst>
            </p:cNvPr>
            <p:cNvSpPr/>
            <p:nvPr/>
          </p:nvSpPr>
          <p:spPr>
            <a:xfrm>
              <a:off x="8760738" y="2326997"/>
              <a:ext cx="537219" cy="396834"/>
            </a:xfrm>
            <a:prstGeom prst="rect">
              <a:avLst/>
            </a:prstGeom>
            <a:solidFill>
              <a:srgbClr val="D96930"/>
            </a:solidFill>
            <a:ln w="25400" cap="flat" cmpd="sng" algn="ctr">
              <a:solidFill>
                <a:srgbClr val="0068B5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5F4BDF4-6715-4A32-8C88-8462DC8CF898}"/>
                </a:ext>
              </a:extLst>
            </p:cNvPr>
            <p:cNvSpPr txBox="1"/>
            <p:nvPr/>
          </p:nvSpPr>
          <p:spPr>
            <a:xfrm rot="16200000">
              <a:off x="7903949" y="3265719"/>
              <a:ext cx="2213284" cy="215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algn="ctr" defTabSz="243833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  <a:ea typeface="+mn-ea"/>
                  <a:sym typeface="Helvetica Neue"/>
                </a:rPr>
                <a:t>TF + PLC + Sync + BA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8F8B2C34-D66D-4393-BBE1-F763AB07B473}"/>
                </a:ext>
              </a:extLst>
            </p:cNvPr>
            <p:cNvSpPr txBox="1"/>
            <p:nvPr/>
          </p:nvSpPr>
          <p:spPr>
            <a:xfrm>
              <a:off x="9440088" y="4183584"/>
              <a:ext cx="592309" cy="31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tel Clear"/>
                </a:rPr>
                <a:t>time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B2FE56-77E3-4831-8742-D138F06CB0D8}"/>
              </a:ext>
            </a:extLst>
          </p:cNvPr>
          <p:cNvCxnSpPr>
            <a:cxnSpLocks/>
          </p:cNvCxnSpPr>
          <p:nvPr/>
        </p:nvCxnSpPr>
        <p:spPr bwMode="auto">
          <a:xfrm>
            <a:off x="5336736" y="3833466"/>
            <a:ext cx="1189450" cy="146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9" name="TextBox 308">
            <a:extLst>
              <a:ext uri="{FF2B5EF4-FFF2-40B4-BE49-F238E27FC236}">
                <a16:creationId xmlns:a16="http://schemas.microsoft.com/office/drawing/2014/main" id="{1920A4A5-0851-4B20-AD7A-F66E527D1C27}"/>
              </a:ext>
            </a:extLst>
          </p:cNvPr>
          <p:cNvSpPr txBox="1"/>
          <p:nvPr/>
        </p:nvSpPr>
        <p:spPr>
          <a:xfrm>
            <a:off x="5613648" y="3509049"/>
            <a:ext cx="534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1ms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15555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5828-45EF-4044-A731-305F8066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1188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Performance evaluation – Factory case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844D5-67DC-474B-A653-5EE93BF076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November 2022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222DA-179F-4B4D-A6F0-EF99FBDE37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t>Slide </a:t>
            </a:r>
            <a:fld id="{06B781AF-4CCF-49B0-A572-DE54FBE5D94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</a:rPr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CF780AB4-3A14-4CDA-AD77-53482ACA18E4}"/>
              </a:ext>
            </a:extLst>
          </p:cNvPr>
          <p:cNvSpPr txBox="1"/>
          <p:nvPr/>
        </p:nvSpPr>
        <p:spPr>
          <a:xfrm>
            <a:off x="139927" y="6611779"/>
            <a:ext cx="83963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</a:rPr>
              <a:t>Each bar represent time necessary to deliver all buffered data for a given traffic stream assuming 1 </a:t>
            </a:r>
            <a:r>
              <a:rPr lang="en-US" sz="1000" dirty="0" err="1">
                <a:solidFill>
                  <a:schemeClr val="tx1"/>
                </a:solidFill>
              </a:rPr>
              <a:t>ms</a:t>
            </a:r>
            <a:r>
              <a:rPr lang="en-US" sz="1000" dirty="0">
                <a:solidFill>
                  <a:schemeClr val="tx1"/>
                </a:solidFill>
              </a:rPr>
              <a:t> TXOP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4BDC33B-E97B-43A1-B58B-495E56F29407}"/>
              </a:ext>
            </a:extLst>
          </p:cNvPr>
          <p:cNvSpPr txBox="1"/>
          <p:nvPr/>
        </p:nvSpPr>
        <p:spPr>
          <a:xfrm>
            <a:off x="5396845" y="1536174"/>
            <a:ext cx="3720356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In presence of small, frequently arriving packets, the OTA overhead consume almost all available time </a:t>
            </a:r>
          </a:p>
          <a:p>
            <a:pPr marL="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200">
                <a:solidFill>
                  <a:schemeClr val="tx1"/>
                </a:solidFill>
              </a:rPr>
              <a:t>256bytes payload is almost MCS independent as </a:t>
            </a: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</a:rPr>
              <a:t>The reduction of triggering overhead translates over a period of 10 </a:t>
            </a:r>
            <a:r>
              <a:rPr lang="en-US" sz="1600" err="1">
                <a:solidFill>
                  <a:schemeClr val="tx1"/>
                </a:solidFill>
              </a:rPr>
              <a:t>ms</a:t>
            </a:r>
            <a:r>
              <a:rPr lang="en-US" sz="1600">
                <a:solidFill>
                  <a:schemeClr val="tx1"/>
                </a:solidFill>
              </a:rPr>
              <a:t> into about &gt;4ms of free time that can potentially be used </a:t>
            </a:r>
          </a:p>
          <a:p>
            <a:pPr marL="73152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To lower data MCS4 vs MCS8 for improved reliability </a:t>
            </a:r>
            <a:endParaRPr lang="en-US" sz="1600">
              <a:solidFill>
                <a:schemeClr val="tx1"/>
              </a:solidFill>
              <a:cs typeface="Times New Roman"/>
            </a:endParaRPr>
          </a:p>
          <a:p>
            <a:pPr marL="731520"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Times New Roman"/>
                <a:ea typeface="MS Gothic"/>
                <a:cs typeface="Times New Roman"/>
              </a:rPr>
              <a:t>as an opportunity to transmit some other data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8CB810DD-782B-485C-A482-2F0A1F38E4C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9496338" y="6475414"/>
            <a:ext cx="1893446" cy="180975"/>
          </a:xfrm>
        </p:spPr>
        <p:txBody>
          <a:bodyPr/>
          <a:lstStyle/>
          <a:p>
            <a:r>
              <a:rPr lang="en-GB" dirty="0"/>
              <a:t>Intel Corporation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64AD5FA-F576-4C63-8074-B5FC287D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3" y="1273572"/>
            <a:ext cx="2542495" cy="22677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AAF3B0B-6938-41B3-BACB-5209A1F1F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64" y="3841180"/>
            <a:ext cx="2542495" cy="22677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479535F-BF3C-44C7-A610-2F2B0171C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510" y="1272615"/>
            <a:ext cx="2542495" cy="226771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03B4C0B-9B14-4400-B85B-085462B50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104" y="3816636"/>
            <a:ext cx="2542495" cy="2267712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39DE5CE-548C-4F0A-BC30-4F28A31928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8110" y="1397684"/>
            <a:ext cx="2542495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95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2020</Words>
  <Application>Microsoft Office PowerPoint</Application>
  <PresentationFormat>Widescreen</PresentationFormat>
  <Paragraphs>398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CiscoSansTT ExtraLight</vt:lpstr>
      <vt:lpstr>Intel Clear</vt:lpstr>
      <vt:lpstr>Segoe UI</vt:lpstr>
      <vt:lpstr>Times New Roman</vt:lpstr>
      <vt:lpstr>Office Theme</vt:lpstr>
      <vt:lpstr>Blue theme 2015 16x9</vt:lpstr>
      <vt:lpstr>1_Office Theme</vt:lpstr>
      <vt:lpstr>Document</vt:lpstr>
      <vt:lpstr>Challenges to achieve deterministic low latency in next generation 802.11</vt:lpstr>
      <vt:lpstr>Introduction</vt:lpstr>
      <vt:lpstr>Applications that need deterministic ultra-low latency typically have a cyclic behavior</vt:lpstr>
      <vt:lpstr>Traffic Patterns and Channel Access Requirements</vt:lpstr>
      <vt:lpstr>State of the Art: Scheduled access with 802.11ax/be</vt:lpstr>
      <vt:lpstr>Simulation Scenario</vt:lpstr>
      <vt:lpstr>Performance evaluation – Enterprise XR scenario</vt:lpstr>
      <vt:lpstr>Factory scenario</vt:lpstr>
      <vt:lpstr>Performance evaluation – Factory case</vt:lpstr>
      <vt:lpstr>Conclusion</vt:lpstr>
      <vt:lpstr>BACKUP</vt:lpstr>
      <vt:lpstr>Time-Sensitive Applications Requirements</vt:lpstr>
      <vt:lpstr>PowerPoint Presentation</vt:lpstr>
      <vt:lpstr>Performance evaluation – Enterprise XR scenario 8 XR and Camera clients</vt:lpstr>
      <vt:lpstr>Performance evaluation – Factory case PCL interarrival 500us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Enhancements for QoS and low latency in 802.11be R1</dc:title>
  <dc:creator>Cavalcanti, Dave</dc:creator>
  <cp:lastModifiedBy>Akhmetov, Dmitry</cp:lastModifiedBy>
  <cp:revision>2</cp:revision>
  <dcterms:created xsi:type="dcterms:W3CDTF">2020-10-20T19:57:38Z</dcterms:created>
  <dcterms:modified xsi:type="dcterms:W3CDTF">2022-11-14T21:44:18Z</dcterms:modified>
</cp:coreProperties>
</file>