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9" r:id="rId10"/>
    <p:sldId id="263" r:id="rId11"/>
    <p:sldId id="26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8E317-0F78-4D16-B285-D86CF74DE5F2}" v="74" dt="2022-11-04T21:37:27.0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>
        <p:scale>
          <a:sx n="125" d="100"/>
          <a:sy n="125" d="100"/>
        </p:scale>
        <p:origin x="360" y="-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8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16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Kazi Huq,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Kazi Huq,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392-00-0uhr-beamforming-improvement-for-uhr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1330-00-00ax-a-method-of-transmitting-multi-sta-block-frame.pptx" TargetMode="External"/><Relationship Id="rId5" Type="http://schemas.openxmlformats.org/officeDocument/2006/relationships/hyperlink" Target="https://mentor.ieee.org/802.11/dcn/22/11-22-1519-00-0uhr-requirements-of-low-latency-in-uhr.pptx" TargetMode="External"/><Relationship Id="rId4" Type="http://schemas.openxmlformats.org/officeDocument/2006/relationships/hyperlink" Target="https://mentor.ieee.org/802.11/dcn/22/11-22-1393-00-0uhr-latency-reduction-scheme-for-uhr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Uplink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90806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9916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7CBE780E-B9EA-B8C0-4AB8-B300DB371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074690"/>
              </p:ext>
            </p:extLst>
          </p:nvPr>
        </p:nvGraphicFramePr>
        <p:xfrm>
          <a:off x="900113" y="3236913"/>
          <a:ext cx="10167937" cy="261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09925" imgH="2712946" progId="Word.Document.8">
                  <p:embed/>
                </p:oleObj>
              </mc:Choice>
              <mc:Fallback>
                <p:oleObj name="Document" r:id="rId3" imgW="10509925" imgH="2712946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7CBE780E-B9EA-B8C0-4AB8-B300DB3713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36913"/>
                        <a:ext cx="10167937" cy="2614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We discussed the potential enhanced trigger-based transmission for UL transmission to meet the low latency target of UHR.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We envision that enhanced trigger-based transmission has the potential to reduce latency.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Do you think that trigger-based transmission in the baseline specs (</a:t>
            </a:r>
            <a:r>
              <a:rPr lang="en-GB" b="0" dirty="0" err="1"/>
              <a:t>ax</a:t>
            </a:r>
            <a:r>
              <a:rPr lang="en-GB" b="0" dirty="0"/>
              <a:t>/be) may be modified to improve latency in UHR SG/TG?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 lvl="1" indent="-342900">
              <a:buFont typeface="Times New Roman" panose="02020603050405020304" pitchFamily="18" charset="0"/>
              <a:buChar char="‾"/>
            </a:pPr>
            <a:r>
              <a:rPr lang="en-GB" b="0" dirty="0"/>
              <a:t>Yes:</a:t>
            </a:r>
            <a:endParaRPr lang="en-GB" dirty="0"/>
          </a:p>
          <a:p>
            <a:pPr lvl="1" indent="-342900">
              <a:buFont typeface="Times New Roman" panose="02020603050405020304" pitchFamily="18" charset="0"/>
              <a:buChar char="‾"/>
            </a:pPr>
            <a:r>
              <a:rPr lang="en-GB" b="0" dirty="0"/>
              <a:t>No:</a:t>
            </a:r>
          </a:p>
          <a:p>
            <a:pPr lvl="1" indent="-342900">
              <a:buFont typeface="Times New Roman" panose="02020603050405020304" pitchFamily="18" charset="0"/>
              <a:buChar char="‾"/>
            </a:pPr>
            <a:r>
              <a:rPr lang="en-GB" b="0" dirty="0"/>
              <a:t>Abstain: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200"/>
          </a:xfrm>
        </p:spPr>
        <p:txBody>
          <a:bodyPr/>
          <a:lstStyle/>
          <a:p>
            <a:r>
              <a:rPr lang="en-GB" sz="1800" b="0" dirty="0"/>
              <a:t>[1] </a:t>
            </a:r>
            <a:r>
              <a:rPr lang="en-US" sz="1800" b="0" dirty="0"/>
              <a:t>E. Jeon </a:t>
            </a:r>
            <a:r>
              <a:rPr lang="en-US" sz="1800" b="0" i="1" dirty="0"/>
              <a:t>et al</a:t>
            </a:r>
            <a:r>
              <a:rPr lang="en-US" sz="1800" b="0" dirty="0"/>
              <a:t>.</a:t>
            </a:r>
            <a:r>
              <a:rPr lang="en-GB" sz="1800" b="0" dirty="0"/>
              <a:t>, “</a:t>
            </a:r>
            <a:r>
              <a:rPr lang="en-US" sz="1800" b="0" dirty="0"/>
              <a:t>Beamforming Improvement for UHR,”</a:t>
            </a:r>
            <a:r>
              <a:rPr lang="en-GB" sz="1800" b="0" dirty="0"/>
              <a:t> </a:t>
            </a:r>
            <a:r>
              <a:rPr lang="en-US" sz="18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https://mentor.ieee.org/802.11/dcn/22/11-22-1392-00-0uhr-beamforming-improvement-for-uhr.pptx</a:t>
            </a:r>
            <a:r>
              <a:rPr lang="en-US" sz="1800" b="0" dirty="0">
                <a:solidFill>
                  <a:schemeClr val="tx1"/>
                </a:solidFill>
              </a:rPr>
              <a:t>. </a:t>
            </a:r>
          </a:p>
          <a:p>
            <a:r>
              <a:rPr lang="en-GB" sz="1800" b="0" dirty="0">
                <a:solidFill>
                  <a:schemeClr val="tx1"/>
                </a:solidFill>
              </a:rPr>
              <a:t>[2] W. B. Lee </a:t>
            </a:r>
            <a:r>
              <a:rPr lang="en-GB" sz="1800" b="0" i="1" dirty="0">
                <a:solidFill>
                  <a:schemeClr val="tx1"/>
                </a:solidFill>
              </a:rPr>
              <a:t>et al</a:t>
            </a:r>
            <a:r>
              <a:rPr lang="en-GB" sz="1800" b="0" dirty="0">
                <a:solidFill>
                  <a:schemeClr val="tx1"/>
                </a:solidFill>
              </a:rPr>
              <a:t>., “Latency Reduction Scheme for UHR,” </a:t>
            </a:r>
            <a:r>
              <a:rPr lang="en-GB" sz="18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https://mentor.ieee.org/802.11/dcn/22/11-22-1393-00-0uhr-latency-reduction-scheme-for-uhr.pptx</a:t>
            </a:r>
            <a:r>
              <a:rPr lang="en-GB" sz="1800" b="0" dirty="0">
                <a:solidFill>
                  <a:schemeClr val="tx1"/>
                </a:solidFill>
              </a:rPr>
              <a:t>.</a:t>
            </a:r>
          </a:p>
          <a:p>
            <a:r>
              <a:rPr lang="en-GB" sz="1800" b="0" dirty="0">
                <a:solidFill>
                  <a:schemeClr val="tx1"/>
                </a:solidFill>
              </a:rPr>
              <a:t>[3] T. Shu, “Requirements of Low Latency in UHR,” </a:t>
            </a:r>
            <a:r>
              <a:rPr lang="en-GB" sz="18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https://mentor.ieee.org/802.11/dcn/22/11-22-1519-00-0uhr-requirements-of-low-latency-in-uhr.pptx</a:t>
            </a:r>
            <a:r>
              <a:rPr lang="en-GB" sz="1800" b="0" dirty="0">
                <a:solidFill>
                  <a:schemeClr val="tx1"/>
                </a:solidFill>
              </a:rPr>
              <a:t>.</a:t>
            </a:r>
          </a:p>
          <a:p>
            <a:r>
              <a:rPr lang="en-GB" sz="1800" b="0" dirty="0">
                <a:solidFill>
                  <a:schemeClr val="tx1"/>
                </a:solidFill>
              </a:rPr>
              <a:t>[4] L. Lu, “Multi-AP Coordination for Low latency Traffic Delivery,” </a:t>
            </a:r>
            <a:r>
              <a:rPr lang="en-GB" sz="18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https://mentor.ieee.org/802.11/dcn/22/11-22-1519-00-0uhr-requirements-of-low-latency-in-uhr.pptx</a:t>
            </a:r>
            <a:r>
              <a:rPr lang="en-GB" sz="1800" b="0" dirty="0">
                <a:solidFill>
                  <a:schemeClr val="tx1"/>
                </a:solidFill>
              </a:rPr>
              <a:t>  </a:t>
            </a:r>
          </a:p>
          <a:p>
            <a:r>
              <a:rPr lang="en-GB" sz="1800" b="0" dirty="0"/>
              <a:t>[5] Draft </a:t>
            </a:r>
            <a:r>
              <a:rPr lang="en-US" sz="1800" b="0" dirty="0"/>
              <a:t>“IEEE Standard for Information Technology–Telecommunications and Information Exchange between Systems - Local and Metropolitan Area Networks–Specific Requirements - Part 11: Wireless LAN Medium Access Control (MAC) and Physical Layer (PHY) Specifications,” IEEE P802.11-REVme/D2.0, pp. 1–5797. </a:t>
            </a:r>
          </a:p>
          <a:p>
            <a:r>
              <a:rPr lang="en-US" sz="1800" b="0" dirty="0"/>
              <a:t>[6] J. Kim </a:t>
            </a:r>
            <a:r>
              <a:rPr lang="en-US" sz="1800" b="0" i="1" dirty="0"/>
              <a:t>et al</a:t>
            </a:r>
            <a:r>
              <a:rPr lang="en-US" sz="1800" b="0" dirty="0"/>
              <a:t>., “A Method of transmitting Multi-STA Block ACK,” </a:t>
            </a:r>
            <a:r>
              <a:rPr lang="en-US" sz="1800" b="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https://mentor.ieee.org/802.11/dcn/15/11-15-1330-00-00ax-a-method-of-transmitting-multi-sta-block-frame.pptx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endParaRPr lang="en-GB" sz="1800" b="0" dirty="0">
              <a:solidFill>
                <a:schemeClr val="tx1"/>
              </a:solidFill>
            </a:endParaRPr>
          </a:p>
          <a:p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enhanced trigger-based transmission for UHR.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Reducing latency is one of the major goals for UHR.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Enhancing the trigger-based solution for uplink transmission may help to achieve the low latency goal for UHR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91540" y="1676400"/>
            <a:ext cx="10919459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UHR [1]</a:t>
            </a:r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During the WNG session in July 2022 plenary meeting, a motion was passed to form the Ultra High Reliability (UHR) study group (SG) to develop PAR for the “beyond be” 802.11 WLAN.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major emphasis of the Next-Gen WLAN  will be on 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Improve reliability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Reduce latencies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Increase manageability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Increase throughput, including at different SNR levels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Reduce device-level power consumption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Several contributions regarding low latency are already presented in UHR SG [2]-[4].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5357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Trigger-Frame rules in IEEE 802.11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365641"/>
            <a:ext cx="11734800" cy="4113213"/>
          </a:xfrm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A trigger frame (TF) allocates resources for and solicits one or more TB PPDU transmissions.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TF also carries other information required by the responding STA to send a TB PPDU.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TF is needed to signal the non-AP STAs to begin UL transmission of their data with their assigned resource units (RU)s.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An AP sends a TF to initiate UL MIMO operation using UL OFDMA or UL MU-MIMO transmissions.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TF identifies non-AP-STAs participating in UL MU operation and assigns RUs and/or spatial streams to these STAs.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C17E28-46F2-8A7D-683E-162D48F5046D}"/>
              </a:ext>
            </a:extLst>
          </p:cNvPr>
          <p:cNvSpPr txBox="1"/>
          <p:nvPr/>
        </p:nvSpPr>
        <p:spPr>
          <a:xfrm>
            <a:off x="4658866" y="4686619"/>
            <a:ext cx="1253535" cy="307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A5DCBF8-24F8-6BE0-B346-D7193D6C254C}"/>
              </a:ext>
            </a:extLst>
          </p:cNvPr>
          <p:cNvSpPr txBox="1"/>
          <p:nvPr/>
        </p:nvSpPr>
        <p:spPr>
          <a:xfrm>
            <a:off x="6276025" y="5226149"/>
            <a:ext cx="917239" cy="307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A343B9-15B3-B11A-BAF6-3418B3589528}"/>
              </a:ext>
            </a:extLst>
          </p:cNvPr>
          <p:cNvSpPr txBox="1"/>
          <p:nvPr/>
        </p:nvSpPr>
        <p:spPr>
          <a:xfrm>
            <a:off x="7600390" y="4464539"/>
            <a:ext cx="966996" cy="52322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2745E65-B579-DCC1-7B70-183A33FA44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402032" y="4978734"/>
            <a:ext cx="4343400" cy="156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3285F54-A440-4D9B-1EF4-E825AA5C4A09}"/>
              </a:ext>
            </a:extLst>
          </p:cNvPr>
          <p:cNvSpPr txBox="1"/>
          <p:nvPr/>
        </p:nvSpPr>
        <p:spPr>
          <a:xfrm>
            <a:off x="5816583" y="472860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1AC55E-045B-4B30-E897-AB1D42E6B423}"/>
              </a:ext>
            </a:extLst>
          </p:cNvPr>
          <p:cNvSpPr txBox="1"/>
          <p:nvPr/>
        </p:nvSpPr>
        <p:spPr>
          <a:xfrm>
            <a:off x="6276024" y="5820451"/>
            <a:ext cx="917239" cy="307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5393E78-4224-2EDD-E4BE-19326B71B7C0}"/>
              </a:ext>
            </a:extLst>
          </p:cNvPr>
          <p:cNvSpPr txBox="1"/>
          <p:nvPr/>
        </p:nvSpPr>
        <p:spPr>
          <a:xfrm>
            <a:off x="7121923" y="470576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5B3461-1060-E1D4-7E9C-7077DCCC803B}"/>
              </a:ext>
            </a:extLst>
          </p:cNvPr>
          <p:cNvCxnSpPr>
            <a:cxnSpLocks/>
          </p:cNvCxnSpPr>
          <p:nvPr/>
        </p:nvCxnSpPr>
        <p:spPr bwMode="auto">
          <a:xfrm>
            <a:off x="4402032" y="5530891"/>
            <a:ext cx="43434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755D305-923C-F974-3325-AE6B587F93BF}"/>
              </a:ext>
            </a:extLst>
          </p:cNvPr>
          <p:cNvCxnSpPr>
            <a:cxnSpLocks/>
          </p:cNvCxnSpPr>
          <p:nvPr/>
        </p:nvCxnSpPr>
        <p:spPr bwMode="auto">
          <a:xfrm>
            <a:off x="4402032" y="6128228"/>
            <a:ext cx="4343400" cy="1268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000D6A1-F9E2-22BD-D0E1-6644B206C8F4}"/>
              </a:ext>
            </a:extLst>
          </p:cNvPr>
          <p:cNvCxnSpPr>
            <a:cxnSpLocks/>
          </p:cNvCxnSpPr>
          <p:nvPr/>
        </p:nvCxnSpPr>
        <p:spPr bwMode="auto">
          <a:xfrm>
            <a:off x="5912401" y="442137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F37807C-3C17-B47C-7BB3-C9ED85A8D296}"/>
              </a:ext>
            </a:extLst>
          </p:cNvPr>
          <p:cNvCxnSpPr>
            <a:cxnSpLocks/>
          </p:cNvCxnSpPr>
          <p:nvPr/>
        </p:nvCxnSpPr>
        <p:spPr bwMode="auto">
          <a:xfrm>
            <a:off x="6274119" y="442137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0E1D85C-1EC0-02AB-D5EC-BC1DF4E5D467}"/>
              </a:ext>
            </a:extLst>
          </p:cNvPr>
          <p:cNvCxnSpPr>
            <a:cxnSpLocks/>
          </p:cNvCxnSpPr>
          <p:nvPr/>
        </p:nvCxnSpPr>
        <p:spPr bwMode="auto">
          <a:xfrm>
            <a:off x="7193263" y="440096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D1E0E7C-222A-321C-E6B5-06D8D2850679}"/>
              </a:ext>
            </a:extLst>
          </p:cNvPr>
          <p:cNvCxnSpPr>
            <a:cxnSpLocks/>
          </p:cNvCxnSpPr>
          <p:nvPr/>
        </p:nvCxnSpPr>
        <p:spPr bwMode="auto">
          <a:xfrm>
            <a:off x="7602432" y="440096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AA5CE3C-C149-454A-0CB1-430FBC9A4882}"/>
              </a:ext>
            </a:extLst>
          </p:cNvPr>
          <p:cNvSpPr txBox="1"/>
          <p:nvPr/>
        </p:nvSpPr>
        <p:spPr>
          <a:xfrm>
            <a:off x="3944832" y="483176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FC37609-A474-412B-F1F3-7721C838FF06}"/>
              </a:ext>
            </a:extLst>
          </p:cNvPr>
          <p:cNvSpPr txBox="1"/>
          <p:nvPr/>
        </p:nvSpPr>
        <p:spPr>
          <a:xfrm>
            <a:off x="3883449" y="536789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6144" name="TextBox 6143">
            <a:extLst>
              <a:ext uri="{FF2B5EF4-FFF2-40B4-BE49-F238E27FC236}">
                <a16:creationId xmlns:a16="http://schemas.microsoft.com/office/drawing/2014/main" id="{A95D8AC5-DF35-D71A-07C0-979BC63BF849}"/>
              </a:ext>
            </a:extLst>
          </p:cNvPr>
          <p:cNvSpPr txBox="1"/>
          <p:nvPr/>
        </p:nvSpPr>
        <p:spPr>
          <a:xfrm>
            <a:off x="3858473" y="5940623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6147" name="Straight Connector 6146">
            <a:extLst>
              <a:ext uri="{FF2B5EF4-FFF2-40B4-BE49-F238E27FC236}">
                <a16:creationId xmlns:a16="http://schemas.microsoft.com/office/drawing/2014/main" id="{99DF663A-E169-59BC-7984-6D08A930653B}"/>
              </a:ext>
            </a:extLst>
          </p:cNvPr>
          <p:cNvCxnSpPr>
            <a:cxnSpLocks/>
          </p:cNvCxnSpPr>
          <p:nvPr/>
        </p:nvCxnSpPr>
        <p:spPr bwMode="auto">
          <a:xfrm>
            <a:off x="4658866" y="4324764"/>
            <a:ext cx="416276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6148" name="Straight Connector 6147">
            <a:extLst>
              <a:ext uri="{FF2B5EF4-FFF2-40B4-BE49-F238E27FC236}">
                <a16:creationId xmlns:a16="http://schemas.microsoft.com/office/drawing/2014/main" id="{06D47322-1A6F-E70E-71E9-B21AD012CCF1}"/>
              </a:ext>
            </a:extLst>
          </p:cNvPr>
          <p:cNvCxnSpPr/>
          <p:nvPr/>
        </p:nvCxnSpPr>
        <p:spPr bwMode="auto">
          <a:xfrm>
            <a:off x="4658866" y="417236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49" name="Straight Connector 6148">
            <a:extLst>
              <a:ext uri="{FF2B5EF4-FFF2-40B4-BE49-F238E27FC236}">
                <a16:creationId xmlns:a16="http://schemas.microsoft.com/office/drawing/2014/main" id="{8607F4F5-4964-8227-B4D0-79565BDD6E39}"/>
              </a:ext>
            </a:extLst>
          </p:cNvPr>
          <p:cNvCxnSpPr/>
          <p:nvPr/>
        </p:nvCxnSpPr>
        <p:spPr bwMode="auto">
          <a:xfrm>
            <a:off x="8839200" y="417236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50" name="TextBox 6149">
            <a:extLst>
              <a:ext uri="{FF2B5EF4-FFF2-40B4-BE49-F238E27FC236}">
                <a16:creationId xmlns:a16="http://schemas.microsoft.com/office/drawing/2014/main" id="{66BFD441-FF72-4F6D-2D3E-35D53818990D}"/>
              </a:ext>
            </a:extLst>
          </p:cNvPr>
          <p:cNvSpPr txBox="1"/>
          <p:nvPr/>
        </p:nvSpPr>
        <p:spPr>
          <a:xfrm>
            <a:off x="6121382" y="3935447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2E21A-01ED-9415-05B6-6410F1BD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Uplink Transmissions in a TXOP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ED5C-48BD-8DFA-F4F6-094F2D0E1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258" y="163255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existing standard (802.11 ax/be architecture) in a TXOP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1800" dirty="0"/>
              <a:t>Needs multiple TFs to allocate resources for initial transmission and transmission afterward.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1800" dirty="0"/>
              <a:t>Granting multiple uplink transmissions is based on transmitting multiple TFs.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1800" dirty="0"/>
              <a:t>It increases overhead due to multiple trigger frame transmission in uplink. </a:t>
            </a:r>
          </a:p>
          <a:p>
            <a:pPr marL="457200" lvl="1" indent="0" algn="just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F1EE4-622A-CD0A-3CAB-E743C0A6115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2214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144A4-7858-074B-0063-D26182705A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962ACA-5E9F-99A4-45CD-F4EA3BED23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431A2A-B1FC-1D9F-5B7A-6187C499F6B0}"/>
              </a:ext>
            </a:extLst>
          </p:cNvPr>
          <p:cNvSpPr txBox="1"/>
          <p:nvPr/>
        </p:nvSpPr>
        <p:spPr>
          <a:xfrm>
            <a:off x="1704634" y="3867055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C7206C-DD49-A085-F68B-6127DF70405B}"/>
              </a:ext>
            </a:extLst>
          </p:cNvPr>
          <p:cNvSpPr txBox="1"/>
          <p:nvPr/>
        </p:nvSpPr>
        <p:spPr>
          <a:xfrm>
            <a:off x="3321793" y="4406585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5B87DE-B6C8-5DED-843B-6E221AEE5F6E}"/>
              </a:ext>
            </a:extLst>
          </p:cNvPr>
          <p:cNvSpPr txBox="1"/>
          <p:nvPr/>
        </p:nvSpPr>
        <p:spPr>
          <a:xfrm>
            <a:off x="4646158" y="3644975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2DD80BD-318E-847E-90FC-9122AD7397FF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7800" y="4168195"/>
            <a:ext cx="8077200" cy="663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987A023-E3D2-3AB6-83CA-102CBA23B4FD}"/>
              </a:ext>
            </a:extLst>
          </p:cNvPr>
          <p:cNvSpPr txBox="1"/>
          <p:nvPr/>
        </p:nvSpPr>
        <p:spPr>
          <a:xfrm>
            <a:off x="2862351" y="390904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C4CB3A-5021-B9A1-5DB7-BEB7E7C7D0A6}"/>
              </a:ext>
            </a:extLst>
          </p:cNvPr>
          <p:cNvSpPr txBox="1"/>
          <p:nvPr/>
        </p:nvSpPr>
        <p:spPr>
          <a:xfrm>
            <a:off x="3321792" y="5000887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5A7CE9-DF81-4B01-A592-4C3EDA87C91D}"/>
              </a:ext>
            </a:extLst>
          </p:cNvPr>
          <p:cNvSpPr txBox="1"/>
          <p:nvPr/>
        </p:nvSpPr>
        <p:spPr>
          <a:xfrm>
            <a:off x="4167691" y="3886200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5F21D8-D9B8-E53E-AE48-A0154D98011C}"/>
              </a:ext>
            </a:extLst>
          </p:cNvPr>
          <p:cNvSpPr txBox="1"/>
          <p:nvPr/>
        </p:nvSpPr>
        <p:spPr>
          <a:xfrm>
            <a:off x="5534974" y="390238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90011C-07AD-F467-E4A2-DD798A20F332}"/>
              </a:ext>
            </a:extLst>
          </p:cNvPr>
          <p:cNvSpPr txBox="1"/>
          <p:nvPr/>
        </p:nvSpPr>
        <p:spPr>
          <a:xfrm>
            <a:off x="6022507" y="3860451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6380BF-2BF1-39A2-B3B3-CB3931CF8B54}"/>
              </a:ext>
            </a:extLst>
          </p:cNvPr>
          <p:cNvSpPr txBox="1"/>
          <p:nvPr/>
        </p:nvSpPr>
        <p:spPr>
          <a:xfrm>
            <a:off x="7696200" y="4406584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F6FD63-017C-F4B1-FCCD-39FBCEE61536}"/>
              </a:ext>
            </a:extLst>
          </p:cNvPr>
          <p:cNvSpPr txBox="1"/>
          <p:nvPr/>
        </p:nvSpPr>
        <p:spPr>
          <a:xfrm>
            <a:off x="8526712" y="3884327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78DF09F-93E3-019F-14FA-EA0305EB03D6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711327"/>
            <a:ext cx="8077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D4B8B3-FE29-7911-67B9-3BB0F46DF02F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7800" y="5294860"/>
            <a:ext cx="8153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DD01643-FC61-7906-A7EA-A03005C38357}"/>
              </a:ext>
            </a:extLst>
          </p:cNvPr>
          <p:cNvSpPr txBox="1"/>
          <p:nvPr/>
        </p:nvSpPr>
        <p:spPr>
          <a:xfrm>
            <a:off x="8989301" y="3867055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E337727-8EAA-B2F9-5CEC-D6D1705E9E77}"/>
              </a:ext>
            </a:extLst>
          </p:cNvPr>
          <p:cNvCxnSpPr>
            <a:cxnSpLocks/>
          </p:cNvCxnSpPr>
          <p:nvPr/>
        </p:nvCxnSpPr>
        <p:spPr bwMode="auto">
          <a:xfrm>
            <a:off x="2958169" y="3601808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E62C955-B151-3EC0-2A0F-56704F4FFF94}"/>
              </a:ext>
            </a:extLst>
          </p:cNvPr>
          <p:cNvCxnSpPr>
            <a:cxnSpLocks/>
          </p:cNvCxnSpPr>
          <p:nvPr/>
        </p:nvCxnSpPr>
        <p:spPr bwMode="auto">
          <a:xfrm>
            <a:off x="3319887" y="3601808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C3AD9C-6CFB-B3D3-E738-042311D9DF0E}"/>
              </a:ext>
            </a:extLst>
          </p:cNvPr>
          <p:cNvCxnSpPr>
            <a:cxnSpLocks/>
          </p:cNvCxnSpPr>
          <p:nvPr/>
        </p:nvCxnSpPr>
        <p:spPr bwMode="auto">
          <a:xfrm>
            <a:off x="4239031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B5EA4FE-FFA7-E29D-A994-AF31BD0BE222}"/>
              </a:ext>
            </a:extLst>
          </p:cNvPr>
          <p:cNvCxnSpPr>
            <a:cxnSpLocks/>
          </p:cNvCxnSpPr>
          <p:nvPr/>
        </p:nvCxnSpPr>
        <p:spPr bwMode="auto">
          <a:xfrm>
            <a:off x="46482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7E7271C-1A2E-1E21-3432-774076F9AD8E}"/>
              </a:ext>
            </a:extLst>
          </p:cNvPr>
          <p:cNvCxnSpPr>
            <a:cxnSpLocks/>
          </p:cNvCxnSpPr>
          <p:nvPr/>
        </p:nvCxnSpPr>
        <p:spPr bwMode="auto">
          <a:xfrm>
            <a:off x="5613154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E9ED30E-6D42-C695-0BCC-7A46894B0EC6}"/>
              </a:ext>
            </a:extLst>
          </p:cNvPr>
          <p:cNvCxnSpPr>
            <a:cxnSpLocks/>
          </p:cNvCxnSpPr>
          <p:nvPr/>
        </p:nvCxnSpPr>
        <p:spPr bwMode="auto">
          <a:xfrm>
            <a:off x="60198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A3C0BB1-0E15-8067-73D3-4ACDF234F8F5}"/>
              </a:ext>
            </a:extLst>
          </p:cNvPr>
          <p:cNvCxnSpPr>
            <a:cxnSpLocks/>
          </p:cNvCxnSpPr>
          <p:nvPr/>
        </p:nvCxnSpPr>
        <p:spPr bwMode="auto">
          <a:xfrm>
            <a:off x="7282781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3BD3C07-036F-641A-A65F-4FDDB9570099}"/>
              </a:ext>
            </a:extLst>
          </p:cNvPr>
          <p:cNvCxnSpPr>
            <a:cxnSpLocks/>
          </p:cNvCxnSpPr>
          <p:nvPr/>
        </p:nvCxnSpPr>
        <p:spPr bwMode="auto">
          <a:xfrm>
            <a:off x="76962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43A6C8C-0E53-85BD-1D75-B3D396D86CA4}"/>
              </a:ext>
            </a:extLst>
          </p:cNvPr>
          <p:cNvCxnSpPr>
            <a:cxnSpLocks/>
          </p:cNvCxnSpPr>
          <p:nvPr/>
        </p:nvCxnSpPr>
        <p:spPr bwMode="auto">
          <a:xfrm>
            <a:off x="8613439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5DCA2D-BA17-8DAD-37BF-0BEB9347F932}"/>
              </a:ext>
            </a:extLst>
          </p:cNvPr>
          <p:cNvCxnSpPr>
            <a:cxnSpLocks/>
          </p:cNvCxnSpPr>
          <p:nvPr/>
        </p:nvCxnSpPr>
        <p:spPr bwMode="auto">
          <a:xfrm>
            <a:off x="89916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FF0BE4F-E5F2-27B0-A23D-478ED9606B99}"/>
              </a:ext>
            </a:extLst>
          </p:cNvPr>
          <p:cNvSpPr txBox="1"/>
          <p:nvPr/>
        </p:nvSpPr>
        <p:spPr>
          <a:xfrm>
            <a:off x="990600" y="4012196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5B5989A-34E4-60DB-72DF-D4461FF5852B}"/>
              </a:ext>
            </a:extLst>
          </p:cNvPr>
          <p:cNvSpPr txBox="1"/>
          <p:nvPr/>
        </p:nvSpPr>
        <p:spPr>
          <a:xfrm>
            <a:off x="929217" y="4548331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14FFC1-A2E1-8E17-CD0D-E87227017F3D}"/>
              </a:ext>
            </a:extLst>
          </p:cNvPr>
          <p:cNvSpPr txBox="1"/>
          <p:nvPr/>
        </p:nvSpPr>
        <p:spPr>
          <a:xfrm>
            <a:off x="904241" y="5121059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EDDB28-2F22-D4BA-B32D-919836D08E2C}"/>
              </a:ext>
            </a:extLst>
          </p:cNvPr>
          <p:cNvCxnSpPr>
            <a:cxnSpLocks/>
          </p:cNvCxnSpPr>
          <p:nvPr/>
        </p:nvCxnSpPr>
        <p:spPr bwMode="auto">
          <a:xfrm>
            <a:off x="1704634" y="3505200"/>
            <a:ext cx="77194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EAEC9D5-FDC8-77E4-F683-4694A6833803}"/>
              </a:ext>
            </a:extLst>
          </p:cNvPr>
          <p:cNvCxnSpPr/>
          <p:nvPr/>
        </p:nvCxnSpPr>
        <p:spPr bwMode="auto">
          <a:xfrm>
            <a:off x="1704634" y="3352800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0C2A1B4-8436-7630-0402-1E660E113375}"/>
              </a:ext>
            </a:extLst>
          </p:cNvPr>
          <p:cNvCxnSpPr/>
          <p:nvPr/>
        </p:nvCxnSpPr>
        <p:spPr bwMode="auto">
          <a:xfrm>
            <a:off x="9424035" y="3352800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6F80CBC-4E35-2874-FA77-CA773DCB9647}"/>
              </a:ext>
            </a:extLst>
          </p:cNvPr>
          <p:cNvSpPr txBox="1"/>
          <p:nvPr/>
        </p:nvSpPr>
        <p:spPr>
          <a:xfrm>
            <a:off x="5181600" y="3217026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74F9FC-11AD-4C9E-79A8-7BDCBC029BA1}"/>
              </a:ext>
            </a:extLst>
          </p:cNvPr>
          <p:cNvSpPr txBox="1"/>
          <p:nvPr/>
        </p:nvSpPr>
        <p:spPr>
          <a:xfrm>
            <a:off x="7239001" y="3886200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27083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913416" y="570637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Transmission (1)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3416" y="1600200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We propose to allocate multiple UL transmissions using a single TF.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It will improve system efficiency in terms of latency.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For example,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One TF carries the information for the STAs to have multiple UL transmissions.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Removal of multiple TFs and SIFSs reduces latency.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Reliability can also be increased if the subsequent PPDU retransmits the same data.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3560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Transmission (2)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219201"/>
            <a:ext cx="10361084" cy="762000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Option 1: Multiple UL transmission in a single TF.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0981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1551B-9398-09EC-A5F4-1A52BB123C22}"/>
              </a:ext>
            </a:extLst>
          </p:cNvPr>
          <p:cNvSpPr txBox="1"/>
          <p:nvPr/>
        </p:nvSpPr>
        <p:spPr>
          <a:xfrm>
            <a:off x="2057400" y="24026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4EBC6-8673-07D2-6B58-6577351D5228}"/>
              </a:ext>
            </a:extLst>
          </p:cNvPr>
          <p:cNvSpPr txBox="1"/>
          <p:nvPr/>
        </p:nvSpPr>
        <p:spPr>
          <a:xfrm>
            <a:off x="3674559" y="29421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72B02D-CCB1-52BE-A006-2051ADA3B276}"/>
              </a:ext>
            </a:extLst>
          </p:cNvPr>
          <p:cNvSpPr txBox="1"/>
          <p:nvPr/>
        </p:nvSpPr>
        <p:spPr>
          <a:xfrm>
            <a:off x="4998924" y="2180549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A80E58-20AF-AB97-3112-9C0B8100E41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2703769"/>
            <a:ext cx="8077200" cy="663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1A973-FBAC-2937-62DE-A222AA41E5A8}"/>
              </a:ext>
            </a:extLst>
          </p:cNvPr>
          <p:cNvSpPr txBox="1"/>
          <p:nvPr/>
        </p:nvSpPr>
        <p:spPr>
          <a:xfrm>
            <a:off x="3215117" y="24446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0B34B4-5A25-F38E-A810-E0277C9406A4}"/>
              </a:ext>
            </a:extLst>
          </p:cNvPr>
          <p:cNvSpPr txBox="1"/>
          <p:nvPr/>
        </p:nvSpPr>
        <p:spPr>
          <a:xfrm>
            <a:off x="3674558" y="35364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566CE-6755-CE05-42CC-102ECD0E2C2A}"/>
              </a:ext>
            </a:extLst>
          </p:cNvPr>
          <p:cNvSpPr txBox="1"/>
          <p:nvPr/>
        </p:nvSpPr>
        <p:spPr>
          <a:xfrm>
            <a:off x="4520457" y="24217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201A0B-78CF-2627-BC61-8F516AD161AA}"/>
              </a:ext>
            </a:extLst>
          </p:cNvPr>
          <p:cNvSpPr txBox="1"/>
          <p:nvPr/>
        </p:nvSpPr>
        <p:spPr>
          <a:xfrm>
            <a:off x="5887740" y="243795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76A216-BB7C-C217-C320-30AC6966135A}"/>
              </a:ext>
            </a:extLst>
          </p:cNvPr>
          <p:cNvSpPr txBox="1"/>
          <p:nvPr/>
        </p:nvSpPr>
        <p:spPr>
          <a:xfrm>
            <a:off x="6375273" y="2396025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346AF8-1AA2-471C-1B6E-C0517A740B1C}"/>
              </a:ext>
            </a:extLst>
          </p:cNvPr>
          <p:cNvSpPr txBox="1"/>
          <p:nvPr/>
        </p:nvSpPr>
        <p:spPr>
          <a:xfrm>
            <a:off x="8048966" y="29421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A5A62-953E-F45C-497D-CE81D01671A9}"/>
              </a:ext>
            </a:extLst>
          </p:cNvPr>
          <p:cNvSpPr txBox="1"/>
          <p:nvPr/>
        </p:nvSpPr>
        <p:spPr>
          <a:xfrm>
            <a:off x="8879478" y="24199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FB65E7-77A4-12C3-A92C-7FFF934D8C50}"/>
              </a:ext>
            </a:extLst>
          </p:cNvPr>
          <p:cNvCxnSpPr>
            <a:cxnSpLocks/>
          </p:cNvCxnSpPr>
          <p:nvPr/>
        </p:nvCxnSpPr>
        <p:spPr bwMode="auto">
          <a:xfrm>
            <a:off x="1800566" y="3246901"/>
            <a:ext cx="8077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1D5929-A709-76A2-BB24-CB6355190D7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3830434"/>
            <a:ext cx="8153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3CC288C-9F92-650A-A2DA-83E71EEDF752}"/>
              </a:ext>
            </a:extLst>
          </p:cNvPr>
          <p:cNvSpPr txBox="1"/>
          <p:nvPr/>
        </p:nvSpPr>
        <p:spPr>
          <a:xfrm>
            <a:off x="9342067" y="24026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C390EA-DE28-C346-080A-46BD801048AD}"/>
              </a:ext>
            </a:extLst>
          </p:cNvPr>
          <p:cNvCxnSpPr>
            <a:cxnSpLocks/>
          </p:cNvCxnSpPr>
          <p:nvPr/>
        </p:nvCxnSpPr>
        <p:spPr bwMode="auto">
          <a:xfrm>
            <a:off x="3310935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6099B7-8035-692F-CCF5-1772C25F3B10}"/>
              </a:ext>
            </a:extLst>
          </p:cNvPr>
          <p:cNvCxnSpPr>
            <a:cxnSpLocks/>
          </p:cNvCxnSpPr>
          <p:nvPr/>
        </p:nvCxnSpPr>
        <p:spPr bwMode="auto">
          <a:xfrm>
            <a:off x="3672653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98AFF23-579F-205E-FA52-655B83A864E6}"/>
              </a:ext>
            </a:extLst>
          </p:cNvPr>
          <p:cNvCxnSpPr>
            <a:cxnSpLocks/>
          </p:cNvCxnSpPr>
          <p:nvPr/>
        </p:nvCxnSpPr>
        <p:spPr bwMode="auto">
          <a:xfrm>
            <a:off x="459179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6A22425-DB54-3EB6-A1ED-942C43490C5D}"/>
              </a:ext>
            </a:extLst>
          </p:cNvPr>
          <p:cNvCxnSpPr>
            <a:cxnSpLocks/>
          </p:cNvCxnSpPr>
          <p:nvPr/>
        </p:nvCxnSpPr>
        <p:spPr bwMode="auto">
          <a:xfrm>
            <a:off x="5000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E45B94-8A93-CFCB-86F1-1D38A7C2EA1D}"/>
              </a:ext>
            </a:extLst>
          </p:cNvPr>
          <p:cNvCxnSpPr>
            <a:cxnSpLocks/>
          </p:cNvCxnSpPr>
          <p:nvPr/>
        </p:nvCxnSpPr>
        <p:spPr bwMode="auto">
          <a:xfrm>
            <a:off x="5965920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010846-22F0-2F6D-6F62-A7ACB1BCE006}"/>
              </a:ext>
            </a:extLst>
          </p:cNvPr>
          <p:cNvCxnSpPr>
            <a:cxnSpLocks/>
          </p:cNvCxnSpPr>
          <p:nvPr/>
        </p:nvCxnSpPr>
        <p:spPr bwMode="auto">
          <a:xfrm>
            <a:off x="63725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5A2B07-2BFA-05B6-0452-AD9D648F5C65}"/>
              </a:ext>
            </a:extLst>
          </p:cNvPr>
          <p:cNvCxnSpPr>
            <a:cxnSpLocks/>
          </p:cNvCxnSpPr>
          <p:nvPr/>
        </p:nvCxnSpPr>
        <p:spPr bwMode="auto">
          <a:xfrm>
            <a:off x="763554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084D49-BCD8-1057-5873-A5DA53DD1503}"/>
              </a:ext>
            </a:extLst>
          </p:cNvPr>
          <p:cNvCxnSpPr>
            <a:cxnSpLocks/>
          </p:cNvCxnSpPr>
          <p:nvPr/>
        </p:nvCxnSpPr>
        <p:spPr bwMode="auto">
          <a:xfrm>
            <a:off x="8048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DE20B1-4330-70BA-B11D-6CEEF243FCF1}"/>
              </a:ext>
            </a:extLst>
          </p:cNvPr>
          <p:cNvCxnSpPr>
            <a:cxnSpLocks/>
          </p:cNvCxnSpPr>
          <p:nvPr/>
        </p:nvCxnSpPr>
        <p:spPr bwMode="auto">
          <a:xfrm>
            <a:off x="8966205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25190B-BAF7-F762-E5F1-995DDD0A88F0}"/>
              </a:ext>
            </a:extLst>
          </p:cNvPr>
          <p:cNvCxnSpPr>
            <a:cxnSpLocks/>
          </p:cNvCxnSpPr>
          <p:nvPr/>
        </p:nvCxnSpPr>
        <p:spPr bwMode="auto">
          <a:xfrm>
            <a:off x="93443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24BDEDC-AC40-32FE-AF0C-170C312B5639}"/>
              </a:ext>
            </a:extLst>
          </p:cNvPr>
          <p:cNvSpPr txBox="1"/>
          <p:nvPr/>
        </p:nvSpPr>
        <p:spPr>
          <a:xfrm>
            <a:off x="1343366" y="25477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3FE22E-9272-9A94-12EE-54D48CB56834}"/>
              </a:ext>
            </a:extLst>
          </p:cNvPr>
          <p:cNvSpPr txBox="1"/>
          <p:nvPr/>
        </p:nvSpPr>
        <p:spPr>
          <a:xfrm>
            <a:off x="1281983" y="30839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E280DD-19C3-9918-44BE-48975ADA1CDC}"/>
              </a:ext>
            </a:extLst>
          </p:cNvPr>
          <p:cNvSpPr txBox="1"/>
          <p:nvPr/>
        </p:nvSpPr>
        <p:spPr>
          <a:xfrm>
            <a:off x="1257007" y="3656633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95BC96E-80AD-3351-08FB-78B06F27189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2040774"/>
            <a:ext cx="77194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D3A110F-3030-01C0-6913-189EDD72A61A}"/>
              </a:ext>
            </a:extLst>
          </p:cNvPr>
          <p:cNvCxnSpPr/>
          <p:nvPr/>
        </p:nvCxnSpPr>
        <p:spPr bwMode="auto">
          <a:xfrm>
            <a:off x="2057400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75FE99-B882-C6FE-9D16-58AFAFE915E2}"/>
              </a:ext>
            </a:extLst>
          </p:cNvPr>
          <p:cNvCxnSpPr/>
          <p:nvPr/>
        </p:nvCxnSpPr>
        <p:spPr bwMode="auto">
          <a:xfrm>
            <a:off x="9776801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90C4D58-2FB0-7473-85AA-176ED09D2946}"/>
              </a:ext>
            </a:extLst>
          </p:cNvPr>
          <p:cNvSpPr txBox="1"/>
          <p:nvPr/>
        </p:nvSpPr>
        <p:spPr>
          <a:xfrm>
            <a:off x="5534366" y="1752600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271BB7-D5D0-6D1B-850F-39298F433BAF}"/>
              </a:ext>
            </a:extLst>
          </p:cNvPr>
          <p:cNvSpPr txBox="1"/>
          <p:nvPr/>
        </p:nvSpPr>
        <p:spPr>
          <a:xfrm>
            <a:off x="3457234" y="49172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400DA6-1CB9-0FE6-7A0A-A89B9EA2BB00}"/>
              </a:ext>
            </a:extLst>
          </p:cNvPr>
          <p:cNvSpPr txBox="1"/>
          <p:nvPr/>
        </p:nvSpPr>
        <p:spPr>
          <a:xfrm>
            <a:off x="5074393" y="54567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CB9E30-ABF0-93D9-6506-909C557DD01D}"/>
              </a:ext>
            </a:extLst>
          </p:cNvPr>
          <p:cNvSpPr txBox="1"/>
          <p:nvPr/>
        </p:nvSpPr>
        <p:spPr>
          <a:xfrm>
            <a:off x="6398758" y="4695149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770A7B-6621-BB92-92B5-D3D87BBCEC5C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0400" y="5216258"/>
            <a:ext cx="6477000" cy="87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35082B4-1B93-76EF-92A3-EA5ADBE1237B}"/>
              </a:ext>
            </a:extLst>
          </p:cNvPr>
          <p:cNvSpPr txBox="1"/>
          <p:nvPr/>
        </p:nvSpPr>
        <p:spPr>
          <a:xfrm>
            <a:off x="4614951" y="49592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9AE813-BAC6-DD5B-76DA-13C013AE1C4D}"/>
              </a:ext>
            </a:extLst>
          </p:cNvPr>
          <p:cNvSpPr txBox="1"/>
          <p:nvPr/>
        </p:nvSpPr>
        <p:spPr>
          <a:xfrm>
            <a:off x="5074392" y="60510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DB11EC-2A42-D363-8552-2B200D2523F5}"/>
              </a:ext>
            </a:extLst>
          </p:cNvPr>
          <p:cNvSpPr txBox="1"/>
          <p:nvPr/>
        </p:nvSpPr>
        <p:spPr>
          <a:xfrm>
            <a:off x="5920291" y="49363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944355F-450D-5207-49CF-70204E61B7CC}"/>
              </a:ext>
            </a:extLst>
          </p:cNvPr>
          <p:cNvSpPr txBox="1"/>
          <p:nvPr/>
        </p:nvSpPr>
        <p:spPr>
          <a:xfrm>
            <a:off x="7287574" y="495255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87B87F-C34C-70E8-B76E-81ED0623909B}"/>
              </a:ext>
            </a:extLst>
          </p:cNvPr>
          <p:cNvSpPr txBox="1"/>
          <p:nvPr/>
        </p:nvSpPr>
        <p:spPr>
          <a:xfrm>
            <a:off x="7772400" y="54567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3558A0-70F6-F54D-6F76-709AE6A940C6}"/>
              </a:ext>
            </a:extLst>
          </p:cNvPr>
          <p:cNvSpPr txBox="1"/>
          <p:nvPr/>
        </p:nvSpPr>
        <p:spPr>
          <a:xfrm>
            <a:off x="8610600" y="49345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6B99C6-E700-7379-435B-B76BAA55F76D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0400" y="5752393"/>
            <a:ext cx="6477000" cy="910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FF94F4C-93E9-B2F5-3E95-AD564F2C8BE6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0400" y="6325121"/>
            <a:ext cx="6477000" cy="3371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1446BCD-DC2E-BF09-77B8-6E72E97760CD}"/>
              </a:ext>
            </a:extLst>
          </p:cNvPr>
          <p:cNvSpPr txBox="1"/>
          <p:nvPr/>
        </p:nvSpPr>
        <p:spPr>
          <a:xfrm>
            <a:off x="9090266" y="49172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A46854-751D-5F4D-94DD-76369E06CE74}"/>
              </a:ext>
            </a:extLst>
          </p:cNvPr>
          <p:cNvCxnSpPr>
            <a:cxnSpLocks/>
          </p:cNvCxnSpPr>
          <p:nvPr/>
        </p:nvCxnSpPr>
        <p:spPr bwMode="auto">
          <a:xfrm>
            <a:off x="4710769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2D62AC6-2617-FE19-6B9E-EBBAB8A97E77}"/>
              </a:ext>
            </a:extLst>
          </p:cNvPr>
          <p:cNvCxnSpPr>
            <a:cxnSpLocks/>
          </p:cNvCxnSpPr>
          <p:nvPr/>
        </p:nvCxnSpPr>
        <p:spPr bwMode="auto">
          <a:xfrm>
            <a:off x="5072487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3E8961D-06A1-69F2-E34E-94F322F3B3DD}"/>
              </a:ext>
            </a:extLst>
          </p:cNvPr>
          <p:cNvCxnSpPr>
            <a:cxnSpLocks/>
          </p:cNvCxnSpPr>
          <p:nvPr/>
        </p:nvCxnSpPr>
        <p:spPr bwMode="auto">
          <a:xfrm>
            <a:off x="5991631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C2B326F-0DD7-FDFD-7D95-DCD717F08443}"/>
              </a:ext>
            </a:extLst>
          </p:cNvPr>
          <p:cNvCxnSpPr>
            <a:cxnSpLocks/>
          </p:cNvCxnSpPr>
          <p:nvPr/>
        </p:nvCxnSpPr>
        <p:spPr bwMode="auto">
          <a:xfrm>
            <a:off x="6400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A105274-9AE9-B38E-E469-8E0E963D3324}"/>
              </a:ext>
            </a:extLst>
          </p:cNvPr>
          <p:cNvCxnSpPr>
            <a:cxnSpLocks/>
          </p:cNvCxnSpPr>
          <p:nvPr/>
        </p:nvCxnSpPr>
        <p:spPr bwMode="auto">
          <a:xfrm>
            <a:off x="7365754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5C6AEC0-FAD0-2A7C-04C2-EF20DDD30F99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34E898-857E-C83B-7E6E-B9E8CB3E2BA1}"/>
              </a:ext>
            </a:extLst>
          </p:cNvPr>
          <p:cNvCxnSpPr>
            <a:cxnSpLocks/>
          </p:cNvCxnSpPr>
          <p:nvPr/>
        </p:nvCxnSpPr>
        <p:spPr bwMode="auto">
          <a:xfrm>
            <a:off x="8686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94E47E4-886A-63D6-A687-5A76A912E428}"/>
              </a:ext>
            </a:extLst>
          </p:cNvPr>
          <p:cNvCxnSpPr>
            <a:cxnSpLocks/>
          </p:cNvCxnSpPr>
          <p:nvPr/>
        </p:nvCxnSpPr>
        <p:spPr bwMode="auto">
          <a:xfrm>
            <a:off x="9067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0E772F4-E72B-E830-0E36-BB81B712AD96}"/>
              </a:ext>
            </a:extLst>
          </p:cNvPr>
          <p:cNvSpPr txBox="1"/>
          <p:nvPr/>
        </p:nvSpPr>
        <p:spPr>
          <a:xfrm>
            <a:off x="2758251" y="50623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BDF66F1-E34A-E887-5729-FC7B790F0708}"/>
              </a:ext>
            </a:extLst>
          </p:cNvPr>
          <p:cNvSpPr txBox="1"/>
          <p:nvPr/>
        </p:nvSpPr>
        <p:spPr>
          <a:xfrm>
            <a:off x="2648953" y="55985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8192" name="TextBox 8191">
            <a:extLst>
              <a:ext uri="{FF2B5EF4-FFF2-40B4-BE49-F238E27FC236}">
                <a16:creationId xmlns:a16="http://schemas.microsoft.com/office/drawing/2014/main" id="{DD592248-A192-AF9B-F552-1E3563ED2799}"/>
              </a:ext>
            </a:extLst>
          </p:cNvPr>
          <p:cNvSpPr txBox="1"/>
          <p:nvPr/>
        </p:nvSpPr>
        <p:spPr>
          <a:xfrm>
            <a:off x="2648953" y="6171232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8195" name="Straight Connector 8194">
            <a:extLst>
              <a:ext uri="{FF2B5EF4-FFF2-40B4-BE49-F238E27FC236}">
                <a16:creationId xmlns:a16="http://schemas.microsoft.com/office/drawing/2014/main" id="{29FAEB86-9385-CA4B-E6F6-4779B6B9DC3F}"/>
              </a:ext>
            </a:extLst>
          </p:cNvPr>
          <p:cNvCxnSpPr>
            <a:cxnSpLocks/>
          </p:cNvCxnSpPr>
          <p:nvPr/>
        </p:nvCxnSpPr>
        <p:spPr bwMode="auto">
          <a:xfrm>
            <a:off x="3457234" y="4555374"/>
            <a:ext cx="6220166" cy="1960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8196" name="Straight Connector 8195">
            <a:extLst>
              <a:ext uri="{FF2B5EF4-FFF2-40B4-BE49-F238E27FC236}">
                <a16:creationId xmlns:a16="http://schemas.microsoft.com/office/drawing/2014/main" id="{9799CB70-C387-2C3D-BFAD-97FAE4FA2695}"/>
              </a:ext>
            </a:extLst>
          </p:cNvPr>
          <p:cNvCxnSpPr/>
          <p:nvPr/>
        </p:nvCxnSpPr>
        <p:spPr bwMode="auto">
          <a:xfrm>
            <a:off x="3457234" y="44029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7" name="Straight Connector 8196">
            <a:extLst>
              <a:ext uri="{FF2B5EF4-FFF2-40B4-BE49-F238E27FC236}">
                <a16:creationId xmlns:a16="http://schemas.microsoft.com/office/drawing/2014/main" id="{DCF96FE5-A4CF-DA83-C608-0C5019CEE438}"/>
              </a:ext>
            </a:extLst>
          </p:cNvPr>
          <p:cNvCxnSpPr/>
          <p:nvPr/>
        </p:nvCxnSpPr>
        <p:spPr bwMode="auto">
          <a:xfrm>
            <a:off x="9677400" y="4412775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98" name="TextBox 8197">
            <a:extLst>
              <a:ext uri="{FF2B5EF4-FFF2-40B4-BE49-F238E27FC236}">
                <a16:creationId xmlns:a16="http://schemas.microsoft.com/office/drawing/2014/main" id="{F720E4D2-1045-862A-E957-5527F6F1823D}"/>
              </a:ext>
            </a:extLst>
          </p:cNvPr>
          <p:cNvSpPr txBox="1"/>
          <p:nvPr/>
        </p:nvSpPr>
        <p:spPr>
          <a:xfrm>
            <a:off x="6100393" y="4247678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8199" name="Arrow: Down 8198">
            <a:extLst>
              <a:ext uri="{FF2B5EF4-FFF2-40B4-BE49-F238E27FC236}">
                <a16:creationId xmlns:a16="http://schemas.microsoft.com/office/drawing/2014/main" id="{877641B9-4AE8-0A12-F42D-D2E2DF7F8414}"/>
              </a:ext>
            </a:extLst>
          </p:cNvPr>
          <p:cNvSpPr/>
          <p:nvPr/>
        </p:nvSpPr>
        <p:spPr bwMode="auto">
          <a:xfrm>
            <a:off x="5793318" y="3888390"/>
            <a:ext cx="378882" cy="30777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00" name="TextBox 8199">
            <a:extLst>
              <a:ext uri="{FF2B5EF4-FFF2-40B4-BE49-F238E27FC236}">
                <a16:creationId xmlns:a16="http://schemas.microsoft.com/office/drawing/2014/main" id="{23923A1E-88B8-5024-505D-A1A3FF6369EF}"/>
              </a:ext>
            </a:extLst>
          </p:cNvPr>
          <p:cNvSpPr txBox="1"/>
          <p:nvPr/>
        </p:nvSpPr>
        <p:spPr>
          <a:xfrm>
            <a:off x="7563603" y="239183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207" name="Straight Connector 8206">
            <a:extLst>
              <a:ext uri="{FF2B5EF4-FFF2-40B4-BE49-F238E27FC236}">
                <a16:creationId xmlns:a16="http://schemas.microsoft.com/office/drawing/2014/main" id="{2CB6B242-BC1B-D9D6-C170-CD655BFB3008}"/>
              </a:ext>
            </a:extLst>
          </p:cNvPr>
          <p:cNvCxnSpPr/>
          <p:nvPr/>
        </p:nvCxnSpPr>
        <p:spPr bwMode="auto">
          <a:xfrm>
            <a:off x="6372566" y="2116974"/>
            <a:ext cx="1676400" cy="5826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8" name="Straight Connector 8207">
            <a:extLst>
              <a:ext uri="{FF2B5EF4-FFF2-40B4-BE49-F238E27FC236}">
                <a16:creationId xmlns:a16="http://schemas.microsoft.com/office/drawing/2014/main" id="{C5A8B85A-0556-083C-282C-A351D986C3D3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7618" y="2132403"/>
            <a:ext cx="1661347" cy="559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ED6035F-DBBA-7824-36FE-36DD4AE23FAB}"/>
              </a:ext>
            </a:extLst>
          </p:cNvPr>
          <p:cNvSpPr txBox="1"/>
          <p:nvPr/>
        </p:nvSpPr>
        <p:spPr>
          <a:xfrm>
            <a:off x="34833" y="4149077"/>
            <a:ext cx="322203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Schedule STA 1 for multiple transmission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Schedule STA 2 for a single transmission 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Remove the next TF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92E5769-E359-8F65-A12A-3049CE755A09}"/>
              </a:ext>
            </a:extLst>
          </p:cNvPr>
          <p:cNvCxnSpPr/>
          <p:nvPr/>
        </p:nvCxnSpPr>
        <p:spPr bwMode="auto">
          <a:xfrm>
            <a:off x="3279335" y="4695113"/>
            <a:ext cx="685735" cy="22208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3560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Transmission (3)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591839" y="1213062"/>
            <a:ext cx="11201400" cy="762000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Option 2: Multiple UL transmission with no Multi-STA BlockAck between PPDUs in a single TF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1551B-9398-09EC-A5F4-1A52BB123C22}"/>
              </a:ext>
            </a:extLst>
          </p:cNvPr>
          <p:cNvSpPr txBox="1"/>
          <p:nvPr/>
        </p:nvSpPr>
        <p:spPr>
          <a:xfrm>
            <a:off x="2057400" y="24026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4EBC6-8673-07D2-6B58-6577351D5228}"/>
              </a:ext>
            </a:extLst>
          </p:cNvPr>
          <p:cNvSpPr txBox="1"/>
          <p:nvPr/>
        </p:nvSpPr>
        <p:spPr>
          <a:xfrm>
            <a:off x="3674559" y="29421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72B02D-CCB1-52BE-A006-2051ADA3B276}"/>
              </a:ext>
            </a:extLst>
          </p:cNvPr>
          <p:cNvSpPr txBox="1"/>
          <p:nvPr/>
        </p:nvSpPr>
        <p:spPr>
          <a:xfrm>
            <a:off x="4998924" y="2180549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A80E58-20AF-AB97-3112-9C0B8100E41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2703769"/>
            <a:ext cx="8077200" cy="663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1A973-FBAC-2937-62DE-A222AA41E5A8}"/>
              </a:ext>
            </a:extLst>
          </p:cNvPr>
          <p:cNvSpPr txBox="1"/>
          <p:nvPr/>
        </p:nvSpPr>
        <p:spPr>
          <a:xfrm>
            <a:off x="3215117" y="24446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0B34B4-5A25-F38E-A810-E0277C9406A4}"/>
              </a:ext>
            </a:extLst>
          </p:cNvPr>
          <p:cNvSpPr txBox="1"/>
          <p:nvPr/>
        </p:nvSpPr>
        <p:spPr>
          <a:xfrm>
            <a:off x="3674558" y="35364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566CE-6755-CE05-42CC-102ECD0E2C2A}"/>
              </a:ext>
            </a:extLst>
          </p:cNvPr>
          <p:cNvSpPr txBox="1"/>
          <p:nvPr/>
        </p:nvSpPr>
        <p:spPr>
          <a:xfrm>
            <a:off x="4520457" y="24217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201A0B-78CF-2627-BC61-8F516AD161AA}"/>
              </a:ext>
            </a:extLst>
          </p:cNvPr>
          <p:cNvSpPr txBox="1"/>
          <p:nvPr/>
        </p:nvSpPr>
        <p:spPr>
          <a:xfrm>
            <a:off x="5887740" y="243795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76A216-BB7C-C217-C320-30AC6966135A}"/>
              </a:ext>
            </a:extLst>
          </p:cNvPr>
          <p:cNvSpPr txBox="1"/>
          <p:nvPr/>
        </p:nvSpPr>
        <p:spPr>
          <a:xfrm>
            <a:off x="6375273" y="2396025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346AF8-1AA2-471C-1B6E-C0517A740B1C}"/>
              </a:ext>
            </a:extLst>
          </p:cNvPr>
          <p:cNvSpPr txBox="1"/>
          <p:nvPr/>
        </p:nvSpPr>
        <p:spPr>
          <a:xfrm>
            <a:off x="8048966" y="29421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A5A62-953E-F45C-497D-CE81D01671A9}"/>
              </a:ext>
            </a:extLst>
          </p:cNvPr>
          <p:cNvSpPr txBox="1"/>
          <p:nvPr/>
        </p:nvSpPr>
        <p:spPr>
          <a:xfrm>
            <a:off x="8879478" y="24199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FB65E7-77A4-12C3-A92C-7FFF934D8C50}"/>
              </a:ext>
            </a:extLst>
          </p:cNvPr>
          <p:cNvCxnSpPr>
            <a:cxnSpLocks/>
          </p:cNvCxnSpPr>
          <p:nvPr/>
        </p:nvCxnSpPr>
        <p:spPr bwMode="auto">
          <a:xfrm>
            <a:off x="1800566" y="3246901"/>
            <a:ext cx="8077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1D5929-A709-76A2-BB24-CB6355190D7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3830434"/>
            <a:ext cx="8153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3CC288C-9F92-650A-A2DA-83E71EEDF752}"/>
              </a:ext>
            </a:extLst>
          </p:cNvPr>
          <p:cNvSpPr txBox="1"/>
          <p:nvPr/>
        </p:nvSpPr>
        <p:spPr>
          <a:xfrm>
            <a:off x="9342067" y="24026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C390EA-DE28-C346-080A-46BD801048AD}"/>
              </a:ext>
            </a:extLst>
          </p:cNvPr>
          <p:cNvCxnSpPr>
            <a:cxnSpLocks/>
          </p:cNvCxnSpPr>
          <p:nvPr/>
        </p:nvCxnSpPr>
        <p:spPr bwMode="auto">
          <a:xfrm>
            <a:off x="3310935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6099B7-8035-692F-CCF5-1772C25F3B10}"/>
              </a:ext>
            </a:extLst>
          </p:cNvPr>
          <p:cNvCxnSpPr>
            <a:cxnSpLocks/>
          </p:cNvCxnSpPr>
          <p:nvPr/>
        </p:nvCxnSpPr>
        <p:spPr bwMode="auto">
          <a:xfrm>
            <a:off x="3672653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98AFF23-579F-205E-FA52-655B83A864E6}"/>
              </a:ext>
            </a:extLst>
          </p:cNvPr>
          <p:cNvCxnSpPr>
            <a:cxnSpLocks/>
          </p:cNvCxnSpPr>
          <p:nvPr/>
        </p:nvCxnSpPr>
        <p:spPr bwMode="auto">
          <a:xfrm>
            <a:off x="459179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6A22425-DB54-3EB6-A1ED-942C43490C5D}"/>
              </a:ext>
            </a:extLst>
          </p:cNvPr>
          <p:cNvCxnSpPr>
            <a:cxnSpLocks/>
          </p:cNvCxnSpPr>
          <p:nvPr/>
        </p:nvCxnSpPr>
        <p:spPr bwMode="auto">
          <a:xfrm>
            <a:off x="5000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E45B94-8A93-CFCB-86F1-1D38A7C2EA1D}"/>
              </a:ext>
            </a:extLst>
          </p:cNvPr>
          <p:cNvCxnSpPr>
            <a:cxnSpLocks/>
          </p:cNvCxnSpPr>
          <p:nvPr/>
        </p:nvCxnSpPr>
        <p:spPr bwMode="auto">
          <a:xfrm>
            <a:off x="5965920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010846-22F0-2F6D-6F62-A7ACB1BCE006}"/>
              </a:ext>
            </a:extLst>
          </p:cNvPr>
          <p:cNvCxnSpPr>
            <a:cxnSpLocks/>
          </p:cNvCxnSpPr>
          <p:nvPr/>
        </p:nvCxnSpPr>
        <p:spPr bwMode="auto">
          <a:xfrm>
            <a:off x="63725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5A2B07-2BFA-05B6-0452-AD9D648F5C65}"/>
              </a:ext>
            </a:extLst>
          </p:cNvPr>
          <p:cNvCxnSpPr>
            <a:cxnSpLocks/>
          </p:cNvCxnSpPr>
          <p:nvPr/>
        </p:nvCxnSpPr>
        <p:spPr bwMode="auto">
          <a:xfrm>
            <a:off x="763554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084D49-BCD8-1057-5873-A5DA53DD1503}"/>
              </a:ext>
            </a:extLst>
          </p:cNvPr>
          <p:cNvCxnSpPr>
            <a:cxnSpLocks/>
          </p:cNvCxnSpPr>
          <p:nvPr/>
        </p:nvCxnSpPr>
        <p:spPr bwMode="auto">
          <a:xfrm>
            <a:off x="8048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DE20B1-4330-70BA-B11D-6CEEF243FCF1}"/>
              </a:ext>
            </a:extLst>
          </p:cNvPr>
          <p:cNvCxnSpPr>
            <a:cxnSpLocks/>
          </p:cNvCxnSpPr>
          <p:nvPr/>
        </p:nvCxnSpPr>
        <p:spPr bwMode="auto">
          <a:xfrm>
            <a:off x="8966205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25190B-BAF7-F762-E5F1-995DDD0A88F0}"/>
              </a:ext>
            </a:extLst>
          </p:cNvPr>
          <p:cNvCxnSpPr>
            <a:cxnSpLocks/>
          </p:cNvCxnSpPr>
          <p:nvPr/>
        </p:nvCxnSpPr>
        <p:spPr bwMode="auto">
          <a:xfrm>
            <a:off x="93443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24BDEDC-AC40-32FE-AF0C-170C312B5639}"/>
              </a:ext>
            </a:extLst>
          </p:cNvPr>
          <p:cNvSpPr txBox="1"/>
          <p:nvPr/>
        </p:nvSpPr>
        <p:spPr>
          <a:xfrm>
            <a:off x="1343366" y="25477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3FE22E-9272-9A94-12EE-54D48CB56834}"/>
              </a:ext>
            </a:extLst>
          </p:cNvPr>
          <p:cNvSpPr txBox="1"/>
          <p:nvPr/>
        </p:nvSpPr>
        <p:spPr>
          <a:xfrm>
            <a:off x="1281983" y="30839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E280DD-19C3-9918-44BE-48975ADA1CDC}"/>
              </a:ext>
            </a:extLst>
          </p:cNvPr>
          <p:cNvSpPr txBox="1"/>
          <p:nvPr/>
        </p:nvSpPr>
        <p:spPr>
          <a:xfrm>
            <a:off x="1257007" y="3656633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95BC96E-80AD-3351-08FB-78B06F27189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2040774"/>
            <a:ext cx="77194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D3A110F-3030-01C0-6913-189EDD72A61A}"/>
              </a:ext>
            </a:extLst>
          </p:cNvPr>
          <p:cNvCxnSpPr/>
          <p:nvPr/>
        </p:nvCxnSpPr>
        <p:spPr bwMode="auto">
          <a:xfrm>
            <a:off x="2057400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75FE99-B882-C6FE-9D16-58AFAFE915E2}"/>
              </a:ext>
            </a:extLst>
          </p:cNvPr>
          <p:cNvCxnSpPr/>
          <p:nvPr/>
        </p:nvCxnSpPr>
        <p:spPr bwMode="auto">
          <a:xfrm>
            <a:off x="9776801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90C4D58-2FB0-7473-85AA-176ED09D2946}"/>
              </a:ext>
            </a:extLst>
          </p:cNvPr>
          <p:cNvSpPr txBox="1"/>
          <p:nvPr/>
        </p:nvSpPr>
        <p:spPr>
          <a:xfrm>
            <a:off x="5534366" y="1752600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271BB7-D5D0-6D1B-850F-39298F433BAF}"/>
              </a:ext>
            </a:extLst>
          </p:cNvPr>
          <p:cNvSpPr txBox="1"/>
          <p:nvPr/>
        </p:nvSpPr>
        <p:spPr>
          <a:xfrm>
            <a:off x="4066834" y="49172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400DA6-1CB9-0FE6-7A0A-A89B9EA2BB00}"/>
              </a:ext>
            </a:extLst>
          </p:cNvPr>
          <p:cNvSpPr txBox="1"/>
          <p:nvPr/>
        </p:nvSpPr>
        <p:spPr>
          <a:xfrm>
            <a:off x="5683993" y="54567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770A7B-6621-BB92-92B5-D3D87BBCEC5C}"/>
              </a:ext>
            </a:extLst>
          </p:cNvPr>
          <p:cNvCxnSpPr>
            <a:cxnSpLocks/>
          </p:cNvCxnSpPr>
          <p:nvPr/>
        </p:nvCxnSpPr>
        <p:spPr bwMode="auto">
          <a:xfrm>
            <a:off x="3810000" y="5225006"/>
            <a:ext cx="51054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35082B4-1B93-76EF-92A3-EA5ADBE1237B}"/>
              </a:ext>
            </a:extLst>
          </p:cNvPr>
          <p:cNvSpPr txBox="1"/>
          <p:nvPr/>
        </p:nvSpPr>
        <p:spPr>
          <a:xfrm>
            <a:off x="5224551" y="49592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9AE813-BAC6-DD5B-76DA-13C013AE1C4D}"/>
              </a:ext>
            </a:extLst>
          </p:cNvPr>
          <p:cNvSpPr txBox="1"/>
          <p:nvPr/>
        </p:nvSpPr>
        <p:spPr>
          <a:xfrm>
            <a:off x="5683992" y="60510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DB11EC-2A42-D363-8552-2B200D2523F5}"/>
              </a:ext>
            </a:extLst>
          </p:cNvPr>
          <p:cNvSpPr txBox="1"/>
          <p:nvPr/>
        </p:nvSpPr>
        <p:spPr>
          <a:xfrm>
            <a:off x="6529891" y="49363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87B87F-C34C-70E8-B76E-81ED0623909B}"/>
              </a:ext>
            </a:extLst>
          </p:cNvPr>
          <p:cNvSpPr txBox="1"/>
          <p:nvPr/>
        </p:nvSpPr>
        <p:spPr>
          <a:xfrm>
            <a:off x="7010400" y="54567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3558A0-70F6-F54D-6F76-709AE6A940C6}"/>
              </a:ext>
            </a:extLst>
          </p:cNvPr>
          <p:cNvSpPr txBox="1"/>
          <p:nvPr/>
        </p:nvSpPr>
        <p:spPr>
          <a:xfrm>
            <a:off x="7848600" y="49345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6B99C6-E700-7379-435B-B76BAA55F76D}"/>
              </a:ext>
            </a:extLst>
          </p:cNvPr>
          <p:cNvCxnSpPr>
            <a:cxnSpLocks/>
          </p:cNvCxnSpPr>
          <p:nvPr/>
        </p:nvCxnSpPr>
        <p:spPr bwMode="auto">
          <a:xfrm>
            <a:off x="3810000" y="5761501"/>
            <a:ext cx="5105400" cy="303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FF94F4C-93E9-B2F5-3E95-AD564F2C8BE6}"/>
              </a:ext>
            </a:extLst>
          </p:cNvPr>
          <p:cNvCxnSpPr>
            <a:cxnSpLocks/>
          </p:cNvCxnSpPr>
          <p:nvPr/>
        </p:nvCxnSpPr>
        <p:spPr bwMode="auto">
          <a:xfrm flipV="1">
            <a:off x="3810000" y="6345034"/>
            <a:ext cx="5105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1446BCD-DC2E-BF09-77B8-6E72E97760CD}"/>
              </a:ext>
            </a:extLst>
          </p:cNvPr>
          <p:cNvSpPr txBox="1"/>
          <p:nvPr/>
        </p:nvSpPr>
        <p:spPr>
          <a:xfrm>
            <a:off x="8305800" y="49172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A46854-751D-5F4D-94DD-76369E06CE74}"/>
              </a:ext>
            </a:extLst>
          </p:cNvPr>
          <p:cNvCxnSpPr>
            <a:cxnSpLocks/>
          </p:cNvCxnSpPr>
          <p:nvPr/>
        </p:nvCxnSpPr>
        <p:spPr bwMode="auto">
          <a:xfrm>
            <a:off x="5320369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2D62AC6-2617-FE19-6B9E-EBBAB8A97E77}"/>
              </a:ext>
            </a:extLst>
          </p:cNvPr>
          <p:cNvCxnSpPr>
            <a:cxnSpLocks/>
          </p:cNvCxnSpPr>
          <p:nvPr/>
        </p:nvCxnSpPr>
        <p:spPr bwMode="auto">
          <a:xfrm>
            <a:off x="5682087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3E8961D-06A1-69F2-E34E-94F322F3B3DD}"/>
              </a:ext>
            </a:extLst>
          </p:cNvPr>
          <p:cNvCxnSpPr>
            <a:cxnSpLocks/>
          </p:cNvCxnSpPr>
          <p:nvPr/>
        </p:nvCxnSpPr>
        <p:spPr bwMode="auto">
          <a:xfrm>
            <a:off x="6601231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C2B326F-0DD7-FDFD-7D95-DCD717F08443}"/>
              </a:ext>
            </a:extLst>
          </p:cNvPr>
          <p:cNvCxnSpPr>
            <a:cxnSpLocks/>
          </p:cNvCxnSpPr>
          <p:nvPr/>
        </p:nvCxnSpPr>
        <p:spPr bwMode="auto">
          <a:xfrm>
            <a:off x="70104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34E898-857E-C83B-7E6E-B9E8CB3E2BA1}"/>
              </a:ext>
            </a:extLst>
          </p:cNvPr>
          <p:cNvCxnSpPr>
            <a:cxnSpLocks/>
          </p:cNvCxnSpPr>
          <p:nvPr/>
        </p:nvCxnSpPr>
        <p:spPr bwMode="auto">
          <a:xfrm>
            <a:off x="7924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94E47E4-886A-63D6-A687-5A76A912E428}"/>
              </a:ext>
            </a:extLst>
          </p:cNvPr>
          <p:cNvCxnSpPr>
            <a:cxnSpLocks/>
          </p:cNvCxnSpPr>
          <p:nvPr/>
        </p:nvCxnSpPr>
        <p:spPr bwMode="auto">
          <a:xfrm>
            <a:off x="8305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0E772F4-E72B-E830-0E36-BB81B712AD96}"/>
              </a:ext>
            </a:extLst>
          </p:cNvPr>
          <p:cNvSpPr txBox="1"/>
          <p:nvPr/>
        </p:nvSpPr>
        <p:spPr>
          <a:xfrm>
            <a:off x="3352800" y="50623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BDF66F1-E34A-E887-5729-FC7B790F0708}"/>
              </a:ext>
            </a:extLst>
          </p:cNvPr>
          <p:cNvSpPr txBox="1"/>
          <p:nvPr/>
        </p:nvSpPr>
        <p:spPr>
          <a:xfrm>
            <a:off x="3291417" y="55985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8192" name="TextBox 8191">
            <a:extLst>
              <a:ext uri="{FF2B5EF4-FFF2-40B4-BE49-F238E27FC236}">
                <a16:creationId xmlns:a16="http://schemas.microsoft.com/office/drawing/2014/main" id="{DD592248-A192-AF9B-F552-1E3563ED2799}"/>
              </a:ext>
            </a:extLst>
          </p:cNvPr>
          <p:cNvSpPr txBox="1"/>
          <p:nvPr/>
        </p:nvSpPr>
        <p:spPr>
          <a:xfrm>
            <a:off x="3226579" y="6167637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8195" name="Straight Connector 8194">
            <a:extLst>
              <a:ext uri="{FF2B5EF4-FFF2-40B4-BE49-F238E27FC236}">
                <a16:creationId xmlns:a16="http://schemas.microsoft.com/office/drawing/2014/main" id="{29FAEB86-9385-CA4B-E6F6-4779B6B9DC3F}"/>
              </a:ext>
            </a:extLst>
          </p:cNvPr>
          <p:cNvCxnSpPr>
            <a:cxnSpLocks/>
          </p:cNvCxnSpPr>
          <p:nvPr/>
        </p:nvCxnSpPr>
        <p:spPr bwMode="auto">
          <a:xfrm>
            <a:off x="4066834" y="4555374"/>
            <a:ext cx="4848566" cy="1960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8196" name="Straight Connector 8195">
            <a:extLst>
              <a:ext uri="{FF2B5EF4-FFF2-40B4-BE49-F238E27FC236}">
                <a16:creationId xmlns:a16="http://schemas.microsoft.com/office/drawing/2014/main" id="{9799CB70-C387-2C3D-BFAD-97FAE4FA2695}"/>
              </a:ext>
            </a:extLst>
          </p:cNvPr>
          <p:cNvCxnSpPr/>
          <p:nvPr/>
        </p:nvCxnSpPr>
        <p:spPr bwMode="auto">
          <a:xfrm>
            <a:off x="4066834" y="44029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7" name="Straight Connector 8196">
            <a:extLst>
              <a:ext uri="{FF2B5EF4-FFF2-40B4-BE49-F238E27FC236}">
                <a16:creationId xmlns:a16="http://schemas.microsoft.com/office/drawing/2014/main" id="{DCF96FE5-A4CF-DA83-C608-0C5019CEE438}"/>
              </a:ext>
            </a:extLst>
          </p:cNvPr>
          <p:cNvCxnSpPr/>
          <p:nvPr/>
        </p:nvCxnSpPr>
        <p:spPr bwMode="auto">
          <a:xfrm>
            <a:off x="8915400" y="44029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98" name="TextBox 8197">
            <a:extLst>
              <a:ext uri="{FF2B5EF4-FFF2-40B4-BE49-F238E27FC236}">
                <a16:creationId xmlns:a16="http://schemas.microsoft.com/office/drawing/2014/main" id="{F720E4D2-1045-862A-E957-5527F6F1823D}"/>
              </a:ext>
            </a:extLst>
          </p:cNvPr>
          <p:cNvSpPr txBox="1"/>
          <p:nvPr/>
        </p:nvSpPr>
        <p:spPr>
          <a:xfrm>
            <a:off x="5957843" y="4287684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8199" name="Arrow: Down 8198">
            <a:extLst>
              <a:ext uri="{FF2B5EF4-FFF2-40B4-BE49-F238E27FC236}">
                <a16:creationId xmlns:a16="http://schemas.microsoft.com/office/drawing/2014/main" id="{877641B9-4AE8-0A12-F42D-D2E2DF7F8414}"/>
              </a:ext>
            </a:extLst>
          </p:cNvPr>
          <p:cNvSpPr/>
          <p:nvPr/>
        </p:nvSpPr>
        <p:spPr bwMode="auto">
          <a:xfrm>
            <a:off x="5917100" y="3882369"/>
            <a:ext cx="378882" cy="30777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00" name="TextBox 8199">
            <a:extLst>
              <a:ext uri="{FF2B5EF4-FFF2-40B4-BE49-F238E27FC236}">
                <a16:creationId xmlns:a16="http://schemas.microsoft.com/office/drawing/2014/main" id="{23923A1E-88B8-5024-505D-A1A3FF6369EF}"/>
              </a:ext>
            </a:extLst>
          </p:cNvPr>
          <p:cNvSpPr txBox="1"/>
          <p:nvPr/>
        </p:nvSpPr>
        <p:spPr>
          <a:xfrm>
            <a:off x="7563603" y="239183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207" name="Straight Connector 8206">
            <a:extLst>
              <a:ext uri="{FF2B5EF4-FFF2-40B4-BE49-F238E27FC236}">
                <a16:creationId xmlns:a16="http://schemas.microsoft.com/office/drawing/2014/main" id="{2CB6B242-BC1B-D9D6-C170-CD655BFB3008}"/>
              </a:ext>
            </a:extLst>
          </p:cNvPr>
          <p:cNvCxnSpPr>
            <a:cxnSpLocks/>
          </p:cNvCxnSpPr>
          <p:nvPr/>
        </p:nvCxnSpPr>
        <p:spPr bwMode="auto">
          <a:xfrm>
            <a:off x="4998924" y="2193174"/>
            <a:ext cx="3050042" cy="50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8" name="Straight Connector 8207">
            <a:extLst>
              <a:ext uri="{FF2B5EF4-FFF2-40B4-BE49-F238E27FC236}">
                <a16:creationId xmlns:a16="http://schemas.microsoft.com/office/drawing/2014/main" id="{C5A8B85A-0556-083C-282C-A351D986C3D3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8924" y="2132403"/>
            <a:ext cx="3050041" cy="5780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7953486-F224-F4F5-AD5B-69FCA39CCABE}"/>
              </a:ext>
            </a:extLst>
          </p:cNvPr>
          <p:cNvCxnSpPr>
            <a:cxnSpLocks/>
          </p:cNvCxnSpPr>
          <p:nvPr/>
        </p:nvCxnSpPr>
        <p:spPr bwMode="auto">
          <a:xfrm>
            <a:off x="3172526" y="4669760"/>
            <a:ext cx="1286764" cy="2303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9A81251-CA5F-016C-8B08-6981D40EA4D3}"/>
              </a:ext>
            </a:extLst>
          </p:cNvPr>
          <p:cNvSpPr txBox="1"/>
          <p:nvPr/>
        </p:nvSpPr>
        <p:spPr>
          <a:xfrm>
            <a:off x="2357" y="4282990"/>
            <a:ext cx="30233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Signal STA 1 for multiple transmission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Signal STA 2 for a single transmission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No Multi-STA BlockAck transmission</a:t>
            </a:r>
          </a:p>
        </p:txBody>
      </p:sp>
    </p:spTree>
    <p:extLst>
      <p:ext uri="{BB962C8B-B14F-4D97-AF65-F5344CB8AC3E}">
        <p14:creationId xmlns:p14="http://schemas.microsoft.com/office/powerpoint/2010/main" val="1852932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B654-F43C-4BF9-B373-6CF51E9F2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Comparison of Estimated TXOP Duration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68B0A-F93E-426A-A4B5-AAE2C39E8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69" y="1371600"/>
            <a:ext cx="5181599" cy="4440619"/>
          </a:xfrm>
        </p:spPr>
        <p:txBody>
          <a:bodyPr/>
          <a:lstStyle/>
          <a:p>
            <a:r>
              <a:rPr lang="en-US" sz="1400" dirty="0"/>
              <a:t>Assumptions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400" b="0" i="1" dirty="0"/>
              <a:t>N</a:t>
            </a:r>
            <a:r>
              <a:rPr lang="en-US" altLang="zh-CN" sz="1400" b="0" dirty="0"/>
              <a:t>: # of STAs =2, </a:t>
            </a:r>
            <a:r>
              <a:rPr lang="en-US" altLang="ko-KR" sz="1400" b="0" dirty="0"/>
              <a:t>MCS0 (for Non-HT), MCS7 (for EHT)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b="0" dirty="0"/>
              <a:t>B</a:t>
            </a:r>
            <a:r>
              <a:rPr lang="en-US" sz="1400" dirty="0"/>
              <a:t>andwidth </a:t>
            </a:r>
            <a:r>
              <a:rPr lang="en-US" sz="1400" b="0" dirty="0"/>
              <a:t>=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Payload Size </a:t>
            </a:r>
            <a:r>
              <a:rPr lang="en-US" sz="1400" b="0" dirty="0"/>
              <a:t>= 100 Octets, 500 Octets, 1000 Octets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Tones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en-US" sz="1400" dirty="0"/>
              <a:t>484 Tones for EHT TB PPDU (Data Rate = 146.3 Mb/s)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Preamble Duration</a:t>
            </a:r>
          </a:p>
          <a:p>
            <a:pPr marL="800100" lvl="1">
              <a:buFont typeface="Symbol" panose="05050102010706020507" pitchFamily="18" charset="2"/>
              <a:buChar char=""/>
            </a:pPr>
            <a:r>
              <a:rPr lang="en-US" sz="1400" dirty="0"/>
              <a:t>20 </a:t>
            </a:r>
            <a:r>
              <a:rPr lang="el-GR" sz="1400" dirty="0">
                <a:latin typeface="+mj-lt"/>
                <a:ea typeface="Cambria" panose="02040503050406030204" pitchFamily="18" charset="0"/>
              </a:rPr>
              <a:t>μ</a:t>
            </a:r>
            <a:r>
              <a:rPr lang="en-US" sz="1400" dirty="0">
                <a:latin typeface="+mj-lt"/>
                <a:ea typeface="Cambria" panose="02040503050406030204" pitchFamily="18" charset="0"/>
              </a:rPr>
              <a:t>s (Non-HT)</a:t>
            </a:r>
          </a:p>
          <a:p>
            <a:pPr marL="800100" lvl="1">
              <a:buFont typeface="Symbol" panose="05050102010706020507" pitchFamily="18" charset="2"/>
              <a:buChar char=""/>
            </a:pPr>
            <a:r>
              <a:rPr lang="en-US" sz="1400" dirty="0"/>
              <a:t>48 </a:t>
            </a:r>
            <a:r>
              <a:rPr lang="el-GR" sz="1400" dirty="0"/>
              <a:t>μ</a:t>
            </a:r>
            <a:r>
              <a:rPr lang="en-US" sz="1400" dirty="0"/>
              <a:t>s (EHT)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EHT TB PPDU Data Duration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Times New Roman" panose="02020603050405020304" pitchFamily="18" charset="0"/>
                <a:ea typeface="MS Gothic" panose="020B0609070205080204" pitchFamily="49" charset="-128"/>
              </a:rPr>
              <a:t>Ceiling((#Octets*8 /Data Rate) / 16) * 16 µs</a:t>
            </a:r>
            <a:endParaRPr kumimoji="0" lang="en-US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1122D-8268-44B6-A944-3E20C4390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E1E68-97BB-4FEF-AF01-31CF01B968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3E3008-52CD-496C-BF9E-6C6E52B77E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B66B77E-5187-48AE-A1CE-4F761298B049}"/>
              </a:ext>
            </a:extLst>
          </p:cNvPr>
          <p:cNvSpPr txBox="1">
            <a:spLocks/>
          </p:cNvSpPr>
          <p:nvPr/>
        </p:nvSpPr>
        <p:spPr bwMode="auto">
          <a:xfrm>
            <a:off x="5181600" y="1447800"/>
            <a:ext cx="716280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14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Trigger frame duration: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ko-KR" sz="1400" kern="0" dirty="0"/>
              <a:t>[{</a:t>
            </a:r>
            <a:r>
              <a:rPr lang="en-US" sz="1400" kern="0" dirty="0"/>
              <a:t>(16+9</a:t>
            </a:r>
            <a:r>
              <a:rPr lang="en-US" altLang="ko-KR" sz="1400" kern="0" dirty="0"/>
              <a:t>+6*</a:t>
            </a:r>
            <a:r>
              <a:rPr lang="en-US" altLang="ko-KR" sz="1400" i="1" kern="0" dirty="0"/>
              <a:t>N</a:t>
            </a:r>
            <a:r>
              <a:rPr lang="en-US" altLang="ko-KR" sz="1400" kern="0" dirty="0"/>
              <a:t>+6) Bytes * 8+16+6}/</a:t>
            </a:r>
            <a:r>
              <a:rPr lang="en-US" altLang="zh-CN" sz="1400" dirty="0"/>
              <a:t>(48*1/2)]*</a:t>
            </a:r>
            <a:r>
              <a:rPr lang="en-US" altLang="ko-KR" sz="1400" kern="0" dirty="0"/>
              <a:t>4 </a:t>
            </a:r>
            <a:r>
              <a:rPr lang="el-GR" sz="1400" kern="0" dirty="0"/>
              <a:t>μ</a:t>
            </a:r>
            <a:r>
              <a:rPr lang="en-US" sz="1400" kern="0" dirty="0"/>
              <a:t>s</a:t>
            </a:r>
            <a:r>
              <a:rPr lang="en-US" altLang="ko-KR" sz="1400" kern="0" dirty="0"/>
              <a:t> +20 </a:t>
            </a:r>
            <a:r>
              <a:rPr lang="el-GR" sz="1400" kern="0" dirty="0"/>
              <a:t>μ</a:t>
            </a:r>
            <a:r>
              <a:rPr lang="en-US" sz="1400" kern="0" dirty="0"/>
              <a:t>s (Non-HT Preamble Duration)</a:t>
            </a:r>
            <a:endParaRPr lang="en-US" altLang="ko-KR" sz="1400" kern="0" dirty="0"/>
          </a:p>
          <a:p>
            <a:pPr marL="1714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TB PPDU duration: 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ko-KR" sz="1400" kern="0" dirty="0"/>
              <a:t>48 </a:t>
            </a:r>
            <a:r>
              <a:rPr lang="el-GR" sz="1400" kern="0" dirty="0"/>
              <a:t>μ</a:t>
            </a:r>
            <a:r>
              <a:rPr lang="en-US" sz="1400" kern="0" dirty="0"/>
              <a:t>s </a:t>
            </a:r>
            <a:r>
              <a:rPr lang="en-US" altLang="ko-KR" sz="1400" kern="0" dirty="0"/>
              <a:t>(EHT Preamble Duration) + EHT TB PPDU Data Duration</a:t>
            </a:r>
          </a:p>
          <a:p>
            <a:pPr marL="171450" lvl="2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Multi-STA BA frame duration [6] :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zh-CN" sz="1400" dirty="0"/>
              <a:t>Ceiling[{(22+12</a:t>
            </a:r>
            <a:r>
              <a:rPr lang="en-US" altLang="zh-CN" sz="1400" i="1" dirty="0"/>
              <a:t>N</a:t>
            </a:r>
            <a:r>
              <a:rPr lang="en-US" altLang="zh-CN" sz="1400" dirty="0"/>
              <a:t>)*8+16+6}/(48*1/2)]*4 </a:t>
            </a:r>
            <a:r>
              <a:rPr lang="el-GR" altLang="zh-CN" sz="1400" dirty="0">
                <a:cs typeface="Times New Roman"/>
              </a:rPr>
              <a:t>μ</a:t>
            </a:r>
            <a:r>
              <a:rPr lang="en-US" altLang="zh-CN" sz="1400" dirty="0">
                <a:cs typeface="Times New Roman"/>
              </a:rPr>
              <a:t>s</a:t>
            </a:r>
            <a:r>
              <a:rPr lang="en-US" altLang="ko-KR" sz="1400" kern="0" dirty="0"/>
              <a:t>+ 20 </a:t>
            </a:r>
            <a:r>
              <a:rPr lang="el-GR" sz="1400" kern="0" dirty="0"/>
              <a:t>μ</a:t>
            </a:r>
            <a:r>
              <a:rPr lang="en-US" sz="1400" kern="0" dirty="0"/>
              <a:t>s (Non-HT Preamble Duration)</a:t>
            </a:r>
            <a:endParaRPr lang="en-US" altLang="ko-KR" sz="1400" kern="0" dirty="0"/>
          </a:p>
          <a:p>
            <a:pPr marL="171450" lvl="2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BA frame Duration [6]: 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zh-CN" sz="1400" dirty="0"/>
              <a:t>Ceiling{(32*8+16+6)/(48*1/2)}*4 </a:t>
            </a:r>
            <a:r>
              <a:rPr lang="el-GR" altLang="zh-CN" sz="1400" dirty="0">
                <a:cs typeface="Times New Roman"/>
              </a:rPr>
              <a:t>μ</a:t>
            </a:r>
            <a:r>
              <a:rPr lang="en-US" altLang="zh-CN" sz="1400" dirty="0">
                <a:cs typeface="Times New Roman"/>
              </a:rPr>
              <a:t>s</a:t>
            </a:r>
            <a:r>
              <a:rPr lang="en-US" altLang="ko-KR" sz="1400" kern="0" dirty="0"/>
              <a:t>+ 20 </a:t>
            </a:r>
            <a:r>
              <a:rPr lang="el-GR" sz="1400" kern="0" dirty="0"/>
              <a:t>μ</a:t>
            </a:r>
            <a:r>
              <a:rPr lang="en-US" sz="1400" kern="0" dirty="0"/>
              <a:t>s (Non-HT Preamble Duration)</a:t>
            </a:r>
            <a:endParaRPr lang="en-US" altLang="ko-KR" sz="14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kern="0" dirty="0"/>
              <a:t>SIFS </a:t>
            </a:r>
            <a:r>
              <a:rPr lang="en-US" sz="1400" b="0" kern="0" dirty="0"/>
              <a:t>= 16 </a:t>
            </a:r>
            <a:r>
              <a:rPr lang="el-GR" sz="1400" b="0" dirty="0">
                <a:latin typeface="+mj-lt"/>
                <a:ea typeface="Cambria" panose="02040503050406030204" pitchFamily="18" charset="0"/>
              </a:rPr>
              <a:t>μ</a:t>
            </a:r>
            <a:r>
              <a:rPr lang="en-US" sz="1400" b="0" dirty="0">
                <a:latin typeface="+mj-lt"/>
                <a:ea typeface="Cambria" panose="02040503050406030204" pitchFamily="18" charset="0"/>
              </a:rPr>
              <a:t>s</a:t>
            </a:r>
            <a:endParaRPr lang="en-US" altLang="ko-KR" sz="1400" b="0" kern="0" dirty="0"/>
          </a:p>
          <a:p>
            <a:pPr marL="0" indent="0"/>
            <a:r>
              <a:rPr lang="en-US" sz="1200" b="0" kern="0" dirty="0"/>
              <a:t> </a:t>
            </a:r>
            <a:endParaRPr lang="en-US" altLang="en-US" sz="1200" kern="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514350" lvl="1" indent="0"/>
            <a:endParaRPr lang="en-US" altLang="en-US" sz="800" kern="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5BF4753-5326-D06E-7108-F886162C3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998875"/>
              </p:ext>
            </p:extLst>
          </p:nvPr>
        </p:nvGraphicFramePr>
        <p:xfrm>
          <a:off x="60327" y="4623500"/>
          <a:ext cx="12069231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3873">
                  <a:extLst>
                    <a:ext uri="{9D8B030D-6E8A-4147-A177-3AD203B41FA5}">
                      <a16:colId xmlns:a16="http://schemas.microsoft.com/office/drawing/2014/main" val="2227996719"/>
                    </a:ext>
                  </a:extLst>
                </a:gridCol>
                <a:gridCol w="1908940">
                  <a:extLst>
                    <a:ext uri="{9D8B030D-6E8A-4147-A177-3AD203B41FA5}">
                      <a16:colId xmlns:a16="http://schemas.microsoft.com/office/drawing/2014/main" val="2546359259"/>
                    </a:ext>
                  </a:extLst>
                </a:gridCol>
                <a:gridCol w="1520060">
                  <a:extLst>
                    <a:ext uri="{9D8B030D-6E8A-4147-A177-3AD203B41FA5}">
                      <a16:colId xmlns:a16="http://schemas.microsoft.com/office/drawing/2014/main" val="2043931162"/>
                    </a:ext>
                  </a:extLst>
                </a:gridCol>
                <a:gridCol w="1598752">
                  <a:extLst>
                    <a:ext uri="{9D8B030D-6E8A-4147-A177-3AD203B41FA5}">
                      <a16:colId xmlns:a16="http://schemas.microsoft.com/office/drawing/2014/main" val="3333791739"/>
                    </a:ext>
                  </a:extLst>
                </a:gridCol>
                <a:gridCol w="1449248">
                  <a:extLst>
                    <a:ext uri="{9D8B030D-6E8A-4147-A177-3AD203B41FA5}">
                      <a16:colId xmlns:a16="http://schemas.microsoft.com/office/drawing/2014/main" val="1135787502"/>
                    </a:ext>
                  </a:extLst>
                </a:gridCol>
                <a:gridCol w="1088195">
                  <a:extLst>
                    <a:ext uri="{9D8B030D-6E8A-4147-A177-3AD203B41FA5}">
                      <a16:colId xmlns:a16="http://schemas.microsoft.com/office/drawing/2014/main" val="660201370"/>
                    </a:ext>
                  </a:extLst>
                </a:gridCol>
                <a:gridCol w="1440163">
                  <a:extLst>
                    <a:ext uri="{9D8B030D-6E8A-4147-A177-3AD203B41FA5}">
                      <a16:colId xmlns:a16="http://schemas.microsoft.com/office/drawing/2014/main" val="2601410545"/>
                    </a:ext>
                  </a:extLst>
                </a:gridCol>
              </a:tblGrid>
              <a:tr h="250146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Octets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 Octets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 Octets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944180"/>
                  </a:ext>
                </a:extLst>
              </a:tr>
              <a:tr h="25014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(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μ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 compared to the existing trigger-based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(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μ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 compared to the existing trigger-based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(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μ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 compared to the existing trigger-based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73410"/>
                  </a:ext>
                </a:extLst>
              </a:tr>
              <a:tr h="250146">
                <a:tc>
                  <a:txBody>
                    <a:bodyPr/>
                    <a:lstStyle/>
                    <a:p>
                      <a:r>
                        <a:rPr lang="en-US" sz="1100" dirty="0"/>
                        <a:t>Existing Trigger-based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912303"/>
                  </a:ext>
                </a:extLst>
              </a:tr>
              <a:tr h="250146">
                <a:tc>
                  <a:txBody>
                    <a:bodyPr/>
                    <a:lstStyle/>
                    <a:p>
                      <a:r>
                        <a:rPr lang="en-US" sz="1100" dirty="0"/>
                        <a:t>Enhanced Trigger-based Transmission (Option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82267"/>
                  </a:ext>
                </a:extLst>
              </a:tr>
              <a:tr h="250146">
                <a:tc>
                  <a:txBody>
                    <a:bodyPr/>
                    <a:lstStyle/>
                    <a:p>
                      <a:r>
                        <a:rPr lang="en-US" sz="1100" dirty="0"/>
                        <a:t>Enhanced Trigger-based Transmission (Option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39.4 %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479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73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Enhanced Trigger Based Transmission r0</Template>
  <TotalTime>1544</TotalTime>
  <Words>1375</Words>
  <Application>Microsoft Office PowerPoint</Application>
  <PresentationFormat>Widescreen</PresentationFormat>
  <Paragraphs>281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Document</vt:lpstr>
      <vt:lpstr>Enhanced Trigger-Based Uplink Transmission</vt:lpstr>
      <vt:lpstr>Abstract</vt:lpstr>
      <vt:lpstr>Introduction</vt:lpstr>
      <vt:lpstr> Trigger-Frame rules in IEEE 802.11</vt:lpstr>
      <vt:lpstr>Multiple Uplink Transmissions in a TXOP</vt:lpstr>
      <vt:lpstr>Enhanced Trigger-based Transmission (1)</vt:lpstr>
      <vt:lpstr>Enhanced Trigger-based Transmission (2)</vt:lpstr>
      <vt:lpstr>Enhanced Trigger-based Transmission (3)</vt:lpstr>
      <vt:lpstr>Comparison of Estimated TXOP Duration 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Trigger-Based Uplink Transmission for UHR</dc:title>
  <dc:creator>Kazi Huq</dc:creator>
  <cp:lastModifiedBy>Kazi Huq</cp:lastModifiedBy>
  <cp:revision>97</cp:revision>
  <cp:lastPrinted>1601-01-01T00:00:00Z</cp:lastPrinted>
  <dcterms:created xsi:type="dcterms:W3CDTF">2022-11-04T14:05:53Z</dcterms:created>
  <dcterms:modified xsi:type="dcterms:W3CDTF">2022-12-13T16:17:23Z</dcterms:modified>
</cp:coreProperties>
</file>