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438" r:id="rId3"/>
    <p:sldId id="440" r:id="rId4"/>
    <p:sldId id="441" r:id="rId5"/>
    <p:sldId id="442" r:id="rId6"/>
    <p:sldId id="445" r:id="rId7"/>
    <p:sldId id="444" r:id="rId8"/>
    <p:sldId id="447" r:id="rId9"/>
    <p:sldId id="446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Ming Gan" initials="M" lastIdx="8" clrIdx="1">
    <p:extLst>
      <p:ext uri="{19B8F6BF-5375-455C-9EA6-DF929625EA0E}">
        <p15:presenceInfo xmlns:p15="http://schemas.microsoft.com/office/powerpoint/2012/main" userId="Ming Gan" providerId="None"/>
      </p:ext>
    </p:extLst>
  </p:cmAuthor>
  <p:cmAuthor id="3" name="Stephen McCann" initials="SM" lastIdx="3" clrIdx="2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  <p:cmAuthor id="4" name="Yan Xin" initials="YX" lastIdx="4" clrIdx="3">
    <p:extLst>
      <p:ext uri="{19B8F6BF-5375-455C-9EA6-DF929625EA0E}">
        <p15:presenceInfo xmlns:p15="http://schemas.microsoft.com/office/powerpoint/2012/main" userId="Yan Xin" providerId="None"/>
      </p:ext>
    </p:extLst>
  </p:cmAuthor>
  <p:cmAuthor id="5" name="Shimi Shilo (TRC)" initials="SS(" lastIdx="4" clrIdx="4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00CC99"/>
    <a:srgbClr val="00B050"/>
    <a:srgbClr val="90FA93"/>
    <a:srgbClr val="FAE690"/>
    <a:srgbClr val="FD9491"/>
    <a:srgbClr val="DFB7D9"/>
    <a:srgbClr val="C2C2FE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24" autoAdjust="0"/>
  </p:normalViewPr>
  <p:slideViewPr>
    <p:cSldViewPr>
      <p:cViewPr varScale="1">
        <p:scale>
          <a:sx n="82" d="100"/>
          <a:sy n="82" d="100"/>
        </p:scale>
        <p:origin x="82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 </a:t>
            </a:r>
            <a:r>
              <a:rPr lang="en-US" dirty="0" smtClean="0"/>
              <a:t>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 </a:t>
            </a:r>
            <a:r>
              <a:rPr lang="en-US" dirty="0" smtClean="0"/>
              <a:t>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 </a:t>
            </a:r>
            <a:r>
              <a:rPr lang="en-US" dirty="0" smtClean="0"/>
              <a:t>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802.11-22/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1921r1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/>
              <a:t>Ming Gan,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239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</a:rPr>
              <a:t>More info about UHR PAR with updates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2022-</a:t>
            </a:r>
            <a:r>
              <a:rPr lang="en-US" altLang="zh-CN" sz="2000" b="0" dirty="0" smtClean="0"/>
              <a:t>11</a:t>
            </a:r>
            <a:r>
              <a:rPr lang="en-US" sz="2000" b="0" dirty="0" smtClean="0"/>
              <a:t>-08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 </a:t>
            </a:r>
            <a:r>
              <a:rPr lang="en-US" dirty="0"/>
              <a:t>2022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689808"/>
              </p:ext>
            </p:extLst>
          </p:nvPr>
        </p:nvGraphicFramePr>
        <p:xfrm>
          <a:off x="990600" y="2820385"/>
          <a:ext cx="7239000" cy="31292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71600"/>
                <a:gridCol w="1219200"/>
                <a:gridCol w="1600200"/>
                <a:gridCol w="1219200"/>
                <a:gridCol w="18288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Ming Gan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</a:t>
                      </a:r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Xun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Yang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Osama AboulMagd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Michael Montemurro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Stephen McCann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Yan Xin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Shimi Shilo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In the last UHR SG meeting, the scope below was discussed in UHR PAR document[1]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 smtClean="0">
                <a:ea typeface="宋体" panose="02010600030101010101" pitchFamily="2" charset="-122"/>
              </a:rPr>
              <a:t>Throughput: a) </a:t>
            </a:r>
            <a:r>
              <a:rPr lang="en-US" altLang="zh-CN" sz="1600" dirty="0" smtClean="0"/>
              <a:t>support </a:t>
            </a:r>
            <a:r>
              <a:rPr lang="en-US" altLang="zh-CN" sz="1600" dirty="0"/>
              <a:t>a maximum aggregated throughput of at least 100 </a:t>
            </a:r>
            <a:r>
              <a:rPr lang="en-US" altLang="zh-CN" sz="1600" dirty="0" err="1" smtClean="0"/>
              <a:t>Gbps</a:t>
            </a:r>
            <a:r>
              <a:rPr lang="en-US" altLang="zh-CN" sz="1600" dirty="0"/>
              <a:t>; b) at least two times improvement in </a:t>
            </a:r>
            <a:r>
              <a:rPr lang="en-US" altLang="zh-CN" sz="1600" dirty="0" smtClean="0"/>
              <a:t>the aggregated </a:t>
            </a:r>
            <a:r>
              <a:rPr lang="en-US" altLang="zh-CN" sz="1600" dirty="0"/>
              <a:t>throughput </a:t>
            </a:r>
            <a:r>
              <a:rPr lang="en-US" altLang="zh-CN" sz="1600" dirty="0" smtClean="0"/>
              <a:t>for all </a:t>
            </a:r>
            <a:r>
              <a:rPr lang="en-US" altLang="zh-CN" sz="1600" dirty="0"/>
              <a:t>signal to noise ratio (SNR) </a:t>
            </a:r>
            <a:r>
              <a:rPr lang="en-US" altLang="zh-CN" sz="1600" dirty="0" smtClean="0"/>
              <a:t>levels</a:t>
            </a:r>
          </a:p>
          <a:p>
            <a:pPr lvl="1">
              <a:lnSpc>
                <a:spcPct val="90000"/>
              </a:lnSpc>
            </a:pPr>
            <a:r>
              <a:rPr lang="en-US" altLang="zh-CN" sz="1600" dirty="0"/>
              <a:t>I</a:t>
            </a:r>
            <a:r>
              <a:rPr lang="en-US" altLang="zh-CN" sz="1600" dirty="0" smtClean="0"/>
              <a:t>mprove </a:t>
            </a:r>
            <a:r>
              <a:rPr lang="en-US" altLang="zh-CN" sz="1600" dirty="0"/>
              <a:t>worst case latency and jitter, satisfying real-time applications </a:t>
            </a:r>
            <a:r>
              <a:rPr lang="en-US" altLang="zh-CN" sz="1600" dirty="0" smtClean="0"/>
              <a:t>requirements</a:t>
            </a:r>
          </a:p>
          <a:p>
            <a:pPr lvl="1">
              <a:lnSpc>
                <a:spcPct val="90000"/>
              </a:lnSpc>
            </a:pPr>
            <a:r>
              <a:rPr lang="en-US" altLang="zh-CN" sz="1600" dirty="0" smtClean="0"/>
              <a:t>Improve </a:t>
            </a:r>
            <a:r>
              <a:rPr lang="en-US" altLang="zh-CN" sz="1600" dirty="0"/>
              <a:t>reliability of WLAN </a:t>
            </a:r>
            <a:r>
              <a:rPr lang="en-US" altLang="zh-CN" sz="1600" dirty="0" smtClean="0"/>
              <a:t>connectivity</a:t>
            </a:r>
          </a:p>
          <a:p>
            <a:pPr lvl="1">
              <a:lnSpc>
                <a:spcPct val="90000"/>
              </a:lnSpc>
            </a:pPr>
            <a:r>
              <a:rPr lang="en-US" altLang="zh-CN" sz="1600" dirty="0"/>
              <a:t>Backward </a:t>
            </a:r>
            <a:r>
              <a:rPr lang="en-US" altLang="zh-CN" sz="1600" dirty="0" smtClean="0"/>
              <a:t>compatibility and coexistence: a) enable </a:t>
            </a:r>
            <a:r>
              <a:rPr lang="en-US" altLang="zh-CN" sz="1600" dirty="0"/>
              <a:t>backward </a:t>
            </a:r>
            <a:r>
              <a:rPr lang="en-US" altLang="zh-CN" sz="1600" dirty="0" smtClean="0"/>
              <a:t>compatibility and coexistence with </a:t>
            </a:r>
            <a:r>
              <a:rPr lang="en-US" altLang="zh-CN" sz="1600" dirty="0"/>
              <a:t>legacy IEEE 802.11 </a:t>
            </a:r>
            <a:r>
              <a:rPr lang="en-US" altLang="zh-CN" sz="1600" dirty="0" smtClean="0"/>
              <a:t>devices, </a:t>
            </a:r>
            <a:r>
              <a:rPr lang="en-US" altLang="zh-CN" sz="1600" dirty="0"/>
              <a:t>operating in </a:t>
            </a:r>
            <a:r>
              <a:rPr lang="en-US" altLang="zh-CN" sz="1600" dirty="0" smtClean="0"/>
              <a:t>frequency </a:t>
            </a:r>
            <a:r>
              <a:rPr lang="en-US" altLang="zh-CN" sz="1600" dirty="0"/>
              <a:t>bands between 1 and 7.250 </a:t>
            </a:r>
            <a:r>
              <a:rPr lang="en-US" altLang="zh-CN" sz="1600" dirty="0" smtClean="0"/>
              <a:t>GHz; b) enable </a:t>
            </a:r>
            <a:r>
              <a:rPr lang="en-US" altLang="zh-CN" sz="1600" dirty="0"/>
              <a:t>backward </a:t>
            </a:r>
            <a:r>
              <a:rPr lang="en-US" altLang="zh-CN" sz="1600" dirty="0" smtClean="0"/>
              <a:t>coexistence </a:t>
            </a:r>
            <a:r>
              <a:rPr lang="en-US" altLang="zh-CN" sz="1600" dirty="0"/>
              <a:t>with legacy IEEE 802.11 devices operating in </a:t>
            </a:r>
            <a:r>
              <a:rPr lang="en-US" altLang="zh-CN" sz="1600" dirty="0" smtClean="0"/>
              <a:t>frequency </a:t>
            </a:r>
            <a:r>
              <a:rPr lang="en-US" altLang="zh-CN" sz="1600" dirty="0"/>
              <a:t>bands between 42.5 and 71 </a:t>
            </a:r>
            <a:r>
              <a:rPr lang="en-US" altLang="zh-CN" sz="1600" dirty="0" smtClean="0"/>
              <a:t>GHz</a:t>
            </a:r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altLang="zh-CN" b="1" dirty="0">
                <a:ea typeface="+mn-ea"/>
                <a:cs typeface="+mn-cs"/>
              </a:rPr>
              <a:t>Moreover, throughput, latency and reliability improvement is not only for </a:t>
            </a:r>
            <a:r>
              <a:rPr lang="en-US" altLang="zh-CN" b="1" dirty="0" smtClean="0">
                <a:ea typeface="+mn-ea"/>
                <a:cs typeface="+mn-cs"/>
              </a:rPr>
              <a:t>a single </a:t>
            </a:r>
            <a:r>
              <a:rPr lang="en-US" altLang="zh-CN" b="1" dirty="0">
                <a:ea typeface="+mn-ea"/>
                <a:cs typeface="+mn-cs"/>
              </a:rPr>
              <a:t>BSS, but also for </a:t>
            </a:r>
            <a:r>
              <a:rPr lang="en-US" altLang="zh-CN" b="1" dirty="0" smtClean="0">
                <a:ea typeface="+mn-ea"/>
                <a:cs typeface="+mn-cs"/>
              </a:rPr>
              <a:t>multiple non-collocated BSSs  </a:t>
            </a:r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In this contribution, we provide more thoughts about it and update the corresponding PAR text</a:t>
            </a:r>
            <a:endParaRPr lang="zh-CN" altLang="en-US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</a:t>
            </a:r>
            <a:r>
              <a:rPr lang="en-US" smtClean="0"/>
              <a:t>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10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Throughput Improvement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9287" y="1721708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It is feasible to support </a:t>
            </a:r>
            <a:r>
              <a:rPr lang="en-US" altLang="zh-CN" sz="2000" dirty="0"/>
              <a:t>a maximum aggregated throughput of at least 100 </a:t>
            </a:r>
            <a:r>
              <a:rPr lang="en-US" altLang="zh-CN" sz="2000" dirty="0" err="1" smtClean="0"/>
              <a:t>Gbps</a:t>
            </a:r>
            <a:r>
              <a:rPr lang="en-US" altLang="zh-CN" sz="2000" dirty="0" smtClean="0"/>
              <a:t> with the following UHR scenario</a:t>
            </a:r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r>
              <a:rPr lang="en-US" altLang="zh-CN" sz="2000" dirty="0" smtClean="0"/>
              <a:t>Two times improvement in the aggregated throughput, also includes the client’s throughput improvement proposed by [2]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</a:t>
            </a:r>
            <a:r>
              <a:rPr lang="en-US" smtClean="0"/>
              <a:t>2022</a:t>
            </a:r>
            <a:endParaRPr 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640446"/>
              </p:ext>
            </p:extLst>
          </p:nvPr>
        </p:nvGraphicFramePr>
        <p:xfrm>
          <a:off x="1053171" y="2391505"/>
          <a:ext cx="7374137" cy="26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9629"/>
                <a:gridCol w="1066800"/>
                <a:gridCol w="1371600"/>
                <a:gridCol w="624980"/>
                <a:gridCol w="822820"/>
                <a:gridCol w="1188308"/>
              </a:tblGrid>
              <a:tr h="503440"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Band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Bandwidth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MCS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SS #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GI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Throughput</a:t>
                      </a:r>
                      <a:endParaRPr lang="zh-CN" altLang="en-US" sz="1400" b="1" dirty="0"/>
                    </a:p>
                  </a:txBody>
                  <a:tcPr/>
                </a:tc>
              </a:tr>
              <a:tr h="50344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2.4 GHz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20 MHz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4096</a:t>
                      </a:r>
                      <a:r>
                        <a:rPr lang="en-US" altLang="zh-CN" sz="1400" baseline="0" dirty="0" smtClean="0"/>
                        <a:t> QAM, 5/6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8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0.8 us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1376.8 Mbps</a:t>
                      </a:r>
                      <a:endParaRPr lang="zh-CN" altLang="en-US" sz="1400" dirty="0"/>
                    </a:p>
                  </a:txBody>
                  <a:tcPr/>
                </a:tc>
              </a:tr>
              <a:tr h="50344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5</a:t>
                      </a:r>
                      <a:r>
                        <a:rPr lang="en-US" altLang="zh-CN" sz="1400" baseline="0" dirty="0" smtClean="0"/>
                        <a:t> GHz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160 MHz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4096</a:t>
                      </a:r>
                      <a:r>
                        <a:rPr lang="en-US" altLang="zh-CN" sz="1400" baseline="0" dirty="0" smtClean="0"/>
                        <a:t> QAM, 5/6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8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0.8 us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11529.6 Mbps</a:t>
                      </a:r>
                      <a:endParaRPr lang="zh-CN" altLang="en-US" sz="1400" dirty="0"/>
                    </a:p>
                  </a:txBody>
                  <a:tcPr/>
                </a:tc>
              </a:tr>
              <a:tr h="50344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6 GHz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320 MHz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4096</a:t>
                      </a:r>
                      <a:r>
                        <a:rPr lang="en-US" altLang="zh-CN" sz="1400" baseline="0" dirty="0" smtClean="0"/>
                        <a:t> QAM, 5/6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8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0.8 us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23059.2 Mbps</a:t>
                      </a:r>
                      <a:endParaRPr lang="zh-CN" altLang="en-US" sz="1400" dirty="0"/>
                    </a:p>
                  </a:txBody>
                  <a:tcPr/>
                </a:tc>
              </a:tr>
              <a:tr h="296141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60 GHz (reusing 11ac PHY)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2560 MHz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64 QAM,</a:t>
                      </a:r>
                      <a:r>
                        <a:rPr lang="en-US" altLang="zh-CN" sz="1400" baseline="0" dirty="0" smtClean="0"/>
                        <a:t> 5/6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8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0.05 us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83200 Mbps</a:t>
                      </a:r>
                      <a:endParaRPr lang="zh-CN" altLang="en-US" sz="1400" dirty="0"/>
                    </a:p>
                  </a:txBody>
                  <a:tcPr/>
                </a:tc>
              </a:tr>
              <a:tr h="296141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Sum</a:t>
                      </a:r>
                      <a:endParaRPr lang="zh-CN" alt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zh-CN" alt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zh-CN" alt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zh-CN" alt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zh-CN" alt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119.2Gbps</a:t>
                      </a:r>
                      <a:endParaRPr lang="zh-CN" alt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813826"/>
              </p:ext>
            </p:extLst>
          </p:nvPr>
        </p:nvGraphicFramePr>
        <p:xfrm>
          <a:off x="1034916" y="5715000"/>
          <a:ext cx="7405028" cy="641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5836"/>
                <a:gridCol w="1315836"/>
                <a:gridCol w="1344016"/>
                <a:gridCol w="510752"/>
                <a:gridCol w="1459294"/>
                <a:gridCol w="1459294"/>
              </a:tblGrid>
              <a:tr h="336644"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Bandwidth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MCS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b="1" dirty="0" smtClean="0"/>
                        <a:t>SS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GI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Throughput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/>
                        <a:t>2x Throughput</a:t>
                      </a:r>
                      <a:endParaRPr lang="zh-CN" altLang="en-US" sz="1400" b="1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320 MHz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4096</a:t>
                      </a:r>
                      <a:r>
                        <a:rPr lang="en-US" altLang="zh-CN" sz="1400" baseline="0" dirty="0" smtClean="0"/>
                        <a:t> QAM, 5/6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0.8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5764.8 Mbps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11.5 </a:t>
                      </a:r>
                      <a:r>
                        <a:rPr lang="en-US" altLang="zh-CN" sz="1400" b="1" dirty="0" err="1" smtClean="0"/>
                        <a:t>Gbps</a:t>
                      </a:r>
                      <a:endParaRPr lang="zh-CN" altLang="en-US" sz="1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025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Latency and Reliability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114800"/>
          </a:xfrm>
        </p:spPr>
        <p:txBody>
          <a:bodyPr/>
          <a:lstStyle/>
          <a:p>
            <a:r>
              <a:rPr lang="en-US" altLang="zh-CN" sz="2000" dirty="0" smtClean="0"/>
              <a:t>As reference [3] mentions, “reliability” should be considered together with the low latency/jitter</a:t>
            </a:r>
            <a:r>
              <a:rPr lang="zh-CN" altLang="en-US" sz="2000" dirty="0" smtClean="0"/>
              <a:t> </a:t>
            </a:r>
            <a:r>
              <a:rPr lang="en-US" altLang="zh-CN" sz="2000" dirty="0"/>
              <a:t>and </a:t>
            </a:r>
            <a:r>
              <a:rPr lang="en-US" altLang="zh-CN" sz="2000" dirty="0" smtClean="0"/>
              <a:t>mobility.</a:t>
            </a:r>
          </a:p>
          <a:p>
            <a:r>
              <a:rPr lang="en-US" altLang="zh-CN" sz="1800" dirty="0" smtClean="0"/>
              <a:t>Moreover, both the RTA report[4] and industrial PLC (</a:t>
            </a:r>
            <a:r>
              <a:rPr lang="en-US" altLang="zh-CN" sz="1800" b="0" dirty="0" smtClean="0"/>
              <a:t>programmable logic </a:t>
            </a:r>
            <a:r>
              <a:rPr lang="en-US" altLang="zh-CN" sz="1800" b="0" dirty="0"/>
              <a:t>c</a:t>
            </a:r>
            <a:r>
              <a:rPr lang="en-US" altLang="zh-CN" sz="1800" b="0" dirty="0" smtClean="0"/>
              <a:t>ontroller</a:t>
            </a:r>
            <a:r>
              <a:rPr lang="en-US" altLang="zh-CN" sz="1800" dirty="0" smtClean="0"/>
              <a:t>) use case</a:t>
            </a:r>
            <a:r>
              <a:rPr lang="en-US" altLang="zh-CN" sz="1800" dirty="0"/>
              <a:t>[5] </a:t>
            </a:r>
            <a:r>
              <a:rPr lang="en-US" altLang="zh-CN" sz="1800" dirty="0" smtClean="0"/>
              <a:t> propose latency requirements at some certain percentiles</a:t>
            </a:r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Given the above facts, the PAR section about latency </a:t>
            </a:r>
            <a:r>
              <a:rPr lang="en-US" altLang="zh-CN" sz="2000" dirty="0"/>
              <a:t>and </a:t>
            </a:r>
            <a:r>
              <a:rPr lang="en-US" altLang="zh-CN" sz="2000" dirty="0" smtClean="0"/>
              <a:t>reliability is updated as following</a:t>
            </a:r>
          </a:p>
          <a:p>
            <a:pPr lvl="1">
              <a:lnSpc>
                <a:spcPct val="90000"/>
              </a:lnSpc>
            </a:pPr>
            <a:r>
              <a:rPr lang="en-US" altLang="zh-CN" sz="1400" kern="1200" dirty="0">
                <a:ea typeface="宋体" panose="02010600030101010101" pitchFamily="2" charset="-122"/>
              </a:rPr>
              <a:t>This amendment defines at least one mode of operation capable of improved </a:t>
            </a:r>
            <a:r>
              <a:rPr lang="en-US" altLang="zh-CN" sz="1400" kern="1200" dirty="0" smtClean="0">
                <a:ea typeface="宋体" panose="02010600030101010101" pitchFamily="2" charset="-122"/>
              </a:rPr>
              <a:t>latency bound </a:t>
            </a:r>
            <a:r>
              <a:rPr lang="en-US" altLang="zh-CN" sz="1400" kern="1200" dirty="0">
                <a:ea typeface="宋体" panose="02010600030101010101" pitchFamily="2" charset="-122"/>
              </a:rPr>
              <a:t>and jitter </a:t>
            </a:r>
            <a:r>
              <a:rPr lang="en-US" altLang="zh-CN" sz="1400" kern="1200" dirty="0" smtClean="0">
                <a:ea typeface="宋体" panose="02010600030101010101" pitchFamily="2" charset="-122"/>
              </a:rPr>
              <a:t>in the </a:t>
            </a:r>
            <a:r>
              <a:rPr lang="en-US" altLang="zh-CN" sz="1400" kern="1200" dirty="0">
                <a:ea typeface="宋体" panose="02010600030101010101" pitchFamily="2" charset="-122"/>
              </a:rPr>
              <a:t>99 to 99.9999th </a:t>
            </a:r>
            <a:r>
              <a:rPr lang="en-US" altLang="zh-CN" sz="1400" kern="1200" dirty="0" smtClean="0">
                <a:ea typeface="宋体" panose="02010600030101010101" pitchFamily="2" charset="-122"/>
              </a:rPr>
              <a:t>percentiles compared to 802.11be, </a:t>
            </a:r>
            <a:r>
              <a:rPr lang="en-US" altLang="zh-CN" sz="1400" kern="1200" dirty="0">
                <a:ea typeface="宋体" panose="02010600030101010101" pitchFamily="2" charset="-122"/>
              </a:rPr>
              <a:t>satisfying real-time applications requirements  for high reliability in the presence of overlapping BSSs and for seamless BSS transitions within an ESS.</a:t>
            </a:r>
            <a:endParaRPr lang="zh-CN" altLang="en-US" sz="1400" kern="1200" dirty="0"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</a:t>
            </a:r>
            <a:r>
              <a:rPr lang="en-US" smtClean="0"/>
              <a:t>2022</a:t>
            </a:r>
            <a:endParaRPr 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154287"/>
              </p:ext>
            </p:extLst>
          </p:nvPr>
        </p:nvGraphicFramePr>
        <p:xfrm>
          <a:off x="1440850" y="3216527"/>
          <a:ext cx="6248400" cy="1459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082"/>
                <a:gridCol w="1846118"/>
                <a:gridCol w="1562100"/>
                <a:gridCol w="1562100"/>
              </a:tblGrid>
              <a:tr h="3352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Applications</a:t>
                      </a:r>
                      <a:r>
                        <a:rPr lang="en-US" sz="1100" baseline="0" dirty="0" smtClean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and </a:t>
                      </a:r>
                      <a:r>
                        <a:rPr lang="en-US" sz="1100" dirty="0">
                          <a:effectLst/>
                        </a:rPr>
                        <a:t>Requirements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Class A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Class B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Class C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5087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Interactive video, soft-real-time control, mobile robotics, Automated Guided Vehicles (AGV)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AR/VR, remote HMI, hard-real-time cyclic control, machine tools, production lines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Hard-real-time isochronous control, motion control, printing, packaging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203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Latency bound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50 -10 </a:t>
                      </a:r>
                      <a:r>
                        <a:rPr lang="en-US" sz="1100" dirty="0" err="1">
                          <a:effectLst/>
                        </a:rPr>
                        <a:t>ms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 – 1 </a:t>
                      </a:r>
                      <a:r>
                        <a:rPr lang="en-US" sz="1100" dirty="0" err="1">
                          <a:effectLst/>
                        </a:rPr>
                        <a:t>ms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1ms – 250 µs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334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Reliability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99% - 99.9%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99.9% - 99.99%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&gt;99.999%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1066800" y="4752405"/>
            <a:ext cx="68848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Note-The </a:t>
            </a:r>
            <a:r>
              <a:rPr lang="en-US" altLang="zh-CN" dirty="0"/>
              <a:t>reliability is defined as the percentage of packets expected to be received within the latency bound.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8099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Backward compatibility and coexistence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Regarding </a:t>
            </a:r>
            <a:r>
              <a:rPr lang="en-US" altLang="zh-CN" sz="2000" dirty="0" err="1" smtClean="0"/>
              <a:t>mmWave</a:t>
            </a:r>
            <a:r>
              <a:rPr lang="en-US" altLang="zh-CN" sz="2000" dirty="0" smtClean="0"/>
              <a:t> bands, it is a good starting point for UHR. </a:t>
            </a:r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Agree </a:t>
            </a:r>
            <a:r>
              <a:rPr lang="en-US" altLang="zh-CN" sz="2000" dirty="0"/>
              <a:t>to reuse </a:t>
            </a:r>
            <a:r>
              <a:rPr lang="en-US" altLang="zh-CN" sz="2000" dirty="0" smtClean="0"/>
              <a:t>the existing </a:t>
            </a:r>
            <a:r>
              <a:rPr lang="en-US" altLang="zh-CN" sz="2000" dirty="0"/>
              <a:t>PHY designs to enable </a:t>
            </a:r>
            <a:r>
              <a:rPr lang="en-US" altLang="zh-CN" sz="2000" dirty="0" err="1" smtClean="0"/>
              <a:t>mmWave</a:t>
            </a:r>
            <a:r>
              <a:rPr lang="en-US" altLang="zh-CN" sz="2000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Reuse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802.11ac </a:t>
            </a:r>
            <a:r>
              <a:rPr lang="en-US" altLang="zh-CN" sz="1600" kern="1200" dirty="0" err="1">
                <a:ea typeface="宋体" panose="02010600030101010101" pitchFamily="2" charset="-122"/>
              </a:rPr>
              <a:t>numberology</a:t>
            </a:r>
            <a:r>
              <a:rPr lang="en-US" altLang="zh-CN" sz="1600" kern="1200" dirty="0">
                <a:ea typeface="宋体" panose="02010600030101010101" pitchFamily="2" charset="-122"/>
              </a:rPr>
              <a:t> with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X </a:t>
            </a:r>
            <a:r>
              <a:rPr lang="en-US" altLang="zh-CN" sz="1600" kern="1200" dirty="0">
                <a:ea typeface="宋体" panose="02010600030101010101" pitchFamily="2" charset="-122"/>
              </a:rPr>
              <a:t>times </a:t>
            </a:r>
            <a:r>
              <a:rPr lang="en-US" altLang="zh-CN" sz="1600" kern="1200" dirty="0" err="1" smtClean="0">
                <a:ea typeface="宋体" panose="02010600030101010101" pitchFamily="2" charset="-122"/>
              </a:rPr>
              <a:t>upclocking</a:t>
            </a: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Backward compatibility is not considered within </a:t>
            </a:r>
            <a:r>
              <a:rPr lang="en-US" altLang="zh-CN" sz="2000" dirty="0" err="1" smtClean="0"/>
              <a:t>mmWave</a:t>
            </a:r>
            <a:r>
              <a:rPr lang="en-US" altLang="zh-CN" sz="2000" dirty="0" smtClean="0"/>
              <a:t> bands given that the preferred solution is to reuse </a:t>
            </a:r>
            <a:r>
              <a:rPr lang="en-US" altLang="zh-CN" sz="2000" dirty="0"/>
              <a:t>existing PHY designs </a:t>
            </a:r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On the other hand, energy detection can still be used for coexistence, with limited </a:t>
            </a:r>
            <a:r>
              <a:rPr lang="en-US" altLang="zh-CN" sz="2000" dirty="0"/>
              <a:t>commercial 802.11ad/ay </a:t>
            </a:r>
            <a:r>
              <a:rPr lang="en-US" altLang="zh-CN" sz="2000" dirty="0" smtClean="0"/>
              <a:t>products (if any). 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</a:t>
            </a:r>
            <a:r>
              <a:rPr lang="en-US" smtClean="0"/>
              <a:t>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37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Multi-AP coordination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</a:t>
            </a:r>
            <a:r>
              <a:rPr lang="en-US" altLang="zh-CN" dirty="0" err="1" smtClean="0"/>
              <a:t>mmWave</a:t>
            </a:r>
            <a:r>
              <a:rPr lang="en-US" altLang="zh-CN" dirty="0" smtClean="0"/>
              <a:t> band can provide channels with large bandwidths for frequency reuse in dense scenarios.</a:t>
            </a:r>
          </a:p>
          <a:p>
            <a:r>
              <a:rPr lang="en-US" altLang="zh-CN" dirty="0" smtClean="0"/>
              <a:t>In addition to the use of the </a:t>
            </a:r>
            <a:r>
              <a:rPr lang="en-US" altLang="zh-CN" dirty="0" err="1" smtClean="0"/>
              <a:t>mmWave</a:t>
            </a:r>
            <a:r>
              <a:rPr lang="en-US" altLang="zh-CN" dirty="0" smtClean="0"/>
              <a:t> band; multi-AP coordination, such as Co-SR</a:t>
            </a:r>
            <a:r>
              <a:rPr lang="en-US" altLang="zh-CN" dirty="0"/>
              <a:t>,</a:t>
            </a:r>
            <a:r>
              <a:rPr lang="en-US" altLang="zh-CN" dirty="0" smtClean="0"/>
              <a:t> can also provide minor improvement on frequency use</a:t>
            </a:r>
            <a:r>
              <a:rPr lang="en-US" altLang="zh-CN" dirty="0"/>
              <a:t>.</a:t>
            </a:r>
          </a:p>
          <a:p>
            <a:r>
              <a:rPr lang="en-US" altLang="zh-CN" dirty="0" smtClean="0"/>
              <a:t>Hence, the corresponding PAR text is updated as follows, without emphasizing the </a:t>
            </a:r>
            <a:r>
              <a:rPr lang="en-US" altLang="zh-CN" dirty="0" err="1" smtClean="0"/>
              <a:t>mmWave</a:t>
            </a:r>
            <a:r>
              <a:rPr lang="en-US" altLang="zh-CN" dirty="0" smtClean="0"/>
              <a:t> band:</a:t>
            </a:r>
          </a:p>
          <a:p>
            <a:pPr lvl="1">
              <a:lnSpc>
                <a:spcPct val="90000"/>
              </a:lnSpc>
            </a:pPr>
            <a:r>
              <a:rPr lang="en-US" altLang="zh-CN" sz="1400" kern="1200" dirty="0">
                <a:ea typeface="宋体" panose="02010600030101010101" pitchFamily="2" charset="-122"/>
              </a:rPr>
              <a:t>In addition to further improvements of throughput and latency within a single basic service set (BSS), this amendment also focuses on improving the throughput, </a:t>
            </a:r>
            <a:r>
              <a:rPr lang="en-US" altLang="zh-CN" sz="1400" kern="1200" dirty="0" smtClean="0">
                <a:ea typeface="宋体" panose="02010600030101010101" pitchFamily="2" charset="-122"/>
              </a:rPr>
              <a:t>latency </a:t>
            </a:r>
            <a:r>
              <a:rPr lang="en-US" altLang="zh-CN" sz="1400" kern="1200" dirty="0">
                <a:ea typeface="宋体" panose="02010600030101010101" pitchFamily="2" charset="-122"/>
              </a:rPr>
              <a:t>and reliability of </a:t>
            </a:r>
            <a:r>
              <a:rPr lang="en-US" altLang="zh-CN" sz="1400" kern="1200" dirty="0" smtClean="0">
                <a:ea typeface="宋体" panose="02010600030101010101" pitchFamily="2" charset="-122"/>
              </a:rPr>
              <a:t>multiple </a:t>
            </a:r>
            <a:r>
              <a:rPr lang="en-US" altLang="zh-CN" sz="1400" kern="1200" dirty="0">
                <a:ea typeface="宋体" panose="02010600030101010101" pitchFamily="2" charset="-122"/>
              </a:rPr>
              <a:t>non-collocated BSSs in dense scenarios via a) in-band </a:t>
            </a:r>
            <a:r>
              <a:rPr lang="en-US" altLang="zh-CN" sz="1400" kern="1200" dirty="0" smtClean="0">
                <a:ea typeface="宋体" panose="02010600030101010101" pitchFamily="2" charset="-122"/>
              </a:rPr>
              <a:t>and </a:t>
            </a:r>
            <a:r>
              <a:rPr lang="en-US" altLang="zh-CN" sz="1400" dirty="0"/>
              <a:t>optionally</a:t>
            </a:r>
            <a:r>
              <a:rPr lang="en-US" altLang="zh-CN" sz="1400" kern="1200" dirty="0" smtClean="0">
                <a:ea typeface="宋体" panose="02010600030101010101" pitchFamily="2" charset="-122"/>
              </a:rPr>
              <a:t> </a:t>
            </a:r>
            <a:r>
              <a:rPr lang="en-US" altLang="zh-CN" sz="1400" kern="1200" dirty="0">
                <a:ea typeface="宋体" panose="02010600030101010101" pitchFamily="2" charset="-122"/>
              </a:rPr>
              <a:t>out-of-band (including via 802.3) AP MLD coordination </a:t>
            </a:r>
            <a:r>
              <a:rPr lang="en-US" altLang="zh-CN" sz="1400" kern="1200" dirty="0" smtClean="0">
                <a:ea typeface="宋体" panose="02010600030101010101" pitchFamily="2" charset="-122"/>
              </a:rPr>
              <a:t>for </a:t>
            </a:r>
            <a:r>
              <a:rPr lang="en-US" altLang="zh-CN" sz="1400" kern="1200" dirty="0">
                <a:ea typeface="宋体" panose="02010600030101010101" pitchFamily="2" charset="-122"/>
              </a:rPr>
              <a:t>interference reduction, and b) the frequency reuse of channels with </a:t>
            </a:r>
            <a:r>
              <a:rPr lang="en-US" altLang="zh-CN" sz="1400" kern="1200" dirty="0" smtClean="0">
                <a:ea typeface="宋体" panose="02010600030101010101" pitchFamily="2" charset="-122"/>
              </a:rPr>
              <a:t>bandwidths larger than </a:t>
            </a:r>
            <a:r>
              <a:rPr lang="en-US" altLang="zh-CN" sz="1400" kern="1200" dirty="0">
                <a:ea typeface="宋体" panose="02010600030101010101" pitchFamily="2" charset="-122"/>
              </a:rPr>
              <a:t>40 </a:t>
            </a:r>
            <a:r>
              <a:rPr lang="en-US" altLang="zh-CN" sz="1400" kern="1200" dirty="0" err="1" smtClean="0">
                <a:ea typeface="宋体" panose="02010600030101010101" pitchFamily="2" charset="-122"/>
              </a:rPr>
              <a:t>MHz.</a:t>
            </a:r>
            <a:endParaRPr lang="en-US" altLang="zh-CN" sz="1400" kern="1200" dirty="0"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</a:t>
            </a:r>
            <a:r>
              <a:rPr lang="en-US" smtClean="0"/>
              <a:t>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36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</a:t>
            </a:r>
            <a:r>
              <a:rPr lang="en-US" altLang="zh-CN" dirty="0" smtClean="0"/>
              <a:t>his contribution suggests some PAR updates, based on the group’s recent discussions, proposing that </a:t>
            </a:r>
            <a:r>
              <a:rPr lang="en-US" altLang="zh-CN" dirty="0" smtClean="0"/>
              <a:t>a consensus </a:t>
            </a:r>
            <a:r>
              <a:rPr lang="en-US" altLang="zh-CN" dirty="0" smtClean="0"/>
              <a:t>can be reached.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</a:t>
            </a:r>
            <a:r>
              <a:rPr lang="en-US" smtClean="0"/>
              <a:t>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35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include throughput, latency/jitter and reliability as objectives in the scope of project of the EHT PAR document?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</a:t>
            </a:r>
            <a:r>
              <a:rPr lang="en-US" smtClean="0"/>
              <a:t>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24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[</a:t>
            </a:r>
            <a:r>
              <a:rPr lang="en-US" altLang="zh-CN" dirty="0"/>
              <a:t>1] </a:t>
            </a:r>
            <a:r>
              <a:rPr lang="en-US" altLang="zh-CN" dirty="0" smtClean="0"/>
              <a:t>11-22-1518-01-0uhr-802-11-uhr-sg-proposed-par</a:t>
            </a:r>
          </a:p>
          <a:p>
            <a:r>
              <a:rPr lang="en-US" altLang="zh-CN" dirty="0" smtClean="0"/>
              <a:t>[2</a:t>
            </a:r>
            <a:r>
              <a:rPr lang="en-US" altLang="zh-CN" dirty="0"/>
              <a:t>] 11-22-0046-01-0wng-next-generation-after-802-11be </a:t>
            </a:r>
            <a:endParaRPr lang="en-US" altLang="zh-CN" dirty="0" smtClean="0"/>
          </a:p>
          <a:p>
            <a:r>
              <a:rPr lang="en-US" altLang="zh-CN" dirty="0" smtClean="0"/>
              <a:t>[</a:t>
            </a:r>
            <a:r>
              <a:rPr lang="en-US" altLang="zh-CN" dirty="0"/>
              <a:t>3] </a:t>
            </a:r>
            <a:r>
              <a:rPr lang="en-US" altLang="zh-CN" dirty="0" smtClean="0"/>
              <a:t>11-22-1493-01-0uhr-use-cases-for-wi-fi-business-solutions-in-uhr</a:t>
            </a:r>
          </a:p>
          <a:p>
            <a:r>
              <a:rPr lang="en-US" altLang="zh-CN" dirty="0" smtClean="0"/>
              <a:t>[4] </a:t>
            </a:r>
            <a:r>
              <a:rPr lang="en-GB" altLang="zh-CN" dirty="0" smtClean="0"/>
              <a:t>11-18-2009-06-0rta-rta-report-draft</a:t>
            </a:r>
          </a:p>
          <a:p>
            <a:r>
              <a:rPr lang="en-GB" altLang="zh-CN" dirty="0" smtClean="0"/>
              <a:t>[5</a:t>
            </a:r>
            <a:r>
              <a:rPr lang="en-GB" altLang="zh-CN" dirty="0"/>
              <a:t>] 11-22-0458-01-0wng-looking-ahead-to-next-generation-follow-up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</a:t>
            </a:r>
            <a:r>
              <a:rPr lang="en-US" smtClean="0"/>
              <a:t>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54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127658</TotalTime>
  <Words>886</Words>
  <Application>Microsoft Office PowerPoint</Application>
  <PresentationFormat>全屏显示(4:3)</PresentationFormat>
  <Paragraphs>172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ＭＳ Ｐゴシック</vt:lpstr>
      <vt:lpstr>宋体</vt:lpstr>
      <vt:lpstr>Arial</vt:lpstr>
      <vt:lpstr>Times New Roman</vt:lpstr>
      <vt:lpstr>802-11-Submission</vt:lpstr>
      <vt:lpstr>More info about UHR PAR with updates</vt:lpstr>
      <vt:lpstr>Introduction </vt:lpstr>
      <vt:lpstr>Throughput Improvement</vt:lpstr>
      <vt:lpstr>Latency and Reliability</vt:lpstr>
      <vt:lpstr>Backward compatibility and coexistence</vt:lpstr>
      <vt:lpstr>Multi-AP coordination </vt:lpstr>
      <vt:lpstr>Summary</vt:lpstr>
      <vt:lpstr>SP</vt:lpstr>
      <vt:lpstr>References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909</cp:revision>
  <cp:lastPrinted>1998-02-10T13:28:06Z</cp:lastPrinted>
  <dcterms:created xsi:type="dcterms:W3CDTF">2013-11-12T18:41:50Z</dcterms:created>
  <dcterms:modified xsi:type="dcterms:W3CDTF">2023-01-19T20:45:36Z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(3)yEnk9wo2YZk5fLSkm4km7WMRYSggwacrcEuxXIC8q0299DpbowGMztUilYZEiSECIqHLadR2
9fMWO36UZk8A8HJGfbn3Jdovg4J5c1u3T+Ov0qu5IKhB5jiVzb1CD4wr9JF/zbOIPGp2Zj2l
gB5aKsrd9em6A3EhCONlKcWGdDstNNXBuYMENqCC+nt8jryyZF9G6YNxivzQbbKRehtSj1eB
gb8tqYNRwiuEPLSFyl</vt:lpwstr>
  </property>
  <property fmtid="{D5CDD505-2E9C-101B-9397-08002B2CF9AE}" pid="4" name="_2015_ms_pID_7253431">
    <vt:lpwstr>196dodmOKge8xzStd6B9KKSC8aYh0KeuTlI72aaai7ksROhYucxHl0
4zXmXxTaStHmiYz71h5wfrqvW+F19+WbhWfFzpVv5clpPN2QZSnuFJ96QLogtcNBVC+hAxoB
mv0vsjaTAGR3AbE/Etw56e2TT01WOC2dH/p+0Qqm+b20MamEkk15RhFBYmjSn5wipBovgGi+
hK8VdUdQ/q4tJd/sQX5sNGD+YB+M+nAEezBW</vt:lpwstr>
  </property>
  <property fmtid="{D5CDD505-2E9C-101B-9397-08002B2CF9AE}" pid="5" name="_2015_ms_pID_7253432">
    <vt:lpwstr>Ww==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1668046376</vt:lpwstr>
  </property>
</Properties>
</file>