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01" r:id="rId3"/>
    <p:sldId id="339" r:id="rId4"/>
    <p:sldId id="323" r:id="rId5"/>
    <p:sldId id="331" r:id="rId6"/>
    <p:sldId id="332" r:id="rId7"/>
    <p:sldId id="333" r:id="rId8"/>
    <p:sldId id="334" r:id="rId9"/>
    <p:sldId id="310" r:id="rId10"/>
    <p:sldId id="321"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59" autoAdjust="0"/>
    <p:restoredTop sz="96433" autoAdjust="0"/>
  </p:normalViewPr>
  <p:slideViewPr>
    <p:cSldViewPr>
      <p:cViewPr varScale="1">
        <p:scale>
          <a:sx n="101" d="100"/>
          <a:sy n="101" d="100"/>
        </p:scale>
        <p:origin x="77" y="1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9" d="100"/>
          <a:sy n="99" d="100"/>
        </p:scale>
        <p:origin x="32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January 2023</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929372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637451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715128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58373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401672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144241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776435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January 2023</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802.11-22/1919r4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Considerations on UHR PAR and KPIs</a:t>
            </a:r>
            <a:endParaRPr lang="en-GB" sz="3600" dirty="0"/>
          </a:p>
        </p:txBody>
      </p:sp>
      <p:sp>
        <p:nvSpPr>
          <p:cNvPr id="3074" name="Rectangle 2"/>
          <p:cNvSpPr>
            <a:spLocks noGrp="1" noChangeArrowheads="1"/>
          </p:cNvSpPr>
          <p:nvPr>
            <p:ph type="subTitle" idx="1"/>
          </p:nvPr>
        </p:nvSpPr>
        <p:spPr>
          <a:xfrm>
            <a:off x="1828800" y="208343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2023-01-17</a:t>
            </a:r>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3302250739"/>
              </p:ext>
            </p:extLst>
          </p:nvPr>
        </p:nvGraphicFramePr>
        <p:xfrm>
          <a:off x="993775" y="3560346"/>
          <a:ext cx="10283825" cy="222504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akira.kishida.fs@hco.ntt.co.jp</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Yusuke Asai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Kengo Nagata</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107201557"/>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Ryo Nagatsu</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117884406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a:t>Do you agree that the “Need for the Project” of UHR PAR </a:t>
            </a:r>
            <a:r>
              <a:rPr lang="en-US" altLang="ja-JP"/>
              <a:t>should include use </a:t>
            </a:r>
            <a:r>
              <a:rPr lang="en-US" altLang="ja-JP" dirty="0"/>
              <a:t>cases of the latency/jitter-sensitive applications such as robotics and industrial automation for industrial IoT, logistics, and smart agriculture, to expand the existing Wi-Fi market in addition to the proposed use cases so far?</a:t>
            </a:r>
          </a:p>
          <a:p>
            <a:pPr marL="457200" lvl="1" indent="0"/>
            <a:r>
              <a:rPr lang="en-US" altLang="ja-JP" dirty="0"/>
              <a:t>-Yes</a:t>
            </a:r>
          </a:p>
          <a:p>
            <a:pPr marL="457200" lvl="1" indent="0"/>
            <a:r>
              <a:rPr lang="en-US" altLang="ja-JP" dirty="0"/>
              <a:t>-No</a:t>
            </a:r>
          </a:p>
          <a:p>
            <a:pPr marL="457200" lvl="1" indent="0"/>
            <a:r>
              <a:rPr lang="en-US" altLang="ja-JP" dirty="0"/>
              <a:t>-Abstain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34006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614900"/>
            <a:ext cx="10361084" cy="4846338"/>
          </a:xfrm>
        </p:spPr>
        <p:txBody>
          <a:bodyPr>
            <a:normAutofit fontScale="70000" lnSpcReduction="20000"/>
          </a:bodyPr>
          <a:lstStyle/>
          <a:p>
            <a:pPr marL="0" indent="0"/>
            <a:r>
              <a:rPr lang="en-US" altLang="ja-JP" dirty="0">
                <a:solidFill>
                  <a:schemeClr val="tx1"/>
                </a:solidFill>
              </a:rPr>
              <a:t>[1]	Chunyu Hu, “802.11bx: Enabling </a:t>
            </a:r>
            <a:r>
              <a:rPr lang="en-US" altLang="ja-JP" dirty="0" err="1">
                <a:solidFill>
                  <a:schemeClr val="tx1"/>
                </a:solidFill>
              </a:rPr>
              <a:t>Metaverse</a:t>
            </a:r>
            <a:r>
              <a:rPr lang="en-US" altLang="ja-JP" dirty="0">
                <a:solidFill>
                  <a:schemeClr val="tx1"/>
                </a:solidFill>
              </a:rPr>
              <a:t> -- </a:t>
            </a:r>
            <a:r>
              <a:rPr lang="en-US" altLang="ja-JP" dirty="0" err="1">
                <a:solidFill>
                  <a:schemeClr val="tx1"/>
                </a:solidFill>
              </a:rPr>
              <a:t>Metaverse</a:t>
            </a:r>
            <a:r>
              <a:rPr lang="en-US" altLang="ja-JP" dirty="0">
                <a:solidFill>
                  <a:schemeClr val="tx1"/>
                </a:solidFill>
              </a:rPr>
              <a:t>, AR/VR, and Wearables,” IEEE</a:t>
            </a:r>
            <a:r>
              <a:rPr lang="ja-JP" altLang="en-US" dirty="0">
                <a:solidFill>
                  <a:schemeClr val="tx1"/>
                </a:solidFill>
              </a:rPr>
              <a:t> </a:t>
            </a:r>
            <a:r>
              <a:rPr lang="en-US" altLang="ja-JP" dirty="0">
                <a:solidFill>
                  <a:schemeClr val="tx1"/>
                </a:solidFill>
              </a:rPr>
              <a:t>802.11-	22/0779r0</a:t>
            </a:r>
          </a:p>
          <a:p>
            <a:pPr marL="0" indent="0"/>
            <a:r>
              <a:rPr lang="en-US" altLang="ja-JP" dirty="0">
                <a:solidFill>
                  <a:schemeClr val="tx1"/>
                </a:solidFill>
              </a:rPr>
              <a:t>[2]	Ross Jian Yu, et al., “</a:t>
            </a:r>
            <a:r>
              <a:rPr lang="en-US" altLang="zh-CN" dirty="0">
                <a:solidFill>
                  <a:schemeClr val="tx1"/>
                </a:solidFill>
              </a:rPr>
              <a:t>Cloud VR Use Case and Requirements</a:t>
            </a:r>
            <a:r>
              <a:rPr lang="en-US" altLang="ja-JP" dirty="0">
                <a:solidFill>
                  <a:schemeClr val="tx1"/>
                </a:solidFill>
              </a:rPr>
              <a:t>,” IEEE 802.11-22/0952r0</a:t>
            </a:r>
          </a:p>
          <a:p>
            <a:pPr marL="0" indent="0"/>
            <a:r>
              <a:rPr lang="en-GB" dirty="0">
                <a:solidFill>
                  <a:schemeClr val="tx1"/>
                </a:solidFill>
              </a:rPr>
              <a:t>[3]	Brian Hart, et al., </a:t>
            </a:r>
            <a:r>
              <a:rPr lang="en-US" dirty="0">
                <a:solidFill>
                  <a:schemeClr val="tx1"/>
                </a:solidFill>
              </a:rPr>
              <a:t>“A perspective on proposed Ultra-High Reliability (UHR) features for enterprise use 	cases,” IEEE 802.11-22/1280r1</a:t>
            </a:r>
          </a:p>
          <a:p>
            <a:pPr marL="0" indent="0"/>
            <a:r>
              <a:rPr lang="en-US" dirty="0">
                <a:solidFill>
                  <a:schemeClr val="tx1"/>
                </a:solidFill>
              </a:rPr>
              <a:t>[4]	Akira Kishida, </a:t>
            </a:r>
            <a:r>
              <a:rPr lang="en-GB" altLang="ja-JP" dirty="0">
                <a:solidFill>
                  <a:schemeClr val="tx1"/>
                </a:solidFill>
              </a:rPr>
              <a:t>et al., </a:t>
            </a:r>
            <a:r>
              <a:rPr lang="en-US" altLang="ja-JP" dirty="0">
                <a:solidFill>
                  <a:schemeClr val="tx1"/>
                </a:solidFill>
              </a:rPr>
              <a:t>“Use Cases for Wi-Fi Business Solutions in UHR,” IEEE 802.11-22/1493r1</a:t>
            </a:r>
          </a:p>
          <a:p>
            <a:pPr marL="0" indent="0"/>
            <a:r>
              <a:rPr lang="en-US" altLang="ja-JP" dirty="0">
                <a:solidFill>
                  <a:schemeClr val="tx1"/>
                </a:solidFill>
              </a:rPr>
              <a:t>[5]	James Yee, </a:t>
            </a:r>
            <a:r>
              <a:rPr lang="en-GB" altLang="ja-JP" dirty="0">
                <a:solidFill>
                  <a:schemeClr val="tx1"/>
                </a:solidFill>
              </a:rPr>
              <a:t>et al., </a:t>
            </a:r>
            <a:r>
              <a:rPr lang="en-US" altLang="ja-JP" dirty="0">
                <a:solidFill>
                  <a:schemeClr val="tx1"/>
                </a:solidFill>
              </a:rPr>
              <a:t>“Multi AP Coordination and Residential Wi-Fi,” IEEE 802.11-22/1512r0</a:t>
            </a:r>
          </a:p>
          <a:p>
            <a:pPr marL="0" indent="0"/>
            <a:r>
              <a:rPr lang="en-US" altLang="ja-JP" dirty="0">
                <a:solidFill>
                  <a:schemeClr val="tx1"/>
                </a:solidFill>
              </a:rPr>
              <a:t>[6]	Amelia </a:t>
            </a:r>
            <a:r>
              <a:rPr lang="en-US" altLang="ja-JP" dirty="0" err="1">
                <a:solidFill>
                  <a:schemeClr val="tx1"/>
                </a:solidFill>
              </a:rPr>
              <a:t>Andersdotter</a:t>
            </a:r>
            <a:r>
              <a:rPr lang="en-US" altLang="ja-JP" dirty="0">
                <a:solidFill>
                  <a:schemeClr val="tx1"/>
                </a:solidFill>
              </a:rPr>
              <a:t>, </a:t>
            </a:r>
            <a:r>
              <a:rPr lang="en-GB" altLang="ja-JP" dirty="0">
                <a:solidFill>
                  <a:schemeClr val="tx1"/>
                </a:solidFill>
              </a:rPr>
              <a:t>et al., </a:t>
            </a:r>
            <a:r>
              <a:rPr lang="en-US" altLang="ja-JP" dirty="0">
                <a:solidFill>
                  <a:schemeClr val="tx1"/>
                </a:solidFill>
              </a:rPr>
              <a:t>“Ultra-High Reliability (UHR) requirements for home-networking use 	cases,” IEEE 802.11-22/1790r0</a:t>
            </a:r>
          </a:p>
          <a:p>
            <a:pPr marL="0" indent="0"/>
            <a:r>
              <a:rPr lang="en-US" altLang="ja-JP" dirty="0">
                <a:solidFill>
                  <a:schemeClr val="tx1"/>
                </a:solidFill>
              </a:rPr>
              <a:t>[7]	Rolf de </a:t>
            </a:r>
            <a:r>
              <a:rPr lang="en-US" altLang="ja-JP" dirty="0" err="1">
                <a:solidFill>
                  <a:schemeClr val="tx1"/>
                </a:solidFill>
              </a:rPr>
              <a:t>Vegt</a:t>
            </a:r>
            <a:r>
              <a:rPr lang="en-US" altLang="ja-JP" dirty="0">
                <a:solidFill>
                  <a:schemeClr val="tx1"/>
                </a:solidFill>
              </a:rPr>
              <a:t>, et al., “Beyond ‘be’ - Proposed Next Step,” IEEE 802.11-22/0708r1</a:t>
            </a:r>
          </a:p>
          <a:p>
            <a:pPr marL="0" indent="0"/>
            <a:r>
              <a:rPr lang="en-US" altLang="ja-JP" dirty="0">
                <a:solidFill>
                  <a:schemeClr val="tx1"/>
                </a:solidFill>
              </a:rPr>
              <a:t>[8]	Ming Gan, et al., “802.11 UHR SG Proposed PAR,” IEEE 802.11-22/1518r0</a:t>
            </a:r>
          </a:p>
          <a:p>
            <a:pPr marL="0" indent="0"/>
            <a:r>
              <a:rPr lang="en-US" altLang="ja-JP" dirty="0">
                <a:solidFill>
                  <a:schemeClr val="tx1"/>
                </a:solidFill>
              </a:rPr>
              <a:t>[9]	Laurent </a:t>
            </a:r>
            <a:r>
              <a:rPr lang="en-US" altLang="ja-JP" dirty="0" err="1">
                <a:solidFill>
                  <a:schemeClr val="tx1"/>
                </a:solidFill>
              </a:rPr>
              <a:t>Cariou</a:t>
            </a:r>
            <a:r>
              <a:rPr lang="en-US" altLang="ja-JP" dirty="0">
                <a:solidFill>
                  <a:schemeClr val="tx1"/>
                </a:solidFill>
              </a:rPr>
              <a:t>, “UHR Draft Proposed PAR,” IEEE 802.11-23/0078r0</a:t>
            </a:r>
          </a:p>
          <a:p>
            <a:pPr marL="0" indent="0"/>
            <a:r>
              <a:rPr lang="en-US" altLang="ja-JP" dirty="0">
                <a:solidFill>
                  <a:schemeClr val="tx1"/>
                </a:solidFill>
              </a:rPr>
              <a:t>[10]	</a:t>
            </a:r>
            <a:r>
              <a:rPr lang="en-US" altLang="ja-JP" dirty="0" err="1">
                <a:solidFill>
                  <a:schemeClr val="tx1"/>
                </a:solidFill>
              </a:rPr>
              <a:t>Tuncer</a:t>
            </a:r>
            <a:r>
              <a:rPr lang="en-US" altLang="ja-JP" dirty="0">
                <a:solidFill>
                  <a:schemeClr val="tx1"/>
                </a:solidFill>
              </a:rPr>
              <a:t> </a:t>
            </a:r>
            <a:r>
              <a:rPr lang="en-US" altLang="ja-JP" dirty="0" err="1">
                <a:solidFill>
                  <a:schemeClr val="tx1"/>
                </a:solidFill>
              </a:rPr>
              <a:t>Baykas</a:t>
            </a:r>
            <a:r>
              <a:rPr lang="en-US" altLang="ja-JP" dirty="0">
                <a:solidFill>
                  <a:schemeClr val="tx1"/>
                </a:solidFill>
              </a:rPr>
              <a:t>, et al., “Project Authorization Request Proposal for 802.11 UHR SG,” IEEE 802.11-	22/1750r0</a:t>
            </a:r>
          </a:p>
          <a:p>
            <a:pPr marL="0" indent="0"/>
            <a:r>
              <a:rPr lang="en-US" altLang="ja-JP" dirty="0">
                <a:solidFill>
                  <a:schemeClr val="tx1"/>
                </a:solidFill>
              </a:rPr>
              <a:t>[11]	Laurent Cariou, “802.11 EHT Proposed PAR,” IEEE 802.11-18/1231r6</a:t>
            </a:r>
          </a:p>
          <a:p>
            <a:pPr marL="0" indent="0"/>
            <a:r>
              <a:rPr lang="en-US" altLang="ja-JP" dirty="0">
                <a:solidFill>
                  <a:schemeClr val="tx1"/>
                </a:solidFill>
              </a:rPr>
              <a:t>[12]	Kate Meng, et al., “RTA report draft,” IEEE 802.11-18/2009r6</a:t>
            </a: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dirty="0">
              <a:solidFill>
                <a:schemeClr val="tx1"/>
              </a:solidFill>
            </a:endParaRPr>
          </a:p>
          <a:p>
            <a:pPr marL="0" indent="0"/>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92500" lnSpcReduction="20000"/>
          </a:bodyPr>
          <a:lstStyle/>
          <a:p>
            <a:pPr>
              <a:buFont typeface="Arial" panose="020B0604020202020204" pitchFamily="34" charset="0"/>
              <a:buChar char="•"/>
            </a:pPr>
            <a:r>
              <a:rPr lang="en-US" altLang="ja-JP" dirty="0"/>
              <a:t>Various use cases, such as the </a:t>
            </a:r>
            <a:r>
              <a:rPr lang="en-US" altLang="ja-JP" dirty="0" err="1"/>
              <a:t>metaverse</a:t>
            </a:r>
            <a:r>
              <a:rPr lang="en-US" altLang="ja-JP" dirty="0"/>
              <a:t>, cloud VR[1][2], enterprise</a:t>
            </a:r>
            <a:r>
              <a:rPr lang="ja-JP" altLang="en-US" dirty="0"/>
              <a:t> </a:t>
            </a:r>
            <a:r>
              <a:rPr lang="en-US" altLang="ja-JP" dirty="0"/>
              <a:t>[3], business solutions [4], and home residential[5][6], are proposed for UHR.</a:t>
            </a:r>
          </a:p>
          <a:p>
            <a:pPr>
              <a:buFont typeface="Arial" panose="020B0604020202020204" pitchFamily="34" charset="0"/>
              <a:buChar char="•"/>
            </a:pPr>
            <a:endParaRPr lang="en-US" altLang="ja-JP" sz="500" dirty="0"/>
          </a:p>
          <a:p>
            <a:pPr>
              <a:buFont typeface="Arial" panose="020B0604020202020204" pitchFamily="34" charset="0"/>
              <a:buChar char="•"/>
            </a:pPr>
            <a:r>
              <a:rPr lang="en-US" altLang="ja-JP" dirty="0">
                <a:solidFill>
                  <a:schemeClr val="tx1"/>
                </a:solidFill>
              </a:rPr>
              <a:t>As described in the motion text in reference [7], UHR should consider enhancing reliability and include these use cases in the UHR PAR to expand the Wi-Fi market. </a:t>
            </a:r>
          </a:p>
          <a:p>
            <a:pPr>
              <a:buFont typeface="Arial" panose="020B0604020202020204" pitchFamily="34" charset="0"/>
              <a:buChar char="•"/>
            </a:pPr>
            <a:endParaRPr lang="en-US" altLang="ja-JP" sz="500" dirty="0">
              <a:solidFill>
                <a:schemeClr val="tx1"/>
              </a:solidFill>
            </a:endParaRPr>
          </a:p>
          <a:p>
            <a:pPr>
              <a:buFont typeface="Arial" panose="020B0604020202020204" pitchFamily="34" charset="0"/>
              <a:buChar char="•"/>
            </a:pPr>
            <a:r>
              <a:rPr lang="en-US" altLang="ja-JP" dirty="0">
                <a:solidFill>
                  <a:schemeClr val="tx1"/>
                </a:solidFill>
              </a:rPr>
              <a:t>Enhancement of latency/jitter characteristics should be a good target to clarify the advancement of UHR compared to EHT and should be considered to add the baseline documents of PAR draft such as references [7][8][9].</a:t>
            </a:r>
          </a:p>
          <a:p>
            <a:pPr lvl="1">
              <a:buFont typeface="Arial" panose="020B0604020202020204" pitchFamily="34" charset="0"/>
              <a:buChar char="•"/>
            </a:pPr>
            <a:endParaRPr lang="en-US" altLang="ja-JP" sz="500" dirty="0">
              <a:solidFill>
                <a:schemeClr val="tx1"/>
              </a:solidFill>
            </a:endParaRPr>
          </a:p>
          <a:p>
            <a:pPr>
              <a:buFont typeface="Arial" panose="020B0604020202020204" pitchFamily="34" charset="0"/>
              <a:buChar char="•"/>
            </a:pPr>
            <a:r>
              <a:rPr lang="en-US" altLang="ja-JP" dirty="0">
                <a:solidFill>
                  <a:schemeClr val="tx1"/>
                </a:solidFill>
              </a:rPr>
              <a:t>This contribution discusses use cases that should be included in the PAR by </a:t>
            </a:r>
            <a:r>
              <a:rPr lang="en-US" altLang="ja-JP" dirty="0"/>
              <a:t>referring to related contributions[1-4], past EHT PAR[11], and the RTA TIG report[12].</a:t>
            </a:r>
          </a:p>
          <a:p>
            <a:pPr lvl="1">
              <a:buFont typeface="Arial" panose="020B0604020202020204" pitchFamily="34" charset="0"/>
              <a:buChar char="•"/>
            </a:pPr>
            <a:r>
              <a:rPr lang="en-US" altLang="ja-JP" dirty="0"/>
              <a:t>RTA report consolidates key discussions of RTA TIG about some real-time application scenarios, problems with current Wi-Fi networks, and requirements for future 802.11 standards.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05361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cases and KPIs </a:t>
            </a:r>
            <a:r>
              <a:rPr lang="en-US" altLang="ja-JP" dirty="0"/>
              <a:t>for latency/jitter</a:t>
            </a:r>
            <a:r>
              <a:rPr kumimoji="1" lang="en-US" altLang="ja-JP" dirty="0"/>
              <a:t> in EHT PAR [10]</a:t>
            </a:r>
            <a:endParaRPr kumimoji="1" lang="ja-JP" altLang="en-US" dirty="0"/>
          </a:p>
        </p:txBody>
      </p:sp>
      <p:sp>
        <p:nvSpPr>
          <p:cNvPr id="3" name="コンテンツ プレースホルダー 2"/>
          <p:cNvSpPr>
            <a:spLocks noGrp="1"/>
          </p:cNvSpPr>
          <p:nvPr>
            <p:ph idx="1"/>
          </p:nvPr>
        </p:nvSpPr>
        <p:spPr>
          <a:xfrm>
            <a:off x="914400" y="1981201"/>
            <a:ext cx="10475383" cy="4494213"/>
          </a:xfrm>
        </p:spPr>
        <p:txBody>
          <a:bodyPr>
            <a:normAutofit/>
          </a:bodyPr>
          <a:lstStyle/>
          <a:p>
            <a:pPr>
              <a:buFont typeface="Arial" panose="020B0604020202020204" pitchFamily="34" charset="0"/>
              <a:buChar char="•"/>
            </a:pPr>
            <a:r>
              <a:rPr lang="en-US" altLang="ja-JP" dirty="0"/>
              <a:t>EHT PAR includes at least one feature that realizes improved worst case latency/jitter for the “Scope of the project”. </a:t>
            </a:r>
          </a:p>
          <a:p>
            <a:pPr lvl="1">
              <a:buFont typeface="Arial" panose="020B0604020202020204" pitchFamily="34" charset="0"/>
              <a:buChar char="•"/>
            </a:pPr>
            <a:r>
              <a:rPr lang="en-US" altLang="ja-JP" dirty="0"/>
              <a:t>The target values of those metrics are not clarified and defined.</a:t>
            </a:r>
            <a:endParaRPr lang="en-US" altLang="ja-JP" sz="500" dirty="0"/>
          </a:p>
          <a:p>
            <a:pPr>
              <a:buFont typeface="Arial" panose="020B0604020202020204" pitchFamily="34" charset="0"/>
              <a:buChar char="•"/>
            </a:pPr>
            <a:endParaRPr lang="en-US" altLang="ja-JP" sz="1000" dirty="0"/>
          </a:p>
          <a:p>
            <a:pPr>
              <a:buFont typeface="Arial" panose="020B0604020202020204" pitchFamily="34" charset="0"/>
              <a:buChar char="•"/>
            </a:pPr>
            <a:r>
              <a:rPr lang="en-US" altLang="ja-JP" dirty="0"/>
              <a:t>More specific use cases and KPIs are described in the “Need for the Project” of EHT PAR.</a:t>
            </a:r>
          </a:p>
          <a:p>
            <a:pPr>
              <a:buFont typeface="Arial" panose="020B0604020202020204" pitchFamily="34" charset="0"/>
              <a:buChar char="•"/>
            </a:pPr>
            <a:endParaRPr lang="en-US" altLang="ja-JP" sz="1000" dirty="0"/>
          </a:p>
          <a:p>
            <a:pPr>
              <a:buFont typeface="Arial" panose="020B0604020202020204" pitchFamily="34" charset="0"/>
              <a:buChar char="•"/>
            </a:pPr>
            <a:r>
              <a:rPr lang="en-US" altLang="ja-JP" dirty="0"/>
              <a:t>New use cases discussed in UHR SG should be included in the “Need for the Project” of UHR PAR to expand the Wi-Fi market and clarify the advancement of UHR compared to EHT.</a:t>
            </a:r>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63347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EHT PAR [10]</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Akira Kishida, NTT</a:t>
            </a:r>
            <a:endParaRPr lang="en-GB" dirty="0"/>
          </a:p>
        </p:txBody>
      </p:sp>
      <p:sp>
        <p:nvSpPr>
          <p:cNvPr id="6" name="日付プレースホルダー 5"/>
          <p:cNvSpPr>
            <a:spLocks noGrp="1"/>
          </p:cNvSpPr>
          <p:nvPr>
            <p:ph type="dt" idx="15"/>
          </p:nvPr>
        </p:nvSpPr>
        <p:spPr/>
        <p:txBody>
          <a:bodyPr/>
          <a:lstStyle/>
          <a:p>
            <a:r>
              <a:rPr lang="en-US" dirty="0"/>
              <a:t>January 2023</a:t>
            </a:r>
            <a:endParaRPr lang="en-GB" dirty="0"/>
          </a:p>
        </p:txBody>
      </p:sp>
      <p:sp>
        <p:nvSpPr>
          <p:cNvPr id="8" name="正方形/長方形 7"/>
          <p:cNvSpPr/>
          <p:nvPr/>
        </p:nvSpPr>
        <p:spPr bwMode="auto">
          <a:xfrm>
            <a:off x="929217" y="1727620"/>
            <a:ext cx="10346268" cy="4653708"/>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rmAutofit fontScale="70000" lnSpcReduction="20000"/>
          </a:bodyPr>
          <a:lstStyle/>
          <a:p>
            <a:endParaRPr lang="en-US" altLang="ja-JP" b="1" dirty="0">
              <a:solidFill>
                <a:schemeClr val="tx1"/>
              </a:solidFill>
            </a:endParaRPr>
          </a:p>
          <a:p>
            <a:r>
              <a:rPr lang="en-US" altLang="ja-JP" b="1" dirty="0">
                <a:solidFill>
                  <a:schemeClr val="tx1"/>
                </a:solidFill>
              </a:rPr>
              <a:t>5.2.b. Scope of the project:</a:t>
            </a:r>
          </a:p>
          <a:p>
            <a:endParaRPr lang="en-US" altLang="ja-JP" dirty="0">
              <a:solidFill>
                <a:schemeClr val="tx1"/>
              </a:solidFill>
            </a:endParaRPr>
          </a:p>
          <a:p>
            <a:r>
              <a:rPr lang="en-US" altLang="ja-JP" dirty="0">
                <a:solidFill>
                  <a:schemeClr val="tx1"/>
                </a:solidFill>
              </a:rPr>
              <a:t>This amendment defines standardized modifications to both the IEEE Std. 802.11 physical layers (PHY) and Medium Access Control Layer (MAC) that enable at least one mode of operation capable of supporting a maximum throughput of at least 30 </a:t>
            </a:r>
            <a:r>
              <a:rPr lang="en-US" altLang="ja-JP" dirty="0" err="1">
                <a:solidFill>
                  <a:schemeClr val="tx1"/>
                </a:solidFill>
              </a:rPr>
              <a:t>Gbps</a:t>
            </a:r>
            <a:r>
              <a:rPr lang="en-US" altLang="ja-JP" dirty="0">
                <a:solidFill>
                  <a:schemeClr val="tx1"/>
                </a:solidFill>
              </a:rPr>
              <a:t>, as measured at the MAC data service access point (SAP), with carrier frequency operation between 1 and 7.250 GHz while ensuring backward compatibility and coexistence with legacy IEEE Std. 802.11 compliant devices operating in the 2.4 GHz, 5 GHz, and 6 GHz bands. </a:t>
            </a:r>
          </a:p>
          <a:p>
            <a:r>
              <a:rPr lang="en-US" altLang="ja-JP" dirty="0">
                <a:solidFill>
                  <a:schemeClr val="tx1"/>
                </a:solidFill>
              </a:rPr>
              <a:t>This amendment defines </a:t>
            </a:r>
            <a:r>
              <a:rPr lang="en-US" altLang="ja-JP" b="1" u="sng" dirty="0">
                <a:solidFill>
                  <a:srgbClr val="FF0000"/>
                </a:solidFill>
              </a:rPr>
              <a:t>at least one mode of operation capable of improved worst case latency and jitter.</a:t>
            </a:r>
          </a:p>
          <a:p>
            <a:endParaRPr kumimoji="0" lang="en-US" altLang="ja-JP" sz="2400" b="1" i="0" u="sng" strike="noStrike" cap="none" normalizeH="0" baseline="0" dirty="0">
              <a:ln>
                <a:noFill/>
              </a:ln>
              <a:solidFill>
                <a:srgbClr val="FF0000"/>
              </a:solidFill>
              <a:effectLst/>
            </a:endParaRPr>
          </a:p>
          <a:p>
            <a:endParaRPr kumimoji="0" lang="en-US" altLang="ja-JP" sz="2400" b="1" i="0" u="sng" strike="noStrike" cap="none" normalizeH="0" baseline="0" dirty="0">
              <a:ln>
                <a:noFill/>
              </a:ln>
              <a:solidFill>
                <a:srgbClr val="FF0000"/>
              </a:solidFill>
              <a:effectLst/>
            </a:endParaRPr>
          </a:p>
          <a:p>
            <a:r>
              <a:rPr lang="en-US" altLang="ja-JP" b="1" dirty="0">
                <a:solidFill>
                  <a:schemeClr val="tx1"/>
                </a:solidFill>
              </a:rPr>
              <a:t>5.5 Need for the Project:</a:t>
            </a:r>
            <a:br>
              <a:rPr lang="en-US" altLang="ja-JP" b="1" dirty="0">
                <a:solidFill>
                  <a:schemeClr val="tx1"/>
                </a:solidFill>
              </a:rPr>
            </a:br>
            <a:endParaRPr lang="en-US" altLang="ja-JP" b="1" dirty="0">
              <a:solidFill>
                <a:schemeClr val="tx1"/>
              </a:solidFill>
            </a:endParaRPr>
          </a:p>
          <a:p>
            <a:r>
              <a:rPr lang="en-US" altLang="ja-JP" dirty="0">
                <a:solidFill>
                  <a:schemeClr val="tx1"/>
                </a:solidFill>
              </a:rPr>
              <a:t>Wireless LAN (WLAN) continues its growth and is more and more important for providing wireless data services in many environments such as </a:t>
            </a:r>
            <a:r>
              <a:rPr lang="en-US" altLang="ja-JP" b="1" dirty="0">
                <a:solidFill>
                  <a:srgbClr val="FF0000"/>
                </a:solidFill>
              </a:rPr>
              <a:t>home, enterprise and hotspots. </a:t>
            </a:r>
          </a:p>
          <a:p>
            <a:endParaRPr lang="en-US" altLang="ja-JP" b="1" dirty="0">
              <a:solidFill>
                <a:schemeClr val="tx1"/>
              </a:solidFill>
            </a:endParaRPr>
          </a:p>
          <a:p>
            <a:r>
              <a:rPr lang="en-US" altLang="ja-JP" dirty="0">
                <a:solidFill>
                  <a:schemeClr val="tx1"/>
                </a:solidFill>
              </a:rPr>
              <a:t>In particular video traffic will continue to be the dominant type of traffic in many WLAN deployments. The throughput requirements of these applications are in constant evolution due to the emergence of </a:t>
            </a:r>
            <a:r>
              <a:rPr lang="en-US" altLang="ja-JP" b="1" dirty="0">
                <a:solidFill>
                  <a:srgbClr val="FF0000"/>
                </a:solidFill>
              </a:rPr>
              <a:t>4k and 8k video </a:t>
            </a:r>
            <a:r>
              <a:rPr lang="en-US" altLang="ja-JP" dirty="0">
                <a:solidFill>
                  <a:schemeClr val="tx1"/>
                </a:solidFill>
              </a:rPr>
              <a:t>(uncompressed rate of 20 </a:t>
            </a:r>
            <a:r>
              <a:rPr lang="en-US" altLang="ja-JP" dirty="0" err="1">
                <a:solidFill>
                  <a:schemeClr val="tx1"/>
                </a:solidFill>
              </a:rPr>
              <a:t>Gbps</a:t>
            </a:r>
            <a:r>
              <a:rPr lang="en-US" altLang="ja-JP" dirty="0">
                <a:solidFill>
                  <a:schemeClr val="tx1"/>
                </a:solidFill>
              </a:rPr>
              <a:t>). New high-throughput, low latency applications will proliferate such as </a:t>
            </a:r>
            <a:r>
              <a:rPr lang="en-US" altLang="ja-JP" b="1" dirty="0">
                <a:solidFill>
                  <a:srgbClr val="FF0000"/>
                </a:solidFill>
              </a:rPr>
              <a:t>virtual reality or augmented reality, gaming, remote office and cloud computing (e.g., latency lower than 5ms for </a:t>
            </a:r>
            <a:r>
              <a:rPr lang="en-US" altLang="ja-JP" b="1" dirty="0" err="1">
                <a:solidFill>
                  <a:srgbClr val="FF0000"/>
                </a:solidFill>
              </a:rPr>
              <a:t>realtime</a:t>
            </a:r>
            <a:r>
              <a:rPr lang="en-US" altLang="ja-JP" b="1" dirty="0">
                <a:solidFill>
                  <a:srgbClr val="FF0000"/>
                </a:solidFill>
              </a:rPr>
              <a:t> gaming). </a:t>
            </a:r>
            <a:endParaRPr kumimoji="0" lang="ja-JP" altLang="en-US" sz="2400" b="1" i="0" u="sng" strike="noStrike" cap="none" normalizeH="0" baseline="0" dirty="0">
              <a:ln>
                <a:noFill/>
              </a:ln>
              <a:solidFill>
                <a:srgbClr val="FF0000"/>
              </a:solidFill>
              <a:effectLst/>
            </a:endParaRPr>
          </a:p>
        </p:txBody>
      </p:sp>
    </p:spTree>
    <p:extLst>
      <p:ext uri="{BB962C8B-B14F-4D97-AF65-F5344CB8AC3E}">
        <p14:creationId xmlns:p14="http://schemas.microsoft.com/office/powerpoint/2010/main" val="2709384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cases and KPIs for UHR PAR (</a:t>
            </a:r>
            <a:r>
              <a:rPr kumimoji="1" lang="en-US" altLang="ja-JP" dirty="0" err="1"/>
              <a:t>Metaverse</a:t>
            </a:r>
            <a:r>
              <a:rPr kumimoji="1" lang="en-US" altLang="ja-JP" dirty="0"/>
              <a:t>/VR)</a:t>
            </a:r>
            <a:endParaRPr kumimoji="1" lang="ja-JP" altLang="en-US" dirty="0"/>
          </a:p>
        </p:txBody>
      </p:sp>
      <p:sp>
        <p:nvSpPr>
          <p:cNvPr id="3" name="コンテンツ プレースホルダー 2"/>
          <p:cNvSpPr>
            <a:spLocks noGrp="1"/>
          </p:cNvSpPr>
          <p:nvPr>
            <p:ph idx="1"/>
          </p:nvPr>
        </p:nvSpPr>
        <p:spPr>
          <a:xfrm>
            <a:off x="914401" y="1747764"/>
            <a:ext cx="10361084" cy="1089598"/>
          </a:xfrm>
        </p:spPr>
        <p:txBody>
          <a:bodyPr>
            <a:normAutofit fontScale="70000" lnSpcReduction="20000"/>
          </a:bodyPr>
          <a:lstStyle/>
          <a:p>
            <a:pPr>
              <a:buFont typeface="Arial" panose="020B0604020202020204" pitchFamily="34" charset="0"/>
              <a:buChar char="•"/>
            </a:pPr>
            <a:r>
              <a:rPr lang="en-US" altLang="ja-JP" dirty="0"/>
              <a:t>Contributions [1][2] introduce use cases of the </a:t>
            </a:r>
            <a:r>
              <a:rPr lang="en-US" altLang="ja-JP" dirty="0" err="1"/>
              <a:t>metaverse</a:t>
            </a:r>
            <a:r>
              <a:rPr lang="en-US" altLang="ja-JP" dirty="0"/>
              <a:t>, AR/VR, and cloud VR in detail.</a:t>
            </a:r>
          </a:p>
          <a:p>
            <a:pPr>
              <a:buFont typeface="Arial" panose="020B0604020202020204" pitchFamily="34" charset="0"/>
              <a:buChar char="•"/>
            </a:pPr>
            <a:r>
              <a:rPr lang="en-US" altLang="ja-JP" dirty="0"/>
              <a:t>These are significant use cases for the Wi-Fi market. Therefore, including those use cases for the “Need for the Project” of UHR PAR should be considered.</a:t>
            </a:r>
          </a:p>
          <a:p>
            <a:pPr>
              <a:buFont typeface="Arial" panose="020B0604020202020204" pitchFamily="34" charset="0"/>
              <a:buChar char="•"/>
            </a:pPr>
            <a:r>
              <a:rPr lang="en-US" altLang="ja-JP" dirty="0"/>
              <a:t>Latency/jitter requirements are essential KPIs in those use cases.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pic>
        <p:nvPicPr>
          <p:cNvPr id="11" name="図 10"/>
          <p:cNvPicPr>
            <a:picLocks noChangeAspect="1"/>
          </p:cNvPicPr>
          <p:nvPr/>
        </p:nvPicPr>
        <p:blipFill>
          <a:blip r:embed="rId3"/>
          <a:stretch>
            <a:fillRect/>
          </a:stretch>
        </p:blipFill>
        <p:spPr>
          <a:xfrm>
            <a:off x="1586650" y="2924944"/>
            <a:ext cx="4572638" cy="3429479"/>
          </a:xfrm>
          <a:prstGeom prst="rect">
            <a:avLst/>
          </a:prstGeom>
          <a:ln>
            <a:solidFill>
              <a:schemeClr val="tx1"/>
            </a:solidFill>
          </a:ln>
        </p:spPr>
      </p:pic>
      <p:sp>
        <p:nvSpPr>
          <p:cNvPr id="12" name="テキスト ボックス 11"/>
          <p:cNvSpPr txBox="1"/>
          <p:nvPr/>
        </p:nvSpPr>
        <p:spPr>
          <a:xfrm>
            <a:off x="263352" y="3613188"/>
            <a:ext cx="2302136" cy="1600438"/>
          </a:xfrm>
          <a:prstGeom prst="wedgeRectCallout">
            <a:avLst>
              <a:gd name="adj1" fmla="val -3732"/>
              <a:gd name="adj2" fmla="val 71911"/>
            </a:avLst>
          </a:prstGeom>
          <a:solidFill>
            <a:srgbClr val="FFFFCC"/>
          </a:solidFill>
          <a:ln w="12700">
            <a:solidFill>
              <a:srgbClr val="FFC000"/>
            </a:solidFill>
          </a:ln>
        </p:spPr>
        <p:txBody>
          <a:bodyPr wrap="square" rtlCol="0">
            <a:spAutoFit/>
          </a:bodyPr>
          <a:lstStyle/>
          <a:p>
            <a:r>
              <a:rPr lang="en-US" altLang="ja-JP" sz="1400" dirty="0">
                <a:solidFill>
                  <a:schemeClr val="tx1"/>
                </a:solidFill>
              </a:rPr>
              <a:t>Less than </a:t>
            </a:r>
            <a:r>
              <a:rPr lang="en-US" altLang="ja-JP" sz="1400" b="1" dirty="0">
                <a:solidFill>
                  <a:srgbClr val="FF0000"/>
                </a:solidFill>
              </a:rPr>
              <a:t>20 </a:t>
            </a:r>
            <a:r>
              <a:rPr lang="en-US" altLang="ja-JP" sz="1400" b="1" dirty="0" err="1">
                <a:solidFill>
                  <a:srgbClr val="FF0000"/>
                </a:solidFill>
              </a:rPr>
              <a:t>msec</a:t>
            </a:r>
            <a:r>
              <a:rPr lang="en-US" altLang="ja-JP" sz="1400" b="1" dirty="0">
                <a:solidFill>
                  <a:srgbClr val="FF0000"/>
                </a:solidFill>
              </a:rPr>
              <a:t> Motion-to-Photon (MTP) latency </a:t>
            </a:r>
            <a:r>
              <a:rPr lang="en-US" altLang="ja-JP" sz="1400" dirty="0">
                <a:solidFill>
                  <a:schemeClr val="tx1"/>
                </a:solidFill>
              </a:rPr>
              <a:t>may be required, and some trained/skillful users may require less than </a:t>
            </a:r>
            <a:r>
              <a:rPr lang="en-US" altLang="ja-JP" sz="1400" b="1" dirty="0">
                <a:solidFill>
                  <a:srgbClr val="FF0000"/>
                </a:solidFill>
              </a:rPr>
              <a:t>7-15 </a:t>
            </a:r>
            <a:r>
              <a:rPr lang="en-US" altLang="ja-JP" sz="1400" b="1" dirty="0" err="1">
                <a:solidFill>
                  <a:srgbClr val="FF0000"/>
                </a:solidFill>
              </a:rPr>
              <a:t>msec</a:t>
            </a:r>
            <a:r>
              <a:rPr lang="en-US" altLang="ja-JP" sz="1400" b="1" dirty="0">
                <a:solidFill>
                  <a:srgbClr val="FF0000"/>
                </a:solidFill>
              </a:rPr>
              <a:t> </a:t>
            </a:r>
            <a:r>
              <a:rPr lang="en-US" altLang="ja-JP" sz="1400" dirty="0">
                <a:solidFill>
                  <a:schemeClr val="tx1"/>
                </a:solidFill>
              </a:rPr>
              <a:t>for an immersive experience of the </a:t>
            </a:r>
            <a:r>
              <a:rPr lang="en-US" altLang="ja-JP" sz="1400" dirty="0" err="1">
                <a:solidFill>
                  <a:schemeClr val="tx1"/>
                </a:solidFill>
              </a:rPr>
              <a:t>metaverse</a:t>
            </a:r>
            <a:r>
              <a:rPr lang="en-US" altLang="ja-JP" sz="1400" dirty="0">
                <a:solidFill>
                  <a:schemeClr val="tx1"/>
                </a:solidFill>
              </a:rPr>
              <a:t>.</a:t>
            </a:r>
          </a:p>
        </p:txBody>
      </p:sp>
      <p:sp>
        <p:nvSpPr>
          <p:cNvPr id="14" name="正方形/長方形 13"/>
          <p:cNvSpPr/>
          <p:nvPr/>
        </p:nvSpPr>
        <p:spPr bwMode="auto">
          <a:xfrm>
            <a:off x="1487488" y="5301208"/>
            <a:ext cx="2448272" cy="576064"/>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5" name="図 14"/>
          <p:cNvPicPr>
            <a:picLocks noChangeAspect="1"/>
          </p:cNvPicPr>
          <p:nvPr/>
        </p:nvPicPr>
        <p:blipFill>
          <a:blip r:embed="rId4"/>
          <a:stretch>
            <a:fillRect/>
          </a:stretch>
        </p:blipFill>
        <p:spPr>
          <a:xfrm>
            <a:off x="6831537" y="2913436"/>
            <a:ext cx="4572638" cy="3429479"/>
          </a:xfrm>
          <a:prstGeom prst="rect">
            <a:avLst/>
          </a:prstGeom>
          <a:ln>
            <a:solidFill>
              <a:schemeClr val="tx1"/>
            </a:solidFill>
          </a:ln>
        </p:spPr>
      </p:pic>
      <p:sp>
        <p:nvSpPr>
          <p:cNvPr id="16" name="正方形/長方形 15"/>
          <p:cNvSpPr/>
          <p:nvPr/>
        </p:nvSpPr>
        <p:spPr bwMode="auto">
          <a:xfrm>
            <a:off x="8688288" y="5013176"/>
            <a:ext cx="864096" cy="122413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テキスト ボックス 16"/>
          <p:cNvSpPr txBox="1"/>
          <p:nvPr/>
        </p:nvSpPr>
        <p:spPr>
          <a:xfrm>
            <a:off x="9693012" y="3770009"/>
            <a:ext cx="2302136" cy="954107"/>
          </a:xfrm>
          <a:prstGeom prst="wedgeRectCallout">
            <a:avLst>
              <a:gd name="adj1" fmla="val -63098"/>
              <a:gd name="adj2" fmla="val 92224"/>
            </a:avLst>
          </a:prstGeom>
          <a:solidFill>
            <a:srgbClr val="FFFFCC"/>
          </a:solidFill>
          <a:ln w="12700">
            <a:solidFill>
              <a:srgbClr val="FFC000"/>
            </a:solidFill>
          </a:ln>
        </p:spPr>
        <p:txBody>
          <a:bodyPr wrap="square" rtlCol="0">
            <a:spAutoFit/>
          </a:bodyPr>
          <a:lstStyle/>
          <a:p>
            <a:r>
              <a:rPr lang="en-US" altLang="ja-JP" sz="1400" dirty="0">
                <a:solidFill>
                  <a:schemeClr val="tx1"/>
                </a:solidFill>
              </a:rPr>
              <a:t>Less than </a:t>
            </a:r>
            <a:r>
              <a:rPr lang="en-US" altLang="ja-JP" sz="1400" b="1" dirty="0">
                <a:solidFill>
                  <a:srgbClr val="FF0000"/>
                </a:solidFill>
              </a:rPr>
              <a:t>10 </a:t>
            </a:r>
            <a:r>
              <a:rPr lang="en-US" altLang="ja-JP" sz="1400" b="1" dirty="0" err="1">
                <a:solidFill>
                  <a:srgbClr val="FF0000"/>
                </a:solidFill>
              </a:rPr>
              <a:t>msec</a:t>
            </a:r>
            <a:r>
              <a:rPr lang="en-US" altLang="ja-JP" sz="1400" b="1" dirty="0">
                <a:solidFill>
                  <a:srgbClr val="FF0000"/>
                </a:solidFill>
              </a:rPr>
              <a:t> </a:t>
            </a:r>
            <a:r>
              <a:rPr lang="en-US" altLang="ja-JP" sz="1400" dirty="0">
                <a:solidFill>
                  <a:schemeClr val="tx1"/>
                </a:solidFill>
              </a:rPr>
              <a:t>of home WLAN latency will be required for a fair-experience phase in cloud VR.</a:t>
            </a:r>
          </a:p>
        </p:txBody>
      </p:sp>
    </p:spTree>
    <p:extLst>
      <p:ext uri="{BB962C8B-B14F-4D97-AF65-F5344CB8AC3E}">
        <p14:creationId xmlns:p14="http://schemas.microsoft.com/office/powerpoint/2010/main" val="342368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Use cases for UHR PAR (Enterprise/Business</a:t>
            </a:r>
            <a:r>
              <a:rPr kumimoji="1" lang="en-US" altLang="ja-JP" dirty="0"/>
              <a:t>)</a:t>
            </a:r>
            <a:endParaRPr kumimoji="1" lang="ja-JP" altLang="en-US" dirty="0"/>
          </a:p>
        </p:txBody>
      </p:sp>
      <p:sp>
        <p:nvSpPr>
          <p:cNvPr id="3" name="コンテンツ プレースホルダー 2"/>
          <p:cNvSpPr>
            <a:spLocks noGrp="1"/>
          </p:cNvSpPr>
          <p:nvPr>
            <p:ph idx="1"/>
          </p:nvPr>
        </p:nvSpPr>
        <p:spPr>
          <a:xfrm>
            <a:off x="914401" y="1830390"/>
            <a:ext cx="10361084" cy="1509740"/>
          </a:xfrm>
        </p:spPr>
        <p:txBody>
          <a:bodyPr>
            <a:normAutofit fontScale="85000" lnSpcReduction="20000"/>
          </a:bodyPr>
          <a:lstStyle/>
          <a:p>
            <a:pPr>
              <a:buFont typeface="Arial" panose="020B0604020202020204" pitchFamily="34" charset="0"/>
              <a:buChar char="•"/>
            </a:pPr>
            <a:r>
              <a:rPr lang="en-US" altLang="ja-JP" dirty="0"/>
              <a:t>Contributions [3][4] introduce use cases for enterprises and business use cases such as industrial IoT (</a:t>
            </a:r>
            <a:r>
              <a:rPr lang="en-US" altLang="ja-JP" dirty="0" err="1"/>
              <a:t>IIoT</a:t>
            </a:r>
            <a:r>
              <a:rPr lang="en-US" altLang="ja-JP" dirty="0"/>
              <a:t>), logistics, and smart agriculture, respectively.</a:t>
            </a:r>
          </a:p>
          <a:p>
            <a:pPr>
              <a:buFont typeface="Arial" panose="020B0604020202020204" pitchFamily="34" charset="0"/>
              <a:buChar char="•"/>
            </a:pPr>
            <a:r>
              <a:rPr lang="en-US" altLang="ja-JP" dirty="0"/>
              <a:t>These are significant use cases for the Wi-Fi market as well, and including those use cases for the “Need for the Project” of UHR PAR should also be considered.</a:t>
            </a:r>
          </a:p>
          <a:p>
            <a:pPr>
              <a:buFont typeface="Arial" panose="020B0604020202020204" pitchFamily="34" charset="0"/>
              <a:buChar char="•"/>
            </a:pPr>
            <a:r>
              <a:rPr lang="en-US" altLang="ja-JP" dirty="0"/>
              <a:t>Latency/jitter requirements are also essential KPIs in those use cases.</a:t>
            </a:r>
          </a:p>
          <a:p>
            <a:pPr>
              <a:buFont typeface="Arial" panose="020B0604020202020204" pitchFamily="34" charset="0"/>
              <a:buChar char="•"/>
            </a:pPr>
            <a:endParaRPr lang="en-US" altLang="ja-JP" dirty="0"/>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
        <p:nvSpPr>
          <p:cNvPr id="13" name="角丸四角形 12"/>
          <p:cNvSpPr/>
          <p:nvPr/>
        </p:nvSpPr>
        <p:spPr>
          <a:xfrm>
            <a:off x="1127448" y="3433834"/>
            <a:ext cx="4233822" cy="305579"/>
          </a:xfrm>
          <a:prstGeom prst="roundRect">
            <a:avLst/>
          </a:pr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800" dirty="0">
                <a:solidFill>
                  <a:schemeClr val="bg1"/>
                </a:solidFill>
                <a:latin typeface="HGP創英角ｺﾞｼｯｸUB" panose="020B0900000000000000" pitchFamily="50" charset="-128"/>
                <a:ea typeface="HGP創英角ｺﾞｼｯｸUB" panose="020B0900000000000000" pitchFamily="50" charset="-128"/>
              </a:rPr>
              <a:t>Examples of Wi-Fi business use cases</a:t>
            </a:r>
            <a:endParaRPr kumimoji="1"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5132" y="3847474"/>
            <a:ext cx="2680247" cy="2144198"/>
          </a:xfrm>
          <a:prstGeom prst="rect">
            <a:avLst/>
          </a:prstGeom>
        </p:spPr>
      </p:pic>
      <p:pic>
        <p:nvPicPr>
          <p:cNvPr id="19" name="図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9250" y="3939443"/>
            <a:ext cx="2736304" cy="2052228"/>
          </a:xfrm>
          <a:prstGeom prst="rect">
            <a:avLst/>
          </a:prstGeom>
        </p:spPr>
      </p:pic>
      <p:pic>
        <p:nvPicPr>
          <p:cNvPr id="20" name="図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9425" y="3847473"/>
            <a:ext cx="3214399" cy="2144198"/>
          </a:xfrm>
          <a:prstGeom prst="rect">
            <a:avLst/>
          </a:prstGeom>
        </p:spPr>
      </p:pic>
      <p:sp>
        <p:nvSpPr>
          <p:cNvPr id="7" name="テキスト ボックス 6"/>
          <p:cNvSpPr txBox="1"/>
          <p:nvPr/>
        </p:nvSpPr>
        <p:spPr>
          <a:xfrm>
            <a:off x="1555966" y="5991671"/>
            <a:ext cx="2058577" cy="461665"/>
          </a:xfrm>
          <a:prstGeom prst="rect">
            <a:avLst/>
          </a:prstGeom>
          <a:noFill/>
        </p:spPr>
        <p:txBody>
          <a:bodyPr wrap="none" rtlCol="0">
            <a:spAutoFit/>
          </a:bodyPr>
          <a:lstStyle/>
          <a:p>
            <a:r>
              <a:rPr kumimoji="1" lang="en-US" altLang="ja-JP" b="1" dirty="0">
                <a:solidFill>
                  <a:schemeClr val="tx1"/>
                </a:solidFill>
              </a:rPr>
              <a:t>Industrial IoT</a:t>
            </a:r>
            <a:endParaRPr kumimoji="1" lang="ja-JP" altLang="en-US" b="1" dirty="0">
              <a:solidFill>
                <a:schemeClr val="tx1"/>
              </a:solidFill>
            </a:endParaRPr>
          </a:p>
        </p:txBody>
      </p:sp>
      <p:sp>
        <p:nvSpPr>
          <p:cNvPr id="21" name="テキスト ボックス 20"/>
          <p:cNvSpPr txBox="1"/>
          <p:nvPr/>
        </p:nvSpPr>
        <p:spPr>
          <a:xfrm>
            <a:off x="5321638" y="5991671"/>
            <a:ext cx="1346844" cy="461665"/>
          </a:xfrm>
          <a:prstGeom prst="rect">
            <a:avLst/>
          </a:prstGeom>
          <a:noFill/>
        </p:spPr>
        <p:txBody>
          <a:bodyPr wrap="none" rtlCol="0">
            <a:spAutoFit/>
          </a:bodyPr>
          <a:lstStyle/>
          <a:p>
            <a:r>
              <a:rPr kumimoji="1" lang="en-US" altLang="ja-JP" b="1" dirty="0">
                <a:solidFill>
                  <a:schemeClr val="tx1"/>
                </a:solidFill>
              </a:rPr>
              <a:t>Logistics</a:t>
            </a:r>
            <a:endParaRPr kumimoji="1" lang="ja-JP" altLang="en-US" b="1" dirty="0">
              <a:solidFill>
                <a:schemeClr val="tx1"/>
              </a:solidFill>
            </a:endParaRPr>
          </a:p>
        </p:txBody>
      </p:sp>
      <p:sp>
        <p:nvSpPr>
          <p:cNvPr id="22" name="テキスト ボックス 21"/>
          <p:cNvSpPr txBox="1"/>
          <p:nvPr/>
        </p:nvSpPr>
        <p:spPr>
          <a:xfrm>
            <a:off x="8478095" y="5991671"/>
            <a:ext cx="2597058" cy="461665"/>
          </a:xfrm>
          <a:prstGeom prst="rect">
            <a:avLst/>
          </a:prstGeom>
          <a:noFill/>
        </p:spPr>
        <p:txBody>
          <a:bodyPr wrap="none" rtlCol="0">
            <a:spAutoFit/>
          </a:bodyPr>
          <a:lstStyle/>
          <a:p>
            <a:r>
              <a:rPr kumimoji="1" lang="en-US" altLang="ja-JP" b="1" dirty="0">
                <a:solidFill>
                  <a:schemeClr val="tx1"/>
                </a:solidFill>
              </a:rPr>
              <a:t>Smart Agriculture</a:t>
            </a:r>
            <a:endParaRPr kumimoji="1" lang="ja-JP" altLang="en-US" b="1" dirty="0">
              <a:solidFill>
                <a:schemeClr val="tx1"/>
              </a:solidFill>
            </a:endParaRPr>
          </a:p>
        </p:txBody>
      </p:sp>
    </p:spTree>
    <p:extLst>
      <p:ext uri="{BB962C8B-B14F-4D97-AF65-F5344CB8AC3E}">
        <p14:creationId xmlns:p14="http://schemas.microsoft.com/office/powerpoint/2010/main" val="255373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Consideration of KPIs for Wi-Fi business use cases</a:t>
            </a:r>
            <a:endParaRPr kumimoji="1" lang="ja-JP" altLang="en-US" dirty="0"/>
          </a:p>
        </p:txBody>
      </p:sp>
      <p:sp>
        <p:nvSpPr>
          <p:cNvPr id="3" name="コンテンツ プレースホルダー 2"/>
          <p:cNvSpPr>
            <a:spLocks noGrp="1"/>
          </p:cNvSpPr>
          <p:nvPr>
            <p:ph idx="1"/>
          </p:nvPr>
        </p:nvSpPr>
        <p:spPr>
          <a:xfrm>
            <a:off x="914401" y="1988840"/>
            <a:ext cx="4533527" cy="4304446"/>
          </a:xfrm>
        </p:spPr>
        <p:txBody>
          <a:bodyPr>
            <a:normAutofit/>
          </a:bodyPr>
          <a:lstStyle/>
          <a:p>
            <a:pPr>
              <a:buFont typeface="Arial" panose="020B0604020202020204" pitchFamily="34" charset="0"/>
              <a:buChar char="•"/>
            </a:pPr>
            <a:r>
              <a:rPr lang="en-US" altLang="ja-JP" dirty="0"/>
              <a:t>RTA TIG was a Topic Interest Group that investigated real-time applications that require low latency and summarized their activities in the RTA report[12].</a:t>
            </a:r>
          </a:p>
          <a:p>
            <a:pPr>
              <a:buFont typeface="Arial" panose="020B0604020202020204" pitchFamily="34" charset="0"/>
              <a:buChar char="•"/>
            </a:pPr>
            <a:r>
              <a:rPr lang="en-US" altLang="ja-JP" dirty="0"/>
              <a:t>Wi-Fi business use cases introduced in [4] consist of multiple use cases analyzed in the RTA report [12].</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graphicFrame>
        <p:nvGraphicFramePr>
          <p:cNvPr id="14" name="表 13"/>
          <p:cNvGraphicFramePr>
            <a:graphicFrameLocks noGrp="1"/>
          </p:cNvGraphicFramePr>
          <p:nvPr>
            <p:extLst>
              <p:ext uri="{D42A27DB-BD31-4B8C-83A1-F6EECF244321}">
                <p14:modId xmlns:p14="http://schemas.microsoft.com/office/powerpoint/2010/main" val="1686553108"/>
              </p:ext>
            </p:extLst>
          </p:nvPr>
        </p:nvGraphicFramePr>
        <p:xfrm>
          <a:off x="5519935" y="1962067"/>
          <a:ext cx="6264696" cy="4168894"/>
        </p:xfrm>
        <a:graphic>
          <a:graphicData uri="http://schemas.openxmlformats.org/drawingml/2006/table">
            <a:tbl>
              <a:tblPr firstRow="1" bandRow="1">
                <a:tableStyleId>{21E4AEA4-8DFA-4A89-87EB-49C32662AFE0}</a:tableStyleId>
              </a:tblPr>
              <a:tblGrid>
                <a:gridCol w="1008113">
                  <a:extLst>
                    <a:ext uri="{9D8B030D-6E8A-4147-A177-3AD203B41FA5}">
                      <a16:colId xmlns:a16="http://schemas.microsoft.com/office/drawing/2014/main" val="2347218847"/>
                    </a:ext>
                  </a:extLst>
                </a:gridCol>
                <a:gridCol w="973215">
                  <a:extLst>
                    <a:ext uri="{9D8B030D-6E8A-4147-A177-3AD203B41FA5}">
                      <a16:colId xmlns:a16="http://schemas.microsoft.com/office/drawing/2014/main" val="2117081284"/>
                    </a:ext>
                  </a:extLst>
                </a:gridCol>
                <a:gridCol w="833866">
                  <a:extLst>
                    <a:ext uri="{9D8B030D-6E8A-4147-A177-3AD203B41FA5}">
                      <a16:colId xmlns:a16="http://schemas.microsoft.com/office/drawing/2014/main" val="2671828562"/>
                    </a:ext>
                  </a:extLst>
                </a:gridCol>
                <a:gridCol w="890884">
                  <a:extLst>
                    <a:ext uri="{9D8B030D-6E8A-4147-A177-3AD203B41FA5}">
                      <a16:colId xmlns:a16="http://schemas.microsoft.com/office/drawing/2014/main" val="813789511"/>
                    </a:ext>
                  </a:extLst>
                </a:gridCol>
                <a:gridCol w="869501">
                  <a:extLst>
                    <a:ext uri="{9D8B030D-6E8A-4147-A177-3AD203B41FA5}">
                      <a16:colId xmlns:a16="http://schemas.microsoft.com/office/drawing/2014/main" val="1652754149"/>
                    </a:ext>
                  </a:extLst>
                </a:gridCol>
                <a:gridCol w="1689117">
                  <a:extLst>
                    <a:ext uri="{9D8B030D-6E8A-4147-A177-3AD203B41FA5}">
                      <a16:colId xmlns:a16="http://schemas.microsoft.com/office/drawing/2014/main" val="2660529559"/>
                    </a:ext>
                  </a:extLst>
                </a:gridCol>
              </a:tblGrid>
              <a:tr h="846490">
                <a:tc gridSpan="2">
                  <a:txBody>
                    <a:bodyPr/>
                    <a:lstStyle/>
                    <a:p>
                      <a:pPr algn="l">
                        <a:spcAft>
                          <a:spcPts val="0"/>
                        </a:spcAft>
                      </a:pPr>
                      <a:r>
                        <a:rPr lang="en-US" sz="1500" dirty="0">
                          <a:effectLst/>
                        </a:rPr>
                        <a:t>Use cases</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l">
                        <a:spcAft>
                          <a:spcPts val="0"/>
                        </a:spcAft>
                      </a:pPr>
                      <a:r>
                        <a:rPr lang="en-US" sz="1500" dirty="0">
                          <a:effectLst/>
                        </a:rPr>
                        <a:t>Intra BSS latency [</a:t>
                      </a:r>
                      <a:r>
                        <a:rPr lang="en-US" sz="1500" dirty="0" err="1">
                          <a:effectLst/>
                        </a:rPr>
                        <a:t>ms</a:t>
                      </a:r>
                      <a:r>
                        <a:rPr lang="en-US" sz="1500" dirty="0">
                          <a:effectLst/>
                        </a:rPr>
                        <a:t>]</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Jitter variance</a:t>
                      </a:r>
                      <a:r>
                        <a:rPr lang="en-US" sz="1500" baseline="0" dirty="0">
                          <a:effectLst/>
                        </a:rPr>
                        <a:t> [</a:t>
                      </a:r>
                      <a:r>
                        <a:rPr lang="en-US" sz="1500" baseline="0" dirty="0" err="1">
                          <a:effectLst/>
                        </a:rPr>
                        <a:t>ms</a:t>
                      </a:r>
                      <a:r>
                        <a:rPr lang="en-US" sz="1500" baseline="0" dirty="0">
                          <a:effectLst/>
                        </a:rPr>
                        <a:t>]</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Packet loss</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Data rate [Mbps]</a:t>
                      </a:r>
                      <a:endParaRPr lang="ja-JP" sz="15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3875300658"/>
                  </a:ext>
                </a:extLst>
              </a:tr>
              <a:tr h="103738">
                <a:tc gridSpan="2">
                  <a:txBody>
                    <a:bodyPr/>
                    <a:lstStyle/>
                    <a:p>
                      <a:pPr algn="just">
                        <a:spcAft>
                          <a:spcPts val="0"/>
                        </a:spcAft>
                      </a:pPr>
                      <a:r>
                        <a:rPr lang="en-US" sz="1200" dirty="0">
                          <a:effectLst/>
                        </a:rPr>
                        <a:t>Real-time gaming</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0" dirty="0">
                          <a:solidFill>
                            <a:schemeClr val="tx1"/>
                          </a:solidFill>
                          <a:effectLst/>
                        </a:rPr>
                        <a:t>&lt; 5</a:t>
                      </a:r>
                      <a:endParaRPr lang="ja-JP" sz="12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2</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0.1 %</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4073972702"/>
                  </a:ext>
                </a:extLst>
              </a:tr>
              <a:tr h="132474">
                <a:tc gridSpan="2">
                  <a:txBody>
                    <a:bodyPr/>
                    <a:lstStyle/>
                    <a:p>
                      <a:pPr algn="just">
                        <a:spcAft>
                          <a:spcPts val="0"/>
                        </a:spcAft>
                      </a:pPr>
                      <a:r>
                        <a:rPr lang="en-US" sz="1200" dirty="0">
                          <a:effectLst/>
                        </a:rPr>
                        <a:t>Cloud gaming</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0" dirty="0">
                          <a:solidFill>
                            <a:schemeClr val="tx1"/>
                          </a:solidFill>
                          <a:effectLst/>
                        </a:rPr>
                        <a:t>&lt; 10 </a:t>
                      </a:r>
                      <a:endParaRPr lang="ja-JP" sz="12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2</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Near-lossless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0.1 (Reverse link)</a:t>
                      </a:r>
                      <a:endParaRPr lang="ja-JP" sz="1200" dirty="0">
                        <a:effectLst/>
                      </a:endParaRPr>
                    </a:p>
                    <a:p>
                      <a:pPr algn="l">
                        <a:spcAft>
                          <a:spcPts val="0"/>
                        </a:spcAft>
                      </a:pPr>
                      <a:r>
                        <a:rPr lang="en-US" sz="1200" dirty="0">
                          <a:effectLst/>
                        </a:rPr>
                        <a:t>&gt;</a:t>
                      </a:r>
                      <a:r>
                        <a:rPr lang="ja-JP" altLang="en-US" sz="1200" baseline="0" dirty="0">
                          <a:effectLst/>
                        </a:rPr>
                        <a:t> </a:t>
                      </a:r>
                      <a:r>
                        <a:rPr lang="en-US" sz="1200" dirty="0">
                          <a:effectLst/>
                        </a:rPr>
                        <a:t>5Mbps (Forward link)</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3244579821"/>
                  </a:ext>
                </a:extLst>
              </a:tr>
              <a:tr h="122346">
                <a:tc gridSpan="2">
                  <a:txBody>
                    <a:bodyPr/>
                    <a:lstStyle/>
                    <a:p>
                      <a:pPr algn="just">
                        <a:spcAft>
                          <a:spcPts val="0"/>
                        </a:spcAft>
                      </a:pPr>
                      <a:r>
                        <a:rPr lang="en-US" sz="1200" b="1" dirty="0">
                          <a:solidFill>
                            <a:srgbClr val="FF0000"/>
                          </a:solidFill>
                          <a:effectLst/>
                        </a:rPr>
                        <a:t>Real-time video</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1" dirty="0">
                          <a:solidFill>
                            <a:srgbClr val="FF0000"/>
                          </a:solidFill>
                          <a:effectLst/>
                        </a:rPr>
                        <a:t>&lt; 3 ~ 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a:solidFill>
                            <a:srgbClr val="FF0000"/>
                          </a:solidFill>
                          <a:effectLst/>
                        </a:rPr>
                        <a:t>&lt; 1~ 2.5</a:t>
                      </a:r>
                      <a:endParaRPr lang="ja-JP" sz="1200" b="1">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Near-lossless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100 ~ 28,000</a:t>
                      </a:r>
                      <a:r>
                        <a:rPr lang="en-US" sz="1050" dirty="0">
                          <a:effectLst/>
                        </a:rPr>
                        <a:t>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2272130882"/>
                  </a:ext>
                </a:extLst>
              </a:tr>
              <a:tr h="112218">
                <a:tc rowSpan="4">
                  <a:txBody>
                    <a:bodyPr/>
                    <a:lstStyle/>
                    <a:p>
                      <a:pPr algn="just">
                        <a:spcAft>
                          <a:spcPts val="0"/>
                        </a:spcAft>
                      </a:pPr>
                      <a:r>
                        <a:rPr lang="en-US" sz="1200" b="1" dirty="0">
                          <a:solidFill>
                            <a:srgbClr val="FF0000"/>
                          </a:solidFill>
                          <a:effectLst/>
                        </a:rPr>
                        <a:t>Robotics and</a:t>
                      </a:r>
                      <a:endParaRPr lang="ja-JP" sz="1200" b="1" dirty="0">
                        <a:solidFill>
                          <a:srgbClr val="FF0000"/>
                        </a:solidFill>
                        <a:effectLst/>
                      </a:endParaRPr>
                    </a:p>
                    <a:p>
                      <a:pPr algn="just">
                        <a:spcAft>
                          <a:spcPts val="0"/>
                        </a:spcAft>
                      </a:pPr>
                      <a:r>
                        <a:rPr lang="en-US" sz="1200" b="1" dirty="0">
                          <a:solidFill>
                            <a:srgbClr val="FF0000"/>
                          </a:solidFill>
                          <a:effectLst/>
                        </a:rPr>
                        <a:t>industrial automation</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Equipment control</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 ~ 10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0.2~2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Near-lossless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2502677852"/>
                  </a:ext>
                </a:extLst>
              </a:tr>
              <a:tr h="102090">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Human safety</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 ~ 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0.2 ~ 2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Near-lossless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4068813124"/>
                  </a:ext>
                </a:extLst>
              </a:tr>
              <a:tr h="163970">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Haptic technology</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 ~ 5</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a:solidFill>
                            <a:srgbClr val="FF0000"/>
                          </a:solidFill>
                          <a:effectLst/>
                        </a:rPr>
                        <a:t>&lt;0.2~2</a:t>
                      </a:r>
                      <a:endParaRPr lang="ja-JP" sz="1200" b="1">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&lt;1</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1827770213"/>
                  </a:ext>
                </a:extLst>
              </a:tr>
              <a:tr h="707902">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Drone control</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100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&lt;1</a:t>
                      </a:r>
                      <a:endParaRPr lang="ja-JP" sz="1200" dirty="0">
                        <a:effectLst/>
                      </a:endParaRPr>
                    </a:p>
                    <a:p>
                      <a:pPr algn="l">
                        <a:spcAft>
                          <a:spcPts val="0"/>
                        </a:spcAft>
                      </a:pPr>
                      <a:r>
                        <a:rPr lang="en-US" sz="1200" dirty="0">
                          <a:effectLst/>
                        </a:rPr>
                        <a:t>&gt;100 with video</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141475411"/>
                  </a:ext>
                </a:extLst>
              </a:tr>
            </a:tbl>
          </a:graphicData>
        </a:graphic>
      </p:graphicFrame>
      <p:sp>
        <p:nvSpPr>
          <p:cNvPr id="15" name="テキスト ボックス 14"/>
          <p:cNvSpPr txBox="1"/>
          <p:nvPr/>
        </p:nvSpPr>
        <p:spPr>
          <a:xfrm>
            <a:off x="6394357" y="6072355"/>
            <a:ext cx="4515852" cy="338554"/>
          </a:xfrm>
          <a:prstGeom prst="rect">
            <a:avLst/>
          </a:prstGeom>
          <a:noFill/>
        </p:spPr>
        <p:txBody>
          <a:bodyPr wrap="none" rtlCol="0">
            <a:spAutoFit/>
          </a:bodyPr>
          <a:lstStyle/>
          <a:p>
            <a:r>
              <a:rPr kumimoji="1" lang="en-US" altLang="ja-JP" sz="1600" b="1" dirty="0">
                <a:solidFill>
                  <a:schemeClr val="tx1"/>
                </a:solidFill>
              </a:rPr>
              <a:t>Requirements of each use case (from RTA report)</a:t>
            </a:r>
            <a:endParaRPr kumimoji="1" lang="ja-JP" altLang="en-US" sz="1600" b="1" dirty="0">
              <a:solidFill>
                <a:schemeClr val="tx1"/>
              </a:solidFill>
            </a:endParaRPr>
          </a:p>
        </p:txBody>
      </p:sp>
      <p:sp>
        <p:nvSpPr>
          <p:cNvPr id="8" name="正方形/長方形 7"/>
          <p:cNvSpPr/>
          <p:nvPr/>
        </p:nvSpPr>
        <p:spPr bwMode="auto">
          <a:xfrm>
            <a:off x="5447928" y="3501008"/>
            <a:ext cx="3744416" cy="2448272"/>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テキスト ボックス 10"/>
          <p:cNvSpPr txBox="1"/>
          <p:nvPr/>
        </p:nvSpPr>
        <p:spPr>
          <a:xfrm>
            <a:off x="3217799" y="5927031"/>
            <a:ext cx="2302136" cy="738664"/>
          </a:xfrm>
          <a:prstGeom prst="wedgeRectCallout">
            <a:avLst>
              <a:gd name="adj1" fmla="val 63218"/>
              <a:gd name="adj2" fmla="val -96251"/>
            </a:avLst>
          </a:prstGeom>
          <a:solidFill>
            <a:srgbClr val="FFFFCC"/>
          </a:solidFill>
          <a:ln w="12700">
            <a:solidFill>
              <a:srgbClr val="FFC000"/>
            </a:solidFill>
          </a:ln>
        </p:spPr>
        <p:txBody>
          <a:bodyPr wrap="square" rtlCol="0">
            <a:spAutoFit/>
          </a:bodyPr>
          <a:lstStyle/>
          <a:p>
            <a:r>
              <a:rPr lang="en-US" altLang="ja-JP" sz="1400" dirty="0">
                <a:solidFill>
                  <a:schemeClr val="tx1"/>
                </a:solidFill>
              </a:rPr>
              <a:t>These requirements are correspond to use cases introduced in a previous slide</a:t>
            </a:r>
          </a:p>
        </p:txBody>
      </p:sp>
    </p:spTree>
    <p:extLst>
      <p:ext uri="{BB962C8B-B14F-4D97-AF65-F5344CB8AC3E}">
        <p14:creationId xmlns:p14="http://schemas.microsoft.com/office/powerpoint/2010/main" val="1131661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Consideration on use cases and KPIs in UHR PAR</a:t>
            </a:r>
            <a:endParaRPr kumimoji="1" lang="ja-JP" altLang="en-US" dirty="0"/>
          </a:p>
        </p:txBody>
      </p:sp>
      <p:sp>
        <p:nvSpPr>
          <p:cNvPr id="3" name="コンテンツ プレースホルダー 2"/>
          <p:cNvSpPr>
            <a:spLocks noGrp="1"/>
          </p:cNvSpPr>
          <p:nvPr>
            <p:ph idx="1"/>
          </p:nvPr>
        </p:nvSpPr>
        <p:spPr>
          <a:xfrm>
            <a:off x="887572" y="1988840"/>
            <a:ext cx="10681036" cy="4486574"/>
          </a:xfrm>
        </p:spPr>
        <p:txBody>
          <a:bodyPr>
            <a:normAutofit/>
          </a:bodyPr>
          <a:lstStyle/>
          <a:p>
            <a:pPr>
              <a:buFont typeface="Arial" panose="020B0604020202020204" pitchFamily="34" charset="0"/>
              <a:buChar char="•"/>
            </a:pPr>
            <a:r>
              <a:rPr lang="en-US" altLang="ja-JP" sz="2800" dirty="0"/>
              <a:t>New use cases discussed in UHR SG should be included in the “Need for the Project” of UHR PAR to expand the Wi-Fi market and clarify the advancement of UHR compared to EHT.</a:t>
            </a:r>
          </a:p>
          <a:p>
            <a:pPr lvl="1">
              <a:buFont typeface="Arial" panose="020B0604020202020204" pitchFamily="34" charset="0"/>
              <a:buChar char="•"/>
            </a:pPr>
            <a:r>
              <a:rPr lang="en-US" altLang="ja-JP" sz="2400" dirty="0"/>
              <a:t>Use cases such as r</a:t>
            </a:r>
            <a:r>
              <a:rPr lang="en-US" altLang="ja-JP" sz="2400" dirty="0">
                <a:solidFill>
                  <a:schemeClr val="tx1"/>
                </a:solidFill>
              </a:rPr>
              <a:t>obotics and industrial automation for industrial IoT, logistics, and smart agriculture </a:t>
            </a:r>
            <a:r>
              <a:rPr lang="en-US" altLang="ja-JP" sz="2400" dirty="0"/>
              <a:t>are significant for UHR.</a:t>
            </a:r>
            <a:r>
              <a:rPr lang="en-US" altLang="ja-JP" sz="2400" dirty="0">
                <a:solidFill>
                  <a:schemeClr val="tx1"/>
                </a:solidFill>
              </a:rPr>
              <a:t> </a:t>
            </a:r>
          </a:p>
          <a:p>
            <a:pPr>
              <a:buFont typeface="Arial" panose="020B0604020202020204" pitchFamily="34" charset="0"/>
              <a:buChar char="•"/>
            </a:pPr>
            <a:endParaRPr lang="en-US" altLang="ja-JP" sz="1000" dirty="0"/>
          </a:p>
          <a:p>
            <a:pPr>
              <a:buFont typeface="Arial" panose="020B0604020202020204" pitchFamily="34" charset="0"/>
              <a:buChar char="•"/>
            </a:pPr>
            <a:r>
              <a:rPr lang="en-US" altLang="ja-JP" sz="2800" dirty="0"/>
              <a:t>Latency/jitter should be essential KPIs for UHR.</a:t>
            </a:r>
          </a:p>
          <a:p>
            <a:pPr lvl="1">
              <a:buFont typeface="Arial" panose="020B0604020202020204" pitchFamily="34" charset="0"/>
              <a:buChar char="•"/>
            </a:pPr>
            <a:r>
              <a:rPr lang="en-US" altLang="ja-JP" sz="2400" dirty="0">
                <a:solidFill>
                  <a:schemeClr val="tx1"/>
                </a:solidFill>
              </a:rPr>
              <a:t>Various real-time applications require those KPIs for high reliability.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162395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sz="2800" dirty="0">
                <a:solidFill>
                  <a:schemeClr val="tx1"/>
                </a:solidFill>
              </a:rPr>
              <a:t>We discussed use cases and KPIs that should be included in the UHR PAR.</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sz="2800" dirty="0">
                <a:solidFill>
                  <a:schemeClr val="tx1"/>
                </a:solidFill>
              </a:rPr>
              <a:t>The “Need for the Project” of UHR PAR should include Latency/jitter-sensitive use cases such as robotics and industrial automation for industrial IoT, logistics, and smart agriculture. </a:t>
            </a:r>
            <a:endParaRPr lang="en-US" altLang="ja-JP" sz="24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8782927"/>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6764</TotalTime>
  <Words>1676</Words>
  <Application>Microsoft Office PowerPoint</Application>
  <PresentationFormat>ワイド画面</PresentationFormat>
  <Paragraphs>221</Paragraphs>
  <Slides>11</Slides>
  <Notes>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HGP創英角ｺﾞｼｯｸUB</vt:lpstr>
      <vt:lpstr>Arial</vt:lpstr>
      <vt:lpstr>Times New Roman</vt:lpstr>
      <vt:lpstr>Office テーマ</vt:lpstr>
      <vt:lpstr>Considerations on UHR PAR and KPIs</vt:lpstr>
      <vt:lpstr>Introduction</vt:lpstr>
      <vt:lpstr>Use cases and KPIs for latency/jitter in EHT PAR [10]</vt:lpstr>
      <vt:lpstr>EHT PAR [10]</vt:lpstr>
      <vt:lpstr>Use cases and KPIs for UHR PAR (Metaverse/VR)</vt:lpstr>
      <vt:lpstr>Use cases for UHR PAR (Enterprise/Business)</vt:lpstr>
      <vt:lpstr>Consideration of KPIs for Wi-Fi business use cases</vt:lpstr>
      <vt:lpstr>Consideration on use cases and KPIs in UHR PAR</vt:lpstr>
      <vt:lpstr>Summary</vt:lpstr>
      <vt:lpstr>SP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370</cp:revision>
  <cp:lastPrinted>1601-01-01T00:00:00Z</cp:lastPrinted>
  <dcterms:created xsi:type="dcterms:W3CDTF">2022-06-09T01:00:07Z</dcterms:created>
  <dcterms:modified xsi:type="dcterms:W3CDTF">2023-01-18T01:16:14Z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