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01" r:id="rId3"/>
    <p:sldId id="339" r:id="rId4"/>
    <p:sldId id="323" r:id="rId5"/>
    <p:sldId id="331" r:id="rId6"/>
    <p:sldId id="332" r:id="rId7"/>
    <p:sldId id="333" r:id="rId8"/>
    <p:sldId id="334" r:id="rId9"/>
    <p:sldId id="310" r:id="rId10"/>
    <p:sldId id="321" r:id="rId11"/>
    <p:sldId id="315" r:id="rId12"/>
    <p:sldId id="264" r:id="rId13"/>
    <p:sldId id="337" r:id="rId14"/>
    <p:sldId id="336"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78" autoAdjust="0"/>
    <p:restoredTop sz="96308" autoAdjust="0"/>
  </p:normalViewPr>
  <p:slideViewPr>
    <p:cSldViewPr>
      <p:cViewPr varScale="1">
        <p:scale>
          <a:sx n="104" d="100"/>
          <a:sy n="104" d="100"/>
        </p:scale>
        <p:origin x="72"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November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Akira Kishida, NTT</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November 2022</a:t>
            </a:r>
            <a:endParaRPr lang="en-US" dirty="0"/>
          </a:p>
        </p:txBody>
      </p:sp>
      <p:sp>
        <p:nvSpPr>
          <p:cNvPr id="6" name="Rectangle 6"/>
          <p:cNvSpPr>
            <a:spLocks noGrp="1" noChangeArrowheads="1"/>
          </p:cNvSpPr>
          <p:nvPr>
            <p:ph type="ftr"/>
          </p:nvPr>
        </p:nvSpPr>
        <p:spPr>
          <a:ln/>
        </p:spPr>
        <p:txBody>
          <a:bodyPr/>
          <a:lstStyle/>
          <a:p>
            <a:r>
              <a:rPr lang="en-US" dirty="0" smtClean="0"/>
              <a:t>Akira Kishida, NTT</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November 2022</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557955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November 2022</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929372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November 2022</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637451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November 2022</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715128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November 2022</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158373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November 2022</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401672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November 2022</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3144241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dirty="0" smtClean="0"/>
              <a:t>November 2022</a:t>
            </a:r>
            <a:endParaRPr lang="en-US" dirty="0"/>
          </a:p>
        </p:txBody>
      </p:sp>
      <p:sp>
        <p:nvSpPr>
          <p:cNvPr id="6" name="フッター プレースホルダー 5"/>
          <p:cNvSpPr>
            <a:spLocks noGrp="1"/>
          </p:cNvSpPr>
          <p:nvPr>
            <p:ph type="ftr" idx="12"/>
          </p:nvPr>
        </p:nvSpPr>
        <p:spPr/>
        <p:txBody>
          <a:bodyPr/>
          <a:lstStyle/>
          <a:p>
            <a:r>
              <a:rPr lang="en-US" smtClean="0"/>
              <a:t>Akira Kishida, NTT</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77643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smtClean="0"/>
              <a:t>November 2022</a:t>
            </a:r>
            <a:endParaRPr lang="en-US" dirty="0"/>
          </a:p>
        </p:txBody>
      </p:sp>
      <p:sp>
        <p:nvSpPr>
          <p:cNvPr id="6" name="Rectangle 6"/>
          <p:cNvSpPr>
            <a:spLocks noGrp="1" noChangeArrowheads="1"/>
          </p:cNvSpPr>
          <p:nvPr>
            <p:ph type="ftr"/>
          </p:nvPr>
        </p:nvSpPr>
        <p:spPr>
          <a:ln/>
        </p:spPr>
        <p:txBody>
          <a:bodyPr/>
          <a:lstStyle/>
          <a:p>
            <a:r>
              <a:rPr lang="en-US" dirty="0" smtClean="0"/>
              <a:t>Akira Kishida, NTT</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smtClean="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Kishida, NTT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dirty="0" smtClean="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dirty="0" smtClean="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smtClean="0"/>
              <a:t>Akira Kishida, NTT</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dirty="0" smtClean="0"/>
              <a:t>November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Akira Kishida, NTT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smtClean="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smtClean="0"/>
              <a:t>Akira Kishida, NTT</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smtClean="0"/>
              <a:t>Akira Kishida, NTT</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dirty="0" smtClean="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dirty="0" smtClean="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smtClean="0"/>
              <a:t>Akira Kishida, NTT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Kishida, NTT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802.11-22/1919r0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Considerations on UHR PAR and </a:t>
            </a:r>
            <a:r>
              <a:rPr lang="en-US" altLang="ja-JP" sz="3600" dirty="0" smtClean="0"/>
              <a:t>KPIs</a:t>
            </a:r>
            <a:endParaRPr lang="en-GB" sz="3600" dirty="0"/>
          </a:p>
        </p:txBody>
      </p:sp>
      <p:sp>
        <p:nvSpPr>
          <p:cNvPr id="3074" name="Rectangle 2"/>
          <p:cNvSpPr>
            <a:spLocks noGrp="1" noChangeArrowheads="1"/>
          </p:cNvSpPr>
          <p:nvPr>
            <p:ph type="subTitle" idx="1"/>
          </p:nvPr>
        </p:nvSpPr>
        <p:spPr>
          <a:xfrm>
            <a:off x="1828800" y="208343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2022-11-DD</a:t>
            </a:r>
            <a:endParaRPr lang="en-GB" sz="2000" b="0" dirty="0"/>
          </a:p>
        </p:txBody>
      </p:sp>
      <p:sp>
        <p:nvSpPr>
          <p:cNvPr id="6" name="Date Placeholder 3"/>
          <p:cNvSpPr>
            <a:spLocks noGrp="1"/>
          </p:cNvSpPr>
          <p:nvPr>
            <p:ph type="dt" idx="10"/>
          </p:nvPr>
        </p:nvSpPr>
        <p:spPr/>
        <p:txBody>
          <a:bodyPr/>
          <a:lstStyle/>
          <a:p>
            <a:r>
              <a:rPr lang="en-US" dirty="0" smtClean="0"/>
              <a:t>November 2022</a:t>
            </a:r>
            <a:endParaRPr lang="en-GB" dirty="0"/>
          </a:p>
        </p:txBody>
      </p:sp>
      <p:sp>
        <p:nvSpPr>
          <p:cNvPr id="7" name="Footer Placeholder 4"/>
          <p:cNvSpPr>
            <a:spLocks noGrp="1"/>
          </p:cNvSpPr>
          <p:nvPr>
            <p:ph type="ftr" idx="11"/>
          </p:nvPr>
        </p:nvSpPr>
        <p:spPr/>
        <p:txBody>
          <a:bodyPr/>
          <a:lstStyle/>
          <a:p>
            <a:r>
              <a:rPr lang="en-GB" dirty="0" smtClean="0"/>
              <a:t>Akira Kishida, NTT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3302250739"/>
              </p:ext>
            </p:extLst>
          </p:nvPr>
        </p:nvGraphicFramePr>
        <p:xfrm>
          <a:off x="993775" y="3560346"/>
          <a:ext cx="10283825" cy="222504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smtClean="0"/>
                        <a:t>Name</a:t>
                      </a:r>
                      <a:endParaRPr kumimoji="1" lang="ja-JP" altLang="en-US" b="1" dirty="0"/>
                    </a:p>
                  </a:txBody>
                  <a:tcPr/>
                </a:tc>
                <a:tc>
                  <a:txBody>
                    <a:bodyPr/>
                    <a:lstStyle/>
                    <a:p>
                      <a:r>
                        <a:rPr kumimoji="1" lang="en-US" altLang="ja-JP" b="1" dirty="0" smtClean="0"/>
                        <a:t>Affiliations</a:t>
                      </a:r>
                      <a:endParaRPr kumimoji="1" lang="ja-JP" altLang="en-US" b="1" dirty="0"/>
                    </a:p>
                  </a:txBody>
                  <a:tcPr/>
                </a:tc>
                <a:tc>
                  <a:txBody>
                    <a:bodyPr/>
                    <a:lstStyle/>
                    <a:p>
                      <a:r>
                        <a:rPr kumimoji="1" lang="en-US" altLang="ja-JP" b="1" dirty="0" smtClean="0"/>
                        <a:t>Address</a:t>
                      </a:r>
                      <a:endParaRPr kumimoji="1" lang="ja-JP" altLang="en-US" b="1" dirty="0"/>
                    </a:p>
                  </a:txBody>
                  <a:tcPr/>
                </a:tc>
                <a:tc>
                  <a:txBody>
                    <a:bodyPr/>
                    <a:lstStyle/>
                    <a:p>
                      <a:r>
                        <a:rPr kumimoji="1" lang="en-US" altLang="ja-JP" b="1" dirty="0" smtClean="0"/>
                        <a:t>Phone</a:t>
                      </a:r>
                      <a:endParaRPr kumimoji="1" lang="ja-JP" altLang="en-US" b="1" dirty="0"/>
                    </a:p>
                  </a:txBody>
                  <a:tcPr/>
                </a:tc>
                <a:tc>
                  <a:txBody>
                    <a:bodyPr/>
                    <a:lstStyle/>
                    <a:p>
                      <a:r>
                        <a:rPr kumimoji="1" lang="en-US" altLang="ja-JP" b="1" dirty="0" smtClean="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akira.kishida.fs@hco.ntt.co.jp</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Yusuke Asai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Kengo Nagata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107201557"/>
                  </a:ext>
                </a:extLst>
              </a:tr>
              <a:tr h="370840">
                <a:tc>
                  <a:txBody>
                    <a:bodyPr/>
                    <a:lstStyle/>
                    <a:p>
                      <a:pPr>
                        <a:spcAft>
                          <a:spcPts val="0"/>
                        </a:spcAft>
                      </a:pPr>
                      <a:r>
                        <a:rPr lang="en-US" sz="1600" dirty="0" smtClean="0">
                          <a:effectLst/>
                          <a:latin typeface="Times New Roman" panose="02020603050405020304" pitchFamily="18" charset="0"/>
                          <a:ea typeface="游明朝" panose="02020400000000000000" pitchFamily="18" charset="-128"/>
                        </a:rPr>
                        <a:t>Ryo Nagatsu</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11788440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 1</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smtClean="0"/>
              <a:t>Do you agree that the “Need for the Project” of UHR PAR also includes use cases of the latency/jitter-sensitive applications such as </a:t>
            </a:r>
            <a:r>
              <a:rPr lang="en-US" altLang="ja-JP" dirty="0" err="1" smtClean="0"/>
              <a:t>metaverse</a:t>
            </a:r>
            <a:r>
              <a:rPr lang="en-US" altLang="ja-JP" dirty="0" smtClean="0"/>
              <a:t>, cloud AR/VR, enterprise, industrial </a:t>
            </a:r>
            <a:r>
              <a:rPr lang="en-US" altLang="ja-JP" dirty="0" err="1" smtClean="0"/>
              <a:t>IoT</a:t>
            </a:r>
            <a:r>
              <a:rPr lang="en-US" altLang="ja-JP" dirty="0" smtClean="0"/>
              <a:t> (</a:t>
            </a:r>
            <a:r>
              <a:rPr lang="en-US" altLang="ja-JP" dirty="0" err="1" smtClean="0"/>
              <a:t>IIoT</a:t>
            </a:r>
            <a:r>
              <a:rPr lang="en-US" altLang="ja-JP" dirty="0" smtClean="0"/>
              <a:t>), logistics, and smart agriculture?</a:t>
            </a:r>
          </a:p>
          <a:p>
            <a:pPr marL="457200" lvl="1" indent="0"/>
            <a:r>
              <a:rPr lang="en-US" altLang="ja-JP" dirty="0" smtClean="0"/>
              <a:t>-</a:t>
            </a:r>
            <a:r>
              <a:rPr lang="en-US" altLang="ja-JP" dirty="0"/>
              <a:t>Yes</a:t>
            </a:r>
          </a:p>
          <a:p>
            <a:pPr marL="457200" lvl="1" indent="0"/>
            <a:r>
              <a:rPr lang="en-US" altLang="ja-JP" dirty="0"/>
              <a:t>-No</a:t>
            </a:r>
          </a:p>
          <a:p>
            <a:pPr marL="457200" lvl="1" indent="0"/>
            <a:r>
              <a:rPr lang="en-US" altLang="ja-JP" dirty="0"/>
              <a:t>-Need More Discussion</a:t>
            </a:r>
          </a:p>
          <a:p>
            <a:pPr marL="457200" lvl="1" indent="0"/>
            <a:r>
              <a:rPr lang="en-US" altLang="ja-JP" dirty="0"/>
              <a:t>-Abstain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spTree>
    <p:extLst>
      <p:ext uri="{BB962C8B-B14F-4D97-AF65-F5344CB8AC3E}">
        <p14:creationId xmlns:p14="http://schemas.microsoft.com/office/powerpoint/2010/main" val="3234006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SP 2</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t>Do you agree that the target value of latency </a:t>
            </a:r>
            <a:r>
              <a:rPr lang="en-US" altLang="ja-JP" dirty="0" smtClean="0"/>
              <a:t>bound </a:t>
            </a:r>
            <a:r>
              <a:rPr lang="en-US" altLang="ja-JP" dirty="0"/>
              <a:t>and jitter variance should be defined in the “Scope of the project” of UHR PAR?</a:t>
            </a:r>
          </a:p>
          <a:p>
            <a:pPr lvl="1">
              <a:buFont typeface="Arial" panose="020B0604020202020204" pitchFamily="34" charset="0"/>
              <a:buChar char="•"/>
            </a:pPr>
            <a:r>
              <a:rPr lang="en-US" altLang="ja-JP" dirty="0"/>
              <a:t>Note: the target value is considered a further discussion item.</a:t>
            </a:r>
          </a:p>
          <a:p>
            <a:pPr marL="457200" lvl="1" indent="0"/>
            <a:r>
              <a:rPr lang="en-US" altLang="ja-JP" dirty="0" smtClean="0"/>
              <a:t>-</a:t>
            </a:r>
            <a:r>
              <a:rPr lang="en-US" altLang="ja-JP" dirty="0" smtClean="0"/>
              <a:t>Yes</a:t>
            </a:r>
          </a:p>
          <a:p>
            <a:pPr marL="457200" lvl="1" indent="0"/>
            <a:r>
              <a:rPr lang="en-US" altLang="ja-JP" dirty="0" smtClean="0"/>
              <a:t>-No</a:t>
            </a:r>
          </a:p>
          <a:p>
            <a:pPr marL="457200" lvl="1" indent="0"/>
            <a:r>
              <a:rPr lang="en-US" altLang="ja-JP" dirty="0" smtClean="0"/>
              <a:t>-Need More Discussion</a:t>
            </a:r>
          </a:p>
          <a:p>
            <a:pPr marL="457200" lvl="1" indent="0"/>
            <a:r>
              <a:rPr lang="en-US" altLang="ja-JP" dirty="0" smtClean="0"/>
              <a:t>-Abstain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spTree>
    <p:extLst>
      <p:ext uri="{BB962C8B-B14F-4D97-AF65-F5344CB8AC3E}">
        <p14:creationId xmlns:p14="http://schemas.microsoft.com/office/powerpoint/2010/main" val="2709858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614900"/>
            <a:ext cx="10361084" cy="4846338"/>
          </a:xfrm>
        </p:spPr>
        <p:txBody>
          <a:bodyPr>
            <a:normAutofit fontScale="77500" lnSpcReduction="20000"/>
          </a:bodyPr>
          <a:lstStyle/>
          <a:p>
            <a:pPr marL="0" indent="0"/>
            <a:r>
              <a:rPr lang="en-US" altLang="ja-JP" dirty="0" smtClean="0">
                <a:solidFill>
                  <a:schemeClr val="tx1"/>
                </a:solidFill>
              </a:rPr>
              <a:t>[1]</a:t>
            </a:r>
            <a:r>
              <a:rPr lang="en-US" altLang="ja-JP" dirty="0">
                <a:solidFill>
                  <a:schemeClr val="tx1"/>
                </a:solidFill>
              </a:rPr>
              <a:t>	Chunyu Hu, “802.11bx: Enabling </a:t>
            </a:r>
            <a:r>
              <a:rPr lang="en-US" altLang="ja-JP" dirty="0" err="1">
                <a:solidFill>
                  <a:schemeClr val="tx1"/>
                </a:solidFill>
              </a:rPr>
              <a:t>Metaverse</a:t>
            </a:r>
            <a:r>
              <a:rPr lang="en-US" altLang="ja-JP" dirty="0">
                <a:solidFill>
                  <a:schemeClr val="tx1"/>
                </a:solidFill>
              </a:rPr>
              <a:t> -- </a:t>
            </a:r>
            <a:r>
              <a:rPr lang="en-US" altLang="ja-JP" dirty="0" err="1">
                <a:solidFill>
                  <a:schemeClr val="tx1"/>
                </a:solidFill>
              </a:rPr>
              <a:t>Metaverse</a:t>
            </a:r>
            <a:r>
              <a:rPr lang="en-US" altLang="ja-JP" dirty="0">
                <a:solidFill>
                  <a:schemeClr val="tx1"/>
                </a:solidFill>
              </a:rPr>
              <a:t>, AR/VR, and Wearables,” </a:t>
            </a:r>
            <a:r>
              <a:rPr lang="en-US" altLang="ja-JP" dirty="0" smtClean="0">
                <a:solidFill>
                  <a:schemeClr val="tx1"/>
                </a:solidFill>
              </a:rPr>
              <a:t>IEEE</a:t>
            </a:r>
            <a:r>
              <a:rPr lang="ja-JP" altLang="en-US" dirty="0">
                <a:solidFill>
                  <a:schemeClr val="tx1"/>
                </a:solidFill>
              </a:rPr>
              <a:t> </a:t>
            </a:r>
            <a:r>
              <a:rPr lang="en-US" altLang="ja-JP" dirty="0" smtClean="0">
                <a:solidFill>
                  <a:schemeClr val="tx1"/>
                </a:solidFill>
              </a:rPr>
              <a:t>	802.11-22/0779r0</a:t>
            </a:r>
            <a:endParaRPr lang="en-US" altLang="ja-JP" dirty="0">
              <a:solidFill>
                <a:schemeClr val="tx1"/>
              </a:solidFill>
            </a:endParaRPr>
          </a:p>
          <a:p>
            <a:pPr marL="0" indent="0"/>
            <a:r>
              <a:rPr lang="en-US" altLang="ja-JP" dirty="0" smtClean="0">
                <a:solidFill>
                  <a:schemeClr val="tx1"/>
                </a:solidFill>
              </a:rPr>
              <a:t>[2]</a:t>
            </a:r>
            <a:r>
              <a:rPr lang="en-US" altLang="ja-JP" dirty="0">
                <a:solidFill>
                  <a:schemeClr val="tx1"/>
                </a:solidFill>
              </a:rPr>
              <a:t>	Ross Jian Yu, et al., “</a:t>
            </a:r>
            <a:r>
              <a:rPr lang="en-US" altLang="zh-CN" dirty="0">
                <a:solidFill>
                  <a:schemeClr val="tx1"/>
                </a:solidFill>
              </a:rPr>
              <a:t>Cloud VR Use Case and Requirements</a:t>
            </a:r>
            <a:r>
              <a:rPr lang="en-US" altLang="ja-JP" dirty="0">
                <a:solidFill>
                  <a:schemeClr val="tx1"/>
                </a:solidFill>
              </a:rPr>
              <a:t>,” IEEE 802.11-22/0952r0</a:t>
            </a:r>
          </a:p>
          <a:p>
            <a:pPr marL="0" indent="0"/>
            <a:r>
              <a:rPr lang="en-GB" dirty="0" smtClean="0">
                <a:solidFill>
                  <a:schemeClr val="tx1"/>
                </a:solidFill>
              </a:rPr>
              <a:t>[3]	Brian Hart, et al., </a:t>
            </a:r>
            <a:r>
              <a:rPr lang="en-US" dirty="0">
                <a:solidFill>
                  <a:schemeClr val="tx1"/>
                </a:solidFill>
              </a:rPr>
              <a:t>“A perspective on </a:t>
            </a:r>
            <a:r>
              <a:rPr lang="en-US" dirty="0" smtClean="0">
                <a:solidFill>
                  <a:schemeClr val="tx1"/>
                </a:solidFill>
              </a:rPr>
              <a:t>proposed Ultra-High </a:t>
            </a:r>
            <a:r>
              <a:rPr lang="en-US" dirty="0">
                <a:solidFill>
                  <a:schemeClr val="tx1"/>
                </a:solidFill>
              </a:rPr>
              <a:t>Reliability (UHR) </a:t>
            </a:r>
            <a:r>
              <a:rPr lang="en-US" dirty="0" smtClean="0">
                <a:solidFill>
                  <a:schemeClr val="tx1"/>
                </a:solidFill>
              </a:rPr>
              <a:t>features for </a:t>
            </a:r>
            <a:r>
              <a:rPr lang="en-US" dirty="0" smtClean="0">
                <a:solidFill>
                  <a:schemeClr val="tx1"/>
                </a:solidFill>
              </a:rPr>
              <a:t>	enterprise use</a:t>
            </a:r>
            <a:r>
              <a:rPr lang="ja-JP" altLang="en-US" dirty="0">
                <a:solidFill>
                  <a:schemeClr val="tx1"/>
                </a:solidFill>
              </a:rPr>
              <a:t> </a:t>
            </a:r>
            <a:r>
              <a:rPr lang="en-US" dirty="0" smtClean="0">
                <a:solidFill>
                  <a:schemeClr val="tx1"/>
                </a:solidFill>
              </a:rPr>
              <a:t>cases</a:t>
            </a:r>
            <a:r>
              <a:rPr lang="en-US" dirty="0">
                <a:solidFill>
                  <a:schemeClr val="tx1"/>
                </a:solidFill>
              </a:rPr>
              <a:t>,” IEEE </a:t>
            </a:r>
            <a:r>
              <a:rPr lang="en-US" dirty="0" smtClean="0">
                <a:solidFill>
                  <a:schemeClr val="tx1"/>
                </a:solidFill>
              </a:rPr>
              <a:t>802.11-22/1280r1</a:t>
            </a:r>
          </a:p>
          <a:p>
            <a:pPr marL="0" indent="0"/>
            <a:r>
              <a:rPr lang="en-US" dirty="0" smtClean="0">
                <a:solidFill>
                  <a:schemeClr val="tx1"/>
                </a:solidFill>
              </a:rPr>
              <a:t>[4]	Akira Kishida, </a:t>
            </a:r>
            <a:r>
              <a:rPr lang="en-GB" altLang="ja-JP" dirty="0">
                <a:solidFill>
                  <a:schemeClr val="tx1"/>
                </a:solidFill>
              </a:rPr>
              <a:t>et al., </a:t>
            </a:r>
            <a:r>
              <a:rPr lang="en-US" altLang="ja-JP" dirty="0">
                <a:solidFill>
                  <a:schemeClr val="tx1"/>
                </a:solidFill>
              </a:rPr>
              <a:t>“Use Cases for Wi-Fi Business Solutions in UHR,” IEEE </a:t>
            </a:r>
            <a:r>
              <a:rPr lang="en-US" altLang="ja-JP" dirty="0" smtClean="0">
                <a:solidFill>
                  <a:schemeClr val="tx1"/>
                </a:solidFill>
              </a:rPr>
              <a:t>802.11-	22/1493r1</a:t>
            </a:r>
            <a:endParaRPr lang="en-US" altLang="ja-JP" dirty="0" smtClean="0">
              <a:solidFill>
                <a:schemeClr val="tx1"/>
              </a:solidFill>
            </a:endParaRPr>
          </a:p>
          <a:p>
            <a:pPr marL="0" indent="0"/>
            <a:r>
              <a:rPr lang="en-US" altLang="ja-JP" dirty="0" smtClean="0">
                <a:solidFill>
                  <a:schemeClr val="tx1"/>
                </a:solidFill>
              </a:rPr>
              <a:t>[5]</a:t>
            </a:r>
            <a:r>
              <a:rPr lang="en-US" altLang="ja-JP" dirty="0">
                <a:solidFill>
                  <a:schemeClr val="tx1"/>
                </a:solidFill>
              </a:rPr>
              <a:t>	</a:t>
            </a:r>
            <a:r>
              <a:rPr lang="en-US" altLang="ja-JP" dirty="0" smtClean="0">
                <a:solidFill>
                  <a:schemeClr val="tx1"/>
                </a:solidFill>
              </a:rPr>
              <a:t>James Yee, </a:t>
            </a:r>
            <a:r>
              <a:rPr lang="en-GB" altLang="ja-JP" dirty="0">
                <a:solidFill>
                  <a:schemeClr val="tx1"/>
                </a:solidFill>
              </a:rPr>
              <a:t>et al., </a:t>
            </a:r>
            <a:r>
              <a:rPr lang="en-US" altLang="ja-JP" dirty="0">
                <a:solidFill>
                  <a:schemeClr val="tx1"/>
                </a:solidFill>
              </a:rPr>
              <a:t>“Multi AP Coordination and Residential Wi-Fi,” IEEE </a:t>
            </a:r>
            <a:r>
              <a:rPr lang="en-US" altLang="ja-JP" dirty="0" smtClean="0">
                <a:solidFill>
                  <a:schemeClr val="tx1"/>
                </a:solidFill>
              </a:rPr>
              <a:t>802.11-22/1512r0</a:t>
            </a:r>
          </a:p>
          <a:p>
            <a:pPr marL="0" indent="0"/>
            <a:r>
              <a:rPr lang="en-US" altLang="ja-JP" dirty="0" smtClean="0">
                <a:solidFill>
                  <a:schemeClr val="tx1"/>
                </a:solidFill>
              </a:rPr>
              <a:t>[6]</a:t>
            </a:r>
            <a:r>
              <a:rPr lang="en-US" altLang="ja-JP" dirty="0">
                <a:solidFill>
                  <a:schemeClr val="tx1"/>
                </a:solidFill>
              </a:rPr>
              <a:t>	Amelia </a:t>
            </a:r>
            <a:r>
              <a:rPr lang="en-US" altLang="ja-JP" dirty="0" err="1" smtClean="0">
                <a:solidFill>
                  <a:schemeClr val="tx1"/>
                </a:solidFill>
              </a:rPr>
              <a:t>Andersdotter</a:t>
            </a:r>
            <a:r>
              <a:rPr lang="en-US" altLang="ja-JP" dirty="0" smtClean="0">
                <a:solidFill>
                  <a:schemeClr val="tx1"/>
                </a:solidFill>
              </a:rPr>
              <a:t>, </a:t>
            </a:r>
            <a:r>
              <a:rPr lang="en-GB" altLang="ja-JP" dirty="0">
                <a:solidFill>
                  <a:schemeClr val="tx1"/>
                </a:solidFill>
              </a:rPr>
              <a:t>et al., </a:t>
            </a:r>
            <a:r>
              <a:rPr lang="en-US" altLang="ja-JP" dirty="0">
                <a:solidFill>
                  <a:schemeClr val="tx1"/>
                </a:solidFill>
              </a:rPr>
              <a:t>“Ultra-High Reliability (UHR) </a:t>
            </a:r>
            <a:r>
              <a:rPr lang="en-US" altLang="ja-JP" dirty="0" smtClean="0">
                <a:solidFill>
                  <a:schemeClr val="tx1"/>
                </a:solidFill>
              </a:rPr>
              <a:t>requirements for </a:t>
            </a:r>
            <a:r>
              <a:rPr lang="en-US" altLang="ja-JP" dirty="0" smtClean="0">
                <a:solidFill>
                  <a:schemeClr val="tx1"/>
                </a:solidFill>
              </a:rPr>
              <a:t>home-	networking </a:t>
            </a:r>
            <a:r>
              <a:rPr lang="en-US" altLang="ja-JP" dirty="0">
                <a:solidFill>
                  <a:schemeClr val="tx1"/>
                </a:solidFill>
              </a:rPr>
              <a:t>use </a:t>
            </a:r>
            <a:r>
              <a:rPr lang="en-US" altLang="ja-JP" dirty="0" smtClean="0">
                <a:solidFill>
                  <a:schemeClr val="tx1"/>
                </a:solidFill>
              </a:rPr>
              <a:t>cases</a:t>
            </a:r>
            <a:r>
              <a:rPr lang="en-US" altLang="ja-JP" dirty="0">
                <a:solidFill>
                  <a:schemeClr val="tx1"/>
                </a:solidFill>
              </a:rPr>
              <a:t>,” IEEE </a:t>
            </a:r>
            <a:r>
              <a:rPr lang="en-US" altLang="ja-JP" dirty="0" smtClean="0">
                <a:solidFill>
                  <a:schemeClr val="tx1"/>
                </a:solidFill>
              </a:rPr>
              <a:t>802.11-22/1790r0</a:t>
            </a:r>
          </a:p>
          <a:p>
            <a:pPr marL="0" indent="0"/>
            <a:r>
              <a:rPr lang="en-US" altLang="ja-JP" dirty="0" smtClean="0">
                <a:solidFill>
                  <a:schemeClr val="tx1"/>
                </a:solidFill>
              </a:rPr>
              <a:t>[7]</a:t>
            </a:r>
            <a:r>
              <a:rPr lang="en-US" altLang="ja-JP" dirty="0">
                <a:solidFill>
                  <a:schemeClr val="tx1"/>
                </a:solidFill>
              </a:rPr>
              <a:t>	Ming Gan, et al., “802.11 UHR SG Proposed </a:t>
            </a:r>
            <a:r>
              <a:rPr lang="en-US" altLang="ja-JP" dirty="0" smtClean="0">
                <a:solidFill>
                  <a:schemeClr val="tx1"/>
                </a:solidFill>
              </a:rPr>
              <a:t>PAR,” </a:t>
            </a:r>
            <a:r>
              <a:rPr lang="en-US" altLang="ja-JP" dirty="0">
                <a:solidFill>
                  <a:schemeClr val="tx1"/>
                </a:solidFill>
              </a:rPr>
              <a:t>IEEE </a:t>
            </a:r>
            <a:r>
              <a:rPr lang="en-US" altLang="ja-JP" dirty="0" smtClean="0">
                <a:solidFill>
                  <a:schemeClr val="tx1"/>
                </a:solidFill>
              </a:rPr>
              <a:t>802.11-22/1518r0</a:t>
            </a:r>
          </a:p>
          <a:p>
            <a:pPr marL="0" indent="0"/>
            <a:r>
              <a:rPr lang="en-US" altLang="ja-JP" dirty="0" smtClean="0">
                <a:solidFill>
                  <a:schemeClr val="tx1"/>
                </a:solidFill>
              </a:rPr>
              <a:t>[8]</a:t>
            </a:r>
            <a:r>
              <a:rPr lang="en-US" altLang="ja-JP" dirty="0">
                <a:solidFill>
                  <a:schemeClr val="tx1"/>
                </a:solidFill>
              </a:rPr>
              <a:t>	</a:t>
            </a:r>
            <a:r>
              <a:rPr lang="en-US" altLang="ja-JP" dirty="0" err="1">
                <a:solidFill>
                  <a:schemeClr val="tx1"/>
                </a:solidFill>
              </a:rPr>
              <a:t>Tuncer</a:t>
            </a:r>
            <a:r>
              <a:rPr lang="en-US" altLang="ja-JP" dirty="0">
                <a:solidFill>
                  <a:schemeClr val="tx1"/>
                </a:solidFill>
              </a:rPr>
              <a:t> </a:t>
            </a:r>
            <a:r>
              <a:rPr lang="en-US" altLang="ja-JP" dirty="0" err="1">
                <a:solidFill>
                  <a:schemeClr val="tx1"/>
                </a:solidFill>
              </a:rPr>
              <a:t>Baykas</a:t>
            </a:r>
            <a:r>
              <a:rPr lang="en-US" altLang="ja-JP" dirty="0">
                <a:solidFill>
                  <a:schemeClr val="tx1"/>
                </a:solidFill>
              </a:rPr>
              <a:t>, et al., “Project Authorization Request Proposal for 802.11 UHR </a:t>
            </a:r>
            <a:r>
              <a:rPr lang="en-US" altLang="ja-JP" dirty="0" smtClean="0">
                <a:solidFill>
                  <a:schemeClr val="tx1"/>
                </a:solidFill>
              </a:rPr>
              <a:t>SG,” </a:t>
            </a:r>
            <a:r>
              <a:rPr lang="en-US" altLang="ja-JP" dirty="0">
                <a:solidFill>
                  <a:schemeClr val="tx1"/>
                </a:solidFill>
              </a:rPr>
              <a:t>IEEE </a:t>
            </a:r>
            <a:r>
              <a:rPr lang="en-US" altLang="ja-JP" dirty="0" smtClean="0">
                <a:solidFill>
                  <a:schemeClr val="tx1"/>
                </a:solidFill>
              </a:rPr>
              <a:t>	802.11-22/1750r0</a:t>
            </a:r>
            <a:endParaRPr lang="en-US" altLang="ja-JP" dirty="0" smtClean="0">
              <a:solidFill>
                <a:schemeClr val="tx1"/>
              </a:solidFill>
            </a:endParaRPr>
          </a:p>
          <a:p>
            <a:pPr marL="0" indent="0"/>
            <a:r>
              <a:rPr lang="en-US" altLang="ja-JP" dirty="0" smtClean="0">
                <a:solidFill>
                  <a:schemeClr val="tx1"/>
                </a:solidFill>
              </a:rPr>
              <a:t>[9]</a:t>
            </a:r>
            <a:r>
              <a:rPr lang="en-US" altLang="ja-JP" dirty="0">
                <a:solidFill>
                  <a:schemeClr val="tx1"/>
                </a:solidFill>
              </a:rPr>
              <a:t>	</a:t>
            </a:r>
            <a:r>
              <a:rPr lang="en-US" altLang="ja-JP" dirty="0" smtClean="0">
                <a:solidFill>
                  <a:schemeClr val="tx1"/>
                </a:solidFill>
              </a:rPr>
              <a:t>Laurent Cariou</a:t>
            </a:r>
            <a:r>
              <a:rPr lang="en-US" altLang="ja-JP" dirty="0">
                <a:solidFill>
                  <a:schemeClr val="tx1"/>
                </a:solidFill>
              </a:rPr>
              <a:t>, “802.11 EHT Proposed PAR,” IEEE </a:t>
            </a:r>
            <a:r>
              <a:rPr lang="en-US" altLang="ja-JP" dirty="0" smtClean="0">
                <a:solidFill>
                  <a:schemeClr val="tx1"/>
                </a:solidFill>
              </a:rPr>
              <a:t>802.11-18/1231r6</a:t>
            </a:r>
          </a:p>
          <a:p>
            <a:pPr marL="0" indent="0"/>
            <a:r>
              <a:rPr lang="en-US" altLang="ja-JP" dirty="0" smtClean="0">
                <a:solidFill>
                  <a:schemeClr val="tx1"/>
                </a:solidFill>
              </a:rPr>
              <a:t>[10]</a:t>
            </a:r>
            <a:r>
              <a:rPr lang="en-US" altLang="ja-JP" dirty="0">
                <a:solidFill>
                  <a:schemeClr val="tx1"/>
                </a:solidFill>
              </a:rPr>
              <a:t>	</a:t>
            </a:r>
            <a:r>
              <a:rPr lang="en-US" altLang="ja-JP" dirty="0" smtClean="0">
                <a:solidFill>
                  <a:schemeClr val="tx1"/>
                </a:solidFill>
              </a:rPr>
              <a:t>Kate </a:t>
            </a:r>
            <a:r>
              <a:rPr lang="en-US" altLang="ja-JP" dirty="0" err="1" smtClean="0">
                <a:solidFill>
                  <a:schemeClr val="tx1"/>
                </a:solidFill>
              </a:rPr>
              <a:t>Meng</a:t>
            </a:r>
            <a:r>
              <a:rPr lang="en-US" altLang="ja-JP" dirty="0" smtClean="0">
                <a:solidFill>
                  <a:schemeClr val="tx1"/>
                </a:solidFill>
              </a:rPr>
              <a:t>,</a:t>
            </a:r>
            <a:r>
              <a:rPr lang="en-US" altLang="ja-JP" dirty="0">
                <a:solidFill>
                  <a:schemeClr val="tx1"/>
                </a:solidFill>
              </a:rPr>
              <a:t> et al</a:t>
            </a:r>
            <a:r>
              <a:rPr lang="en-US" altLang="ja-JP" dirty="0" smtClean="0">
                <a:solidFill>
                  <a:schemeClr val="tx1"/>
                </a:solidFill>
              </a:rPr>
              <a:t>., “</a:t>
            </a:r>
            <a:r>
              <a:rPr lang="en-US" altLang="ja-JP" dirty="0">
                <a:solidFill>
                  <a:schemeClr val="tx1"/>
                </a:solidFill>
              </a:rPr>
              <a:t>RTA report draft,” IEEE </a:t>
            </a:r>
            <a:r>
              <a:rPr lang="en-US" altLang="ja-JP" dirty="0" smtClean="0">
                <a:solidFill>
                  <a:schemeClr val="tx1"/>
                </a:solidFill>
              </a:rPr>
              <a:t>802.11-18/2009r6</a:t>
            </a:r>
          </a:p>
          <a:p>
            <a:pPr marL="0" indent="0"/>
            <a:r>
              <a:rPr lang="en-US" altLang="ja-JP" dirty="0" smtClean="0">
                <a:solidFill>
                  <a:schemeClr val="tx1"/>
                </a:solidFill>
              </a:rPr>
              <a:t>[11]</a:t>
            </a:r>
            <a:r>
              <a:rPr lang="en-US" altLang="ja-JP" dirty="0">
                <a:solidFill>
                  <a:schemeClr val="tx1"/>
                </a:solidFill>
              </a:rPr>
              <a:t>	Osama </a:t>
            </a:r>
            <a:r>
              <a:rPr lang="en-US" altLang="ja-JP" dirty="0" err="1">
                <a:solidFill>
                  <a:schemeClr val="tx1"/>
                </a:solidFill>
              </a:rPr>
              <a:t>Aboul-Magd</a:t>
            </a:r>
            <a:r>
              <a:rPr lang="en-US" altLang="ja-JP" dirty="0">
                <a:solidFill>
                  <a:schemeClr val="tx1"/>
                </a:solidFill>
              </a:rPr>
              <a:t>, “802.11 HEW SG Proposed PAR,” IEEE </a:t>
            </a:r>
            <a:r>
              <a:rPr lang="en-US" altLang="ja-JP" dirty="0" smtClean="0">
                <a:solidFill>
                  <a:schemeClr val="tx1"/>
                </a:solidFill>
              </a:rPr>
              <a:t>802.11-14/0165r1</a:t>
            </a:r>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dirty="0" smtClean="0"/>
              <a:t>Akira Kishida, NTT</a:t>
            </a:r>
            <a:endParaRPr lang="en-GB" dirty="0"/>
          </a:p>
        </p:txBody>
      </p:sp>
      <p:sp>
        <p:nvSpPr>
          <p:cNvPr id="4" name="Date Placeholder 3"/>
          <p:cNvSpPr>
            <a:spLocks noGrp="1"/>
          </p:cNvSpPr>
          <p:nvPr>
            <p:ph type="dt" idx="15"/>
          </p:nvPr>
        </p:nvSpPr>
        <p:spPr/>
        <p:txBody>
          <a:bodyPr/>
          <a:lstStyle/>
          <a:p>
            <a:r>
              <a:rPr lang="en-US" dirty="0" smtClean="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1" y="2896394"/>
            <a:ext cx="10361084" cy="1065213"/>
          </a:xfrm>
        </p:spPr>
        <p:txBody>
          <a:bodyPr/>
          <a:lstStyle/>
          <a:p>
            <a:pPr algn="l"/>
            <a:r>
              <a:rPr lang="en-US" altLang="ja-JP" sz="4000" dirty="0" smtClean="0"/>
              <a:t>Backup</a:t>
            </a:r>
            <a:endParaRPr kumimoji="1" lang="ja-JP" altLang="en-US" sz="40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spTree>
    <p:extLst>
      <p:ext uri="{BB962C8B-B14F-4D97-AF65-F5344CB8AC3E}">
        <p14:creationId xmlns:p14="http://schemas.microsoft.com/office/powerpoint/2010/main" val="4165128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000" dirty="0"/>
              <a:t>PAR description for the limited situation in 11ax (HEW</a:t>
            </a:r>
            <a:r>
              <a:rPr lang="en-US" altLang="ja-JP" sz="3000" dirty="0" smtClean="0"/>
              <a:t>) [11]</a:t>
            </a:r>
            <a:endParaRPr kumimoji="1" lang="ja-JP" altLang="en-US" sz="30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Akira Kishida, NTT</a:t>
            </a:r>
            <a:endParaRPr lang="en-GB" dirty="0"/>
          </a:p>
        </p:txBody>
      </p:sp>
      <p:sp>
        <p:nvSpPr>
          <p:cNvPr id="6" name="日付プレースホルダー 5"/>
          <p:cNvSpPr>
            <a:spLocks noGrp="1"/>
          </p:cNvSpPr>
          <p:nvPr>
            <p:ph type="dt" idx="15"/>
          </p:nvPr>
        </p:nvSpPr>
        <p:spPr/>
        <p:txBody>
          <a:bodyPr/>
          <a:lstStyle/>
          <a:p>
            <a:r>
              <a:rPr lang="en-US" smtClean="0"/>
              <a:t>November 2022</a:t>
            </a:r>
            <a:endParaRPr lang="en-GB" dirty="0"/>
          </a:p>
        </p:txBody>
      </p:sp>
      <p:sp>
        <p:nvSpPr>
          <p:cNvPr id="8" name="正方形/長方形 7"/>
          <p:cNvSpPr/>
          <p:nvPr/>
        </p:nvSpPr>
        <p:spPr bwMode="auto">
          <a:xfrm>
            <a:off x="929217" y="1751014"/>
            <a:ext cx="10346268" cy="2542082"/>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fontScale="92500" lnSpcReduction="10000"/>
          </a:bodyPr>
          <a:lstStyle/>
          <a:p>
            <a:r>
              <a:rPr lang="en-US" altLang="ja-JP" b="1" dirty="0">
                <a:solidFill>
                  <a:schemeClr val="tx1"/>
                </a:solidFill>
              </a:rPr>
              <a:t>5.2.b. Scope of the project:</a:t>
            </a:r>
            <a:r>
              <a:rPr lang="en-US" altLang="ja-JP" b="1" dirty="0" smtClean="0">
                <a:solidFill>
                  <a:schemeClr val="tx1"/>
                </a:solidFill>
              </a:rPr>
              <a:t/>
            </a:r>
            <a:br>
              <a:rPr lang="en-US" altLang="ja-JP" b="1" dirty="0" smtClean="0">
                <a:solidFill>
                  <a:schemeClr val="tx1"/>
                </a:solidFill>
              </a:rPr>
            </a:br>
            <a:endParaRPr lang="en-US" altLang="ja-JP" b="1" dirty="0" smtClean="0">
              <a:solidFill>
                <a:schemeClr val="tx1"/>
              </a:solidFill>
            </a:endParaRPr>
          </a:p>
          <a:p>
            <a:r>
              <a:rPr lang="en-US" altLang="ja-JP" dirty="0">
                <a:solidFill>
                  <a:schemeClr val="tx1"/>
                </a:solidFill>
              </a:rPr>
              <a:t>This amendment defines standardized modifications to both the IEEE 802.11 physical layers (PHY) and the IEEE 802.11 Medium Access Control layer (MAC) that enable at least one mode of operation capable of supporting at least four times improvement in the average throughput per station (measured at the MAC data service access point) </a:t>
            </a:r>
            <a:r>
              <a:rPr lang="en-US" altLang="ja-JP" b="1" dirty="0">
                <a:solidFill>
                  <a:srgbClr val="FF0000"/>
                </a:solidFill>
              </a:rPr>
              <a:t>in a dense deployment scenario</a:t>
            </a:r>
            <a:r>
              <a:rPr lang="en-US" altLang="ja-JP" dirty="0">
                <a:solidFill>
                  <a:schemeClr val="tx1"/>
                </a:solidFill>
              </a:rPr>
              <a:t>, while maintaining or improving the power efficiency per station.</a:t>
            </a:r>
            <a:endParaRPr lang="en-US" altLang="ja-JP" b="1" dirty="0">
              <a:solidFill>
                <a:srgbClr val="FF0000"/>
              </a:solidFill>
            </a:endParaRPr>
          </a:p>
        </p:txBody>
      </p:sp>
      <p:sp>
        <p:nvSpPr>
          <p:cNvPr id="11" name="コンテンツ プレースホルダー 2"/>
          <p:cNvSpPr>
            <a:spLocks noGrp="1"/>
          </p:cNvSpPr>
          <p:nvPr>
            <p:ph idx="1"/>
          </p:nvPr>
        </p:nvSpPr>
        <p:spPr>
          <a:xfrm>
            <a:off x="914401" y="4365104"/>
            <a:ext cx="10361084" cy="2110310"/>
          </a:xfrm>
        </p:spPr>
        <p:txBody>
          <a:bodyPr>
            <a:normAutofit fontScale="85000" lnSpcReduction="10000"/>
          </a:bodyPr>
          <a:lstStyle/>
          <a:p>
            <a:pPr>
              <a:buFont typeface="Arial" panose="020B0604020202020204" pitchFamily="34" charset="0"/>
              <a:buChar char="•"/>
            </a:pPr>
            <a:r>
              <a:rPr lang="en-US" altLang="ja-JP" dirty="0"/>
              <a:t>As The HEW PAR (11ax)[11] describes above, the Scope of the project is expressed in a limited situation, such as "four times improvement in the average throughput per station in a dense deployment scenario</a:t>
            </a:r>
            <a:r>
              <a:rPr lang="en-US" altLang="ja-JP" dirty="0" smtClean="0"/>
              <a:t>.“</a:t>
            </a:r>
          </a:p>
          <a:p>
            <a:pPr>
              <a:buFont typeface="Arial" panose="020B0604020202020204" pitchFamily="34" charset="0"/>
              <a:buChar char="•"/>
            </a:pPr>
            <a:endParaRPr lang="en-US" altLang="ja-JP" sz="600" dirty="0" smtClean="0"/>
          </a:p>
          <a:p>
            <a:pPr>
              <a:buFont typeface="Arial" panose="020B0604020202020204" pitchFamily="34" charset="0"/>
              <a:buChar char="•"/>
            </a:pPr>
            <a:r>
              <a:rPr lang="en-US" altLang="ja-JP" dirty="0"/>
              <a:t>We can describe the Scope of the project of UHR PAR in the same manner as HEW PAR.</a:t>
            </a:r>
          </a:p>
          <a:p>
            <a:pPr lvl="1">
              <a:buFont typeface="Arial" panose="020B0604020202020204" pitchFamily="34" charset="0"/>
              <a:buChar char="•"/>
            </a:pPr>
            <a:r>
              <a:rPr lang="en-US" altLang="ja-JP" dirty="0"/>
              <a:t>Namely, concrete values of </a:t>
            </a:r>
            <a:r>
              <a:rPr lang="en-US" altLang="ja-JP" dirty="0" smtClean="0"/>
              <a:t>latency bound and </a:t>
            </a:r>
            <a:r>
              <a:rPr lang="en-US" altLang="ja-JP" dirty="0"/>
              <a:t>jitter </a:t>
            </a:r>
            <a:r>
              <a:rPr lang="en-US" altLang="ja-JP" dirty="0" err="1" smtClean="0"/>
              <a:t>varience</a:t>
            </a:r>
            <a:r>
              <a:rPr lang="en-US" altLang="ja-JP" dirty="0" smtClean="0"/>
              <a:t> in </a:t>
            </a:r>
            <a:r>
              <a:rPr lang="en-US" altLang="ja-JP" dirty="0"/>
              <a:t>the case of managed networks are recommended to be defined.</a:t>
            </a:r>
          </a:p>
          <a:p>
            <a:pPr>
              <a:buFont typeface="Arial" panose="020B0604020202020204" pitchFamily="34" charset="0"/>
              <a:buChar char="•"/>
            </a:pPr>
            <a:endParaRPr lang="en-US" altLang="ja-JP" dirty="0"/>
          </a:p>
        </p:txBody>
      </p:sp>
    </p:spTree>
    <p:extLst>
      <p:ext uri="{BB962C8B-B14F-4D97-AF65-F5344CB8AC3E}">
        <p14:creationId xmlns:p14="http://schemas.microsoft.com/office/powerpoint/2010/main" val="1363482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a:bodyPr>
          <a:lstStyle/>
          <a:p>
            <a:pPr>
              <a:buFont typeface="Arial" panose="020B0604020202020204" pitchFamily="34" charset="0"/>
              <a:buChar char="•"/>
            </a:pPr>
            <a:r>
              <a:rPr lang="en-US" altLang="ja-JP" dirty="0"/>
              <a:t>Various use cases, such as </a:t>
            </a:r>
            <a:r>
              <a:rPr lang="en-US" altLang="ja-JP" dirty="0" smtClean="0"/>
              <a:t>the </a:t>
            </a:r>
            <a:r>
              <a:rPr lang="en-US" altLang="ja-JP" dirty="0" err="1" smtClean="0"/>
              <a:t>metaverse</a:t>
            </a:r>
            <a:r>
              <a:rPr lang="en-US" altLang="ja-JP" dirty="0" smtClean="0"/>
              <a:t>, cloud VR[1][2], enterprise</a:t>
            </a:r>
            <a:r>
              <a:rPr lang="ja-JP" altLang="en-US" dirty="0" smtClean="0"/>
              <a:t> </a:t>
            </a:r>
            <a:r>
              <a:rPr lang="en-US" altLang="ja-JP" dirty="0" smtClean="0"/>
              <a:t>[3], </a:t>
            </a:r>
            <a:r>
              <a:rPr lang="en-US" altLang="ja-JP" dirty="0"/>
              <a:t>business </a:t>
            </a:r>
            <a:r>
              <a:rPr lang="en-US" altLang="ja-JP" dirty="0" smtClean="0"/>
              <a:t>solutions [4], </a:t>
            </a:r>
            <a:r>
              <a:rPr lang="en-US" altLang="ja-JP" dirty="0"/>
              <a:t>and home </a:t>
            </a:r>
            <a:r>
              <a:rPr lang="en-US" altLang="ja-JP" dirty="0" smtClean="0"/>
              <a:t>residential[5][6], </a:t>
            </a:r>
            <a:r>
              <a:rPr lang="en-US" altLang="ja-JP" dirty="0"/>
              <a:t>are proposed for UHR</a:t>
            </a:r>
            <a:r>
              <a:rPr lang="en-US" altLang="ja-JP" dirty="0" smtClean="0"/>
              <a:t>.</a:t>
            </a:r>
          </a:p>
          <a:p>
            <a:pPr>
              <a:buFont typeface="Arial" panose="020B0604020202020204" pitchFamily="34" charset="0"/>
              <a:buChar char="•"/>
            </a:pPr>
            <a:endParaRPr lang="en-US" altLang="ja-JP" sz="500" dirty="0" smtClean="0"/>
          </a:p>
          <a:p>
            <a:pPr>
              <a:buFont typeface="Arial" panose="020B0604020202020204" pitchFamily="34" charset="0"/>
              <a:buChar char="•"/>
            </a:pPr>
            <a:r>
              <a:rPr lang="en-US" altLang="ja-JP" dirty="0"/>
              <a:t>Though outlines of the PAR draft are proposed in previous UHR </a:t>
            </a:r>
            <a:r>
              <a:rPr lang="en-US" altLang="ja-JP" dirty="0" smtClean="0"/>
              <a:t>teleconferences[7][8], Use cases and KPIs should </a:t>
            </a:r>
            <a:r>
              <a:rPr lang="en-US" altLang="ja-JP" dirty="0"/>
              <a:t>be discussed in UHR SG to create </a:t>
            </a:r>
            <a:r>
              <a:rPr lang="en-US" altLang="ja-JP" dirty="0" smtClean="0"/>
              <a:t>PAR.</a:t>
            </a:r>
          </a:p>
          <a:p>
            <a:pPr lvl="1">
              <a:buFont typeface="Arial" panose="020B0604020202020204" pitchFamily="34" charset="0"/>
              <a:buChar char="•"/>
            </a:pPr>
            <a:endParaRPr lang="en-US" altLang="ja-JP" sz="500" dirty="0"/>
          </a:p>
          <a:p>
            <a:pPr>
              <a:buFont typeface="Arial" panose="020B0604020202020204" pitchFamily="34" charset="0"/>
              <a:buChar char="•"/>
            </a:pPr>
            <a:r>
              <a:rPr lang="en-US" altLang="ja-JP" dirty="0" smtClean="0"/>
              <a:t>This contribution discusses use cases and KPIs by referring to related contributions[1-4], past EHT PAR[9], and the RTA TIG report[10].</a:t>
            </a:r>
          </a:p>
          <a:p>
            <a:pPr lvl="1">
              <a:buFont typeface="Arial" panose="020B0604020202020204" pitchFamily="34" charset="0"/>
              <a:buChar char="•"/>
            </a:pPr>
            <a:r>
              <a:rPr lang="en-US" altLang="ja-JP" dirty="0" smtClean="0"/>
              <a:t>RTA </a:t>
            </a:r>
            <a:r>
              <a:rPr lang="en-US" altLang="ja-JP" dirty="0"/>
              <a:t>report </a:t>
            </a:r>
            <a:r>
              <a:rPr lang="en-US" altLang="ja-JP" dirty="0" smtClean="0"/>
              <a:t>consolidates </a:t>
            </a:r>
            <a:r>
              <a:rPr lang="en-US" altLang="ja-JP" dirty="0"/>
              <a:t>key discussions of RTA TIG about some real-time application scenarios, problems with current Wi-Fi networks and requirements for future 802.11 standards.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spTree>
    <p:extLst>
      <p:ext uri="{BB962C8B-B14F-4D97-AF65-F5344CB8AC3E}">
        <p14:creationId xmlns:p14="http://schemas.microsoft.com/office/powerpoint/2010/main" val="27053614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Use cases and KPIs </a:t>
            </a:r>
            <a:r>
              <a:rPr lang="en-US" altLang="ja-JP" dirty="0" smtClean="0"/>
              <a:t>for latency/jitter</a:t>
            </a:r>
            <a:r>
              <a:rPr kumimoji="1" lang="en-US" altLang="ja-JP" dirty="0" smtClean="0"/>
              <a:t> in EHT PAR [9]</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EHT PAR includes at least one feature that realizes improved worst case </a:t>
            </a:r>
            <a:r>
              <a:rPr lang="en-US" altLang="ja-JP" dirty="0" smtClean="0"/>
              <a:t>latency/jitter </a:t>
            </a:r>
            <a:r>
              <a:rPr lang="en-US" altLang="ja-JP" dirty="0"/>
              <a:t>for the </a:t>
            </a:r>
            <a:r>
              <a:rPr lang="en-US" altLang="ja-JP" dirty="0" smtClean="0"/>
              <a:t>“Scope </a:t>
            </a:r>
            <a:r>
              <a:rPr lang="en-US" altLang="ja-JP" dirty="0"/>
              <a:t>of the </a:t>
            </a:r>
            <a:r>
              <a:rPr lang="en-US" altLang="ja-JP" dirty="0" smtClean="0"/>
              <a:t>project”. </a:t>
            </a:r>
          </a:p>
          <a:p>
            <a:pPr lvl="1">
              <a:buFont typeface="Arial" panose="020B0604020202020204" pitchFamily="34" charset="0"/>
              <a:buChar char="•"/>
            </a:pPr>
            <a:r>
              <a:rPr lang="en-US" altLang="ja-JP" dirty="0" smtClean="0"/>
              <a:t>The </a:t>
            </a:r>
            <a:r>
              <a:rPr lang="en-US" altLang="ja-JP" dirty="0"/>
              <a:t>target values of those metrics are not clarified and defined</a:t>
            </a:r>
            <a:r>
              <a:rPr lang="en-US" altLang="ja-JP" dirty="0" smtClean="0"/>
              <a:t>.</a:t>
            </a:r>
            <a:endParaRPr lang="en-US" altLang="ja-JP" sz="500" dirty="0"/>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dirty="0" smtClean="0"/>
              <a:t>More </a:t>
            </a:r>
            <a:r>
              <a:rPr lang="en-US" altLang="ja-JP" dirty="0"/>
              <a:t>specific </a:t>
            </a:r>
            <a:r>
              <a:rPr lang="en-US" altLang="ja-JP" dirty="0" smtClean="0"/>
              <a:t>use cases </a:t>
            </a:r>
            <a:r>
              <a:rPr lang="en-US" altLang="ja-JP" dirty="0"/>
              <a:t>and </a:t>
            </a:r>
            <a:r>
              <a:rPr lang="en-US" altLang="ja-JP" dirty="0" smtClean="0"/>
              <a:t>KPIs are </a:t>
            </a:r>
            <a:r>
              <a:rPr lang="en-US" altLang="ja-JP" dirty="0"/>
              <a:t>described </a:t>
            </a:r>
            <a:r>
              <a:rPr lang="en-US" altLang="ja-JP" dirty="0" smtClean="0"/>
              <a:t>in the “Need </a:t>
            </a:r>
            <a:r>
              <a:rPr lang="en-US" altLang="ja-JP" dirty="0"/>
              <a:t>for the </a:t>
            </a:r>
            <a:r>
              <a:rPr lang="en-US" altLang="ja-JP" dirty="0" smtClean="0"/>
              <a:t>Project” </a:t>
            </a:r>
            <a:r>
              <a:rPr lang="en-US" altLang="ja-JP" dirty="0"/>
              <a:t>of EHT PAR</a:t>
            </a:r>
            <a:r>
              <a:rPr lang="en-US" altLang="ja-JP" dirty="0" smtClean="0"/>
              <a:t>.</a:t>
            </a:r>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dirty="0" smtClean="0"/>
              <a:t>New </a:t>
            </a:r>
            <a:r>
              <a:rPr lang="en-US" altLang="ja-JP" dirty="0"/>
              <a:t>use cases discussed in UHR SG should be included in </a:t>
            </a:r>
            <a:r>
              <a:rPr lang="en-US" altLang="ja-JP" dirty="0" smtClean="0"/>
              <a:t>the “Need </a:t>
            </a:r>
            <a:r>
              <a:rPr lang="en-US" altLang="ja-JP" dirty="0"/>
              <a:t>for the </a:t>
            </a:r>
            <a:r>
              <a:rPr lang="en-US" altLang="ja-JP" dirty="0" smtClean="0"/>
              <a:t>Project” </a:t>
            </a:r>
            <a:r>
              <a:rPr lang="en-US" altLang="ja-JP" dirty="0"/>
              <a:t>of </a:t>
            </a:r>
            <a:r>
              <a:rPr lang="en-US" altLang="ja-JP" dirty="0" smtClean="0"/>
              <a:t>UHR PAR to </a:t>
            </a:r>
            <a:r>
              <a:rPr lang="en-US" altLang="ja-JP" dirty="0"/>
              <a:t>expand the Wi-Fi market and clarify the advancement of UHR compared to EHT.</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spTree>
    <p:extLst>
      <p:ext uri="{BB962C8B-B14F-4D97-AF65-F5344CB8AC3E}">
        <p14:creationId xmlns:p14="http://schemas.microsoft.com/office/powerpoint/2010/main" val="3763347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EHT PAR [9]</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Akira Kishida, NTT</a:t>
            </a:r>
            <a:endParaRPr lang="en-GB" dirty="0"/>
          </a:p>
        </p:txBody>
      </p:sp>
      <p:sp>
        <p:nvSpPr>
          <p:cNvPr id="6" name="日付プレースホルダー 5"/>
          <p:cNvSpPr>
            <a:spLocks noGrp="1"/>
          </p:cNvSpPr>
          <p:nvPr>
            <p:ph type="dt" idx="15"/>
          </p:nvPr>
        </p:nvSpPr>
        <p:spPr/>
        <p:txBody>
          <a:bodyPr/>
          <a:lstStyle/>
          <a:p>
            <a:r>
              <a:rPr lang="en-US" smtClean="0"/>
              <a:t>November 2022</a:t>
            </a:r>
            <a:endParaRPr lang="en-GB" dirty="0"/>
          </a:p>
        </p:txBody>
      </p:sp>
      <p:sp>
        <p:nvSpPr>
          <p:cNvPr id="8" name="正方形/長方形 7"/>
          <p:cNvSpPr/>
          <p:nvPr/>
        </p:nvSpPr>
        <p:spPr bwMode="auto">
          <a:xfrm>
            <a:off x="929217" y="1727620"/>
            <a:ext cx="10346268" cy="4653708"/>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fontScale="70000" lnSpcReduction="20000"/>
          </a:bodyPr>
          <a:lstStyle/>
          <a:p>
            <a:endParaRPr lang="en-US" altLang="ja-JP" b="1" dirty="0" smtClean="0">
              <a:solidFill>
                <a:schemeClr val="tx1"/>
              </a:solidFill>
            </a:endParaRPr>
          </a:p>
          <a:p>
            <a:r>
              <a:rPr lang="en-US" altLang="ja-JP" b="1" dirty="0" smtClean="0">
                <a:solidFill>
                  <a:schemeClr val="tx1"/>
                </a:solidFill>
              </a:rPr>
              <a:t>5.2.b</a:t>
            </a:r>
            <a:r>
              <a:rPr lang="en-US" altLang="ja-JP" b="1" dirty="0">
                <a:solidFill>
                  <a:schemeClr val="tx1"/>
                </a:solidFill>
              </a:rPr>
              <a:t>. Scope of the project:</a:t>
            </a:r>
          </a:p>
          <a:p>
            <a:endParaRPr lang="en-US" altLang="ja-JP" dirty="0">
              <a:solidFill>
                <a:schemeClr val="tx1"/>
              </a:solidFill>
            </a:endParaRPr>
          </a:p>
          <a:p>
            <a:r>
              <a:rPr lang="en-US" altLang="ja-JP" dirty="0">
                <a:solidFill>
                  <a:schemeClr val="tx1"/>
                </a:solidFill>
              </a:rPr>
              <a:t>This amendment defines standardized modifications to both the IEEE Std. 802.11 physical layers (PHY) and Medium Access Control Layer (MAC) that enable at least one mode of operation capable of supporting a maximum throughput of at least 30 </a:t>
            </a:r>
            <a:r>
              <a:rPr lang="en-US" altLang="ja-JP" dirty="0" err="1">
                <a:solidFill>
                  <a:schemeClr val="tx1"/>
                </a:solidFill>
              </a:rPr>
              <a:t>Gbps</a:t>
            </a:r>
            <a:r>
              <a:rPr lang="en-US" altLang="ja-JP" dirty="0">
                <a:solidFill>
                  <a:schemeClr val="tx1"/>
                </a:solidFill>
              </a:rPr>
              <a:t>, as measured at the MAC data service access point (SAP), with carrier frequency operation between 1 and 7.250 GHz while ensuring backward compatibility and coexistence with legacy IEEE Std. 802.11 compliant devices operating in the 2.4 GHz, 5 GHz, and 6 GHz bands. </a:t>
            </a:r>
          </a:p>
          <a:p>
            <a:r>
              <a:rPr lang="en-US" altLang="ja-JP" dirty="0">
                <a:solidFill>
                  <a:schemeClr val="tx1"/>
                </a:solidFill>
              </a:rPr>
              <a:t>This amendment defines </a:t>
            </a:r>
            <a:r>
              <a:rPr lang="en-US" altLang="ja-JP" b="1" u="sng" dirty="0">
                <a:solidFill>
                  <a:srgbClr val="FF0000"/>
                </a:solidFill>
              </a:rPr>
              <a:t>at least one mode of operation capable of improved worst case latency and jitter</a:t>
            </a:r>
            <a:r>
              <a:rPr lang="en-US" altLang="ja-JP" b="1" u="sng" dirty="0" smtClean="0">
                <a:solidFill>
                  <a:srgbClr val="FF0000"/>
                </a:solidFill>
              </a:rPr>
              <a:t>.</a:t>
            </a:r>
          </a:p>
          <a:p>
            <a:endParaRPr kumimoji="0" lang="en-US" altLang="ja-JP" sz="2400" b="1" i="0" u="sng" strike="noStrike" cap="none" normalizeH="0" baseline="0" dirty="0" smtClean="0">
              <a:ln>
                <a:noFill/>
              </a:ln>
              <a:solidFill>
                <a:srgbClr val="FF0000"/>
              </a:solidFill>
              <a:effectLst/>
            </a:endParaRPr>
          </a:p>
          <a:p>
            <a:endParaRPr kumimoji="0" lang="en-US" altLang="ja-JP" sz="2400" b="1" i="0" u="sng" strike="noStrike" cap="none" normalizeH="0" baseline="0" dirty="0">
              <a:ln>
                <a:noFill/>
              </a:ln>
              <a:solidFill>
                <a:srgbClr val="FF0000"/>
              </a:solidFill>
              <a:effectLst/>
            </a:endParaRPr>
          </a:p>
          <a:p>
            <a:r>
              <a:rPr lang="en-US" altLang="ja-JP" b="1" dirty="0">
                <a:solidFill>
                  <a:schemeClr val="tx1"/>
                </a:solidFill>
              </a:rPr>
              <a:t>5.5 Need for the Project:</a:t>
            </a:r>
            <a:br>
              <a:rPr lang="en-US" altLang="ja-JP" b="1" dirty="0">
                <a:solidFill>
                  <a:schemeClr val="tx1"/>
                </a:solidFill>
              </a:rPr>
            </a:br>
            <a:endParaRPr lang="en-US" altLang="ja-JP" b="1" dirty="0">
              <a:solidFill>
                <a:schemeClr val="tx1"/>
              </a:solidFill>
            </a:endParaRPr>
          </a:p>
          <a:p>
            <a:r>
              <a:rPr lang="en-US" altLang="ja-JP" dirty="0">
                <a:solidFill>
                  <a:schemeClr val="tx1"/>
                </a:solidFill>
              </a:rPr>
              <a:t>Wireless LAN (WLAN) continues its growth and is more and more important for providing wireless data services in many environments such as </a:t>
            </a:r>
            <a:r>
              <a:rPr lang="en-US" altLang="ja-JP" b="1" dirty="0">
                <a:solidFill>
                  <a:srgbClr val="FF0000"/>
                </a:solidFill>
              </a:rPr>
              <a:t>home, enterprise and hotspots. </a:t>
            </a:r>
          </a:p>
          <a:p>
            <a:endParaRPr lang="en-US" altLang="ja-JP" b="1" dirty="0">
              <a:solidFill>
                <a:schemeClr val="tx1"/>
              </a:solidFill>
            </a:endParaRPr>
          </a:p>
          <a:p>
            <a:r>
              <a:rPr lang="en-US" altLang="ja-JP" dirty="0">
                <a:solidFill>
                  <a:schemeClr val="tx1"/>
                </a:solidFill>
              </a:rPr>
              <a:t>In particular video traffic will continue to be the dominant type of traffic in many WLAN deployments. The throughput requirements of these applications are in constant evolution due to the emergence of </a:t>
            </a:r>
            <a:r>
              <a:rPr lang="en-US" altLang="ja-JP" b="1" dirty="0">
                <a:solidFill>
                  <a:srgbClr val="FF0000"/>
                </a:solidFill>
              </a:rPr>
              <a:t>4k and 8k video </a:t>
            </a:r>
            <a:r>
              <a:rPr lang="en-US" altLang="ja-JP" dirty="0">
                <a:solidFill>
                  <a:schemeClr val="tx1"/>
                </a:solidFill>
              </a:rPr>
              <a:t>(uncompressed rate of 20 </a:t>
            </a:r>
            <a:r>
              <a:rPr lang="en-US" altLang="ja-JP" dirty="0" err="1">
                <a:solidFill>
                  <a:schemeClr val="tx1"/>
                </a:solidFill>
              </a:rPr>
              <a:t>Gbps</a:t>
            </a:r>
            <a:r>
              <a:rPr lang="en-US" altLang="ja-JP" dirty="0">
                <a:solidFill>
                  <a:schemeClr val="tx1"/>
                </a:solidFill>
              </a:rPr>
              <a:t>). New high-throughput, low latency applications will proliferate such as </a:t>
            </a:r>
            <a:r>
              <a:rPr lang="en-US" altLang="ja-JP" b="1" dirty="0">
                <a:solidFill>
                  <a:srgbClr val="FF0000"/>
                </a:solidFill>
              </a:rPr>
              <a:t>virtual reality or augmented reality, gaming, remote office and cloud computing (e.g., latency lower than 5ms for </a:t>
            </a:r>
            <a:r>
              <a:rPr lang="en-US" altLang="ja-JP" b="1" dirty="0" err="1">
                <a:solidFill>
                  <a:srgbClr val="FF0000"/>
                </a:solidFill>
              </a:rPr>
              <a:t>realtime</a:t>
            </a:r>
            <a:r>
              <a:rPr lang="en-US" altLang="ja-JP" b="1" dirty="0">
                <a:solidFill>
                  <a:srgbClr val="FF0000"/>
                </a:solidFill>
              </a:rPr>
              <a:t> gaming). </a:t>
            </a:r>
            <a:endParaRPr kumimoji="0" lang="ja-JP" altLang="en-US" sz="2400" b="1" i="0" u="sng"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2709384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Use cases and KPIs for UHR PAR (</a:t>
            </a:r>
            <a:r>
              <a:rPr kumimoji="1" lang="en-US" altLang="ja-JP" dirty="0" err="1" smtClean="0"/>
              <a:t>Metaverse</a:t>
            </a:r>
            <a:r>
              <a:rPr kumimoji="1" lang="en-US" altLang="ja-JP" dirty="0" smtClean="0"/>
              <a:t>/VR)</a:t>
            </a:r>
            <a:endParaRPr kumimoji="1" lang="ja-JP" altLang="en-US" dirty="0"/>
          </a:p>
        </p:txBody>
      </p:sp>
      <p:sp>
        <p:nvSpPr>
          <p:cNvPr id="3" name="コンテンツ プレースホルダー 2"/>
          <p:cNvSpPr>
            <a:spLocks noGrp="1"/>
          </p:cNvSpPr>
          <p:nvPr>
            <p:ph idx="1"/>
          </p:nvPr>
        </p:nvSpPr>
        <p:spPr>
          <a:xfrm>
            <a:off x="914401" y="1747764"/>
            <a:ext cx="10361084" cy="1089598"/>
          </a:xfrm>
        </p:spPr>
        <p:txBody>
          <a:bodyPr>
            <a:normAutofit fontScale="70000" lnSpcReduction="20000"/>
          </a:bodyPr>
          <a:lstStyle/>
          <a:p>
            <a:pPr>
              <a:buFont typeface="Arial" panose="020B0604020202020204" pitchFamily="34" charset="0"/>
              <a:buChar char="•"/>
            </a:pPr>
            <a:r>
              <a:rPr lang="en-US" altLang="ja-JP" dirty="0"/>
              <a:t>Contributions </a:t>
            </a:r>
            <a:r>
              <a:rPr lang="en-US" altLang="ja-JP" dirty="0" smtClean="0"/>
              <a:t>[1][2] </a:t>
            </a:r>
            <a:r>
              <a:rPr lang="en-US" altLang="ja-JP" dirty="0"/>
              <a:t>introduce use cases of </a:t>
            </a:r>
            <a:r>
              <a:rPr lang="en-US" altLang="ja-JP" dirty="0" smtClean="0"/>
              <a:t>the </a:t>
            </a:r>
            <a:r>
              <a:rPr lang="en-US" altLang="ja-JP" dirty="0" err="1" smtClean="0"/>
              <a:t>metaverse</a:t>
            </a:r>
            <a:r>
              <a:rPr lang="en-US" altLang="ja-JP" dirty="0"/>
              <a:t>, AR/VR, and cloud VR in detail.</a:t>
            </a:r>
          </a:p>
          <a:p>
            <a:pPr>
              <a:buFont typeface="Arial" panose="020B0604020202020204" pitchFamily="34" charset="0"/>
              <a:buChar char="•"/>
            </a:pPr>
            <a:r>
              <a:rPr lang="en-US" altLang="ja-JP" dirty="0" smtClean="0"/>
              <a:t>These </a:t>
            </a:r>
            <a:r>
              <a:rPr lang="en-US" altLang="ja-JP" dirty="0"/>
              <a:t>will be significant use cases for the Wi-Fi </a:t>
            </a:r>
            <a:r>
              <a:rPr lang="en-US" altLang="ja-JP" dirty="0" smtClean="0"/>
              <a:t>market. </a:t>
            </a:r>
            <a:r>
              <a:rPr lang="en-US" altLang="ja-JP" dirty="0"/>
              <a:t>Therefore, including those use cases for the </a:t>
            </a:r>
            <a:r>
              <a:rPr lang="en-US" altLang="ja-JP" dirty="0" smtClean="0"/>
              <a:t>“Need </a:t>
            </a:r>
            <a:r>
              <a:rPr lang="en-US" altLang="ja-JP" dirty="0"/>
              <a:t>for the </a:t>
            </a:r>
            <a:r>
              <a:rPr lang="en-US" altLang="ja-JP" dirty="0" smtClean="0"/>
              <a:t>Project” </a:t>
            </a:r>
            <a:r>
              <a:rPr lang="en-US" altLang="ja-JP" dirty="0"/>
              <a:t>of UHR PAR should be considered</a:t>
            </a:r>
            <a:r>
              <a:rPr lang="en-US" altLang="ja-JP" dirty="0" smtClean="0"/>
              <a:t>.</a:t>
            </a:r>
          </a:p>
          <a:p>
            <a:pPr>
              <a:buFont typeface="Arial" panose="020B0604020202020204" pitchFamily="34" charset="0"/>
              <a:buChar char="•"/>
            </a:pPr>
            <a:r>
              <a:rPr lang="en-US" altLang="ja-JP" dirty="0" smtClean="0"/>
              <a:t>Latency/jitter requirements are essential KPIs in those use cases.</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pic>
        <p:nvPicPr>
          <p:cNvPr id="11" name="図 10"/>
          <p:cNvPicPr>
            <a:picLocks noChangeAspect="1"/>
          </p:cNvPicPr>
          <p:nvPr/>
        </p:nvPicPr>
        <p:blipFill>
          <a:blip r:embed="rId3"/>
          <a:stretch>
            <a:fillRect/>
          </a:stretch>
        </p:blipFill>
        <p:spPr>
          <a:xfrm>
            <a:off x="1586650" y="2924944"/>
            <a:ext cx="4572638" cy="3429479"/>
          </a:xfrm>
          <a:prstGeom prst="rect">
            <a:avLst/>
          </a:prstGeom>
          <a:ln>
            <a:solidFill>
              <a:schemeClr val="tx1"/>
            </a:solidFill>
          </a:ln>
        </p:spPr>
      </p:pic>
      <p:sp>
        <p:nvSpPr>
          <p:cNvPr id="12" name="テキスト ボックス 11"/>
          <p:cNvSpPr txBox="1"/>
          <p:nvPr/>
        </p:nvSpPr>
        <p:spPr>
          <a:xfrm>
            <a:off x="263352" y="3613188"/>
            <a:ext cx="2302136" cy="1600438"/>
          </a:xfrm>
          <a:prstGeom prst="wedgeRectCallout">
            <a:avLst>
              <a:gd name="adj1" fmla="val -3732"/>
              <a:gd name="adj2" fmla="val 71911"/>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Less </a:t>
            </a:r>
            <a:r>
              <a:rPr lang="en-US" altLang="ja-JP" sz="1400" dirty="0">
                <a:solidFill>
                  <a:schemeClr val="tx1"/>
                </a:solidFill>
              </a:rPr>
              <a:t>than </a:t>
            </a:r>
            <a:r>
              <a:rPr lang="en-US" altLang="ja-JP" sz="1400" b="1" dirty="0">
                <a:solidFill>
                  <a:srgbClr val="FF0000"/>
                </a:solidFill>
              </a:rPr>
              <a:t>20 </a:t>
            </a:r>
            <a:r>
              <a:rPr lang="en-US" altLang="ja-JP" sz="1400" b="1" dirty="0" err="1">
                <a:solidFill>
                  <a:srgbClr val="FF0000"/>
                </a:solidFill>
              </a:rPr>
              <a:t>msec</a:t>
            </a:r>
            <a:r>
              <a:rPr lang="en-US" altLang="ja-JP" sz="1400" b="1" dirty="0">
                <a:solidFill>
                  <a:srgbClr val="FF0000"/>
                </a:solidFill>
              </a:rPr>
              <a:t> Motion-to-Photon (MTP) latency </a:t>
            </a:r>
            <a:r>
              <a:rPr lang="en-US" altLang="ja-JP" sz="1400" dirty="0">
                <a:solidFill>
                  <a:schemeClr val="tx1"/>
                </a:solidFill>
              </a:rPr>
              <a:t>may be required, and some trained/skillful users may require less than </a:t>
            </a:r>
            <a:r>
              <a:rPr lang="en-US" altLang="ja-JP" sz="1400" b="1" dirty="0">
                <a:solidFill>
                  <a:srgbClr val="FF0000"/>
                </a:solidFill>
              </a:rPr>
              <a:t>7-15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for </a:t>
            </a:r>
            <a:r>
              <a:rPr lang="en-US" altLang="ja-JP" sz="1400" dirty="0" smtClean="0">
                <a:solidFill>
                  <a:schemeClr val="tx1"/>
                </a:solidFill>
              </a:rPr>
              <a:t>an immersive </a:t>
            </a:r>
            <a:r>
              <a:rPr lang="en-US" altLang="ja-JP" sz="1400" dirty="0">
                <a:solidFill>
                  <a:schemeClr val="tx1"/>
                </a:solidFill>
              </a:rPr>
              <a:t>experience of </a:t>
            </a:r>
            <a:r>
              <a:rPr lang="en-US" altLang="ja-JP" sz="1400" dirty="0" smtClean="0">
                <a:solidFill>
                  <a:schemeClr val="tx1"/>
                </a:solidFill>
              </a:rPr>
              <a:t>the </a:t>
            </a:r>
            <a:r>
              <a:rPr lang="en-US" altLang="ja-JP" sz="1400" dirty="0" err="1" smtClean="0">
                <a:solidFill>
                  <a:schemeClr val="tx1"/>
                </a:solidFill>
              </a:rPr>
              <a:t>metaverse</a:t>
            </a:r>
            <a:r>
              <a:rPr lang="en-US" altLang="ja-JP" sz="1400" dirty="0">
                <a:solidFill>
                  <a:schemeClr val="tx1"/>
                </a:solidFill>
              </a:rPr>
              <a:t>.</a:t>
            </a:r>
          </a:p>
        </p:txBody>
      </p:sp>
      <p:sp>
        <p:nvSpPr>
          <p:cNvPr id="14" name="正方形/長方形 13"/>
          <p:cNvSpPr/>
          <p:nvPr/>
        </p:nvSpPr>
        <p:spPr bwMode="auto">
          <a:xfrm>
            <a:off x="1487488" y="5301208"/>
            <a:ext cx="2448272" cy="57606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5" name="図 14"/>
          <p:cNvPicPr>
            <a:picLocks noChangeAspect="1"/>
          </p:cNvPicPr>
          <p:nvPr/>
        </p:nvPicPr>
        <p:blipFill>
          <a:blip r:embed="rId4"/>
          <a:stretch>
            <a:fillRect/>
          </a:stretch>
        </p:blipFill>
        <p:spPr>
          <a:xfrm>
            <a:off x="6831537" y="2913436"/>
            <a:ext cx="4572638" cy="3429479"/>
          </a:xfrm>
          <a:prstGeom prst="rect">
            <a:avLst/>
          </a:prstGeom>
          <a:ln>
            <a:solidFill>
              <a:schemeClr val="tx1"/>
            </a:solidFill>
          </a:ln>
        </p:spPr>
      </p:pic>
      <p:sp>
        <p:nvSpPr>
          <p:cNvPr id="16" name="正方形/長方形 15"/>
          <p:cNvSpPr/>
          <p:nvPr/>
        </p:nvSpPr>
        <p:spPr bwMode="auto">
          <a:xfrm>
            <a:off x="8688288" y="5013176"/>
            <a:ext cx="864096" cy="12241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テキスト ボックス 16"/>
          <p:cNvSpPr txBox="1"/>
          <p:nvPr/>
        </p:nvSpPr>
        <p:spPr>
          <a:xfrm>
            <a:off x="9693012" y="3770009"/>
            <a:ext cx="2302136" cy="954107"/>
          </a:xfrm>
          <a:prstGeom prst="wedgeRectCallout">
            <a:avLst>
              <a:gd name="adj1" fmla="val -63098"/>
              <a:gd name="adj2" fmla="val 92224"/>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Less </a:t>
            </a:r>
            <a:r>
              <a:rPr lang="en-US" altLang="ja-JP" sz="1400" dirty="0">
                <a:solidFill>
                  <a:schemeClr val="tx1"/>
                </a:solidFill>
              </a:rPr>
              <a:t>than </a:t>
            </a:r>
            <a:r>
              <a:rPr lang="en-US" altLang="ja-JP" sz="1400" b="1" dirty="0">
                <a:solidFill>
                  <a:srgbClr val="FF0000"/>
                </a:solidFill>
              </a:rPr>
              <a:t>10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of home WLAN </a:t>
            </a:r>
            <a:r>
              <a:rPr lang="en-US" altLang="ja-JP" sz="1400" dirty="0" smtClean="0">
                <a:solidFill>
                  <a:schemeClr val="tx1"/>
                </a:solidFill>
              </a:rPr>
              <a:t>latency will </a:t>
            </a:r>
            <a:r>
              <a:rPr lang="en-US" altLang="ja-JP" sz="1400" dirty="0">
                <a:solidFill>
                  <a:schemeClr val="tx1"/>
                </a:solidFill>
              </a:rPr>
              <a:t>be required for </a:t>
            </a:r>
            <a:r>
              <a:rPr lang="en-US" altLang="ja-JP" sz="1400" dirty="0" smtClean="0">
                <a:solidFill>
                  <a:schemeClr val="tx1"/>
                </a:solidFill>
              </a:rPr>
              <a:t>a fair-experience </a:t>
            </a:r>
            <a:r>
              <a:rPr lang="en-US" altLang="ja-JP" sz="1400" dirty="0">
                <a:solidFill>
                  <a:schemeClr val="tx1"/>
                </a:solidFill>
              </a:rPr>
              <a:t>phase in cloud VR</a:t>
            </a:r>
            <a:r>
              <a:rPr lang="en-US" altLang="ja-JP" sz="1400" dirty="0" smtClean="0">
                <a:solidFill>
                  <a:schemeClr val="tx1"/>
                </a:solidFill>
              </a:rPr>
              <a:t>.</a:t>
            </a:r>
            <a:endParaRPr lang="en-US" altLang="ja-JP" sz="1400" dirty="0">
              <a:solidFill>
                <a:schemeClr val="tx1"/>
              </a:solidFill>
            </a:endParaRPr>
          </a:p>
        </p:txBody>
      </p:sp>
    </p:spTree>
    <p:extLst>
      <p:ext uri="{BB962C8B-B14F-4D97-AF65-F5344CB8AC3E}">
        <p14:creationId xmlns:p14="http://schemas.microsoft.com/office/powerpoint/2010/main" val="3423689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Use cases </a:t>
            </a:r>
            <a:r>
              <a:rPr lang="en-US" altLang="ja-JP" dirty="0"/>
              <a:t>for UHR </a:t>
            </a:r>
            <a:r>
              <a:rPr lang="en-US" altLang="ja-JP" dirty="0" smtClean="0"/>
              <a:t>PAR (</a:t>
            </a:r>
            <a:r>
              <a:rPr lang="en-US" altLang="ja-JP" dirty="0"/>
              <a:t>Enterprise/Business</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914401" y="1830390"/>
            <a:ext cx="10361084" cy="1509740"/>
          </a:xfrm>
        </p:spPr>
        <p:txBody>
          <a:bodyPr>
            <a:normAutofit fontScale="85000" lnSpcReduction="20000"/>
          </a:bodyPr>
          <a:lstStyle/>
          <a:p>
            <a:pPr>
              <a:buFont typeface="Arial" panose="020B0604020202020204" pitchFamily="34" charset="0"/>
              <a:buChar char="•"/>
            </a:pPr>
            <a:r>
              <a:rPr lang="en-US" altLang="ja-JP" dirty="0"/>
              <a:t>Contributions [3][4] introduce use cases for enterprises and business use cases such as industrial IoT (</a:t>
            </a:r>
            <a:r>
              <a:rPr lang="en-US" altLang="ja-JP" dirty="0" err="1"/>
              <a:t>IIoT</a:t>
            </a:r>
            <a:r>
              <a:rPr lang="en-US" altLang="ja-JP" dirty="0"/>
              <a:t>), logistics, and smart agriculture, respectively</a:t>
            </a:r>
            <a:r>
              <a:rPr lang="en-US" altLang="ja-JP" dirty="0" smtClean="0"/>
              <a:t>.</a:t>
            </a:r>
            <a:endParaRPr lang="en-US" altLang="ja-JP" dirty="0"/>
          </a:p>
          <a:p>
            <a:pPr>
              <a:buFont typeface="Arial" panose="020B0604020202020204" pitchFamily="34" charset="0"/>
              <a:buChar char="•"/>
            </a:pPr>
            <a:r>
              <a:rPr lang="en-US" altLang="ja-JP" dirty="0" smtClean="0"/>
              <a:t>These are significant </a:t>
            </a:r>
            <a:r>
              <a:rPr lang="en-US" altLang="ja-JP" dirty="0"/>
              <a:t>use cases for the Wi-Fi </a:t>
            </a:r>
            <a:r>
              <a:rPr lang="en-US" altLang="ja-JP" dirty="0" smtClean="0"/>
              <a:t>market as well, and including </a:t>
            </a:r>
            <a:r>
              <a:rPr lang="en-US" altLang="ja-JP" dirty="0"/>
              <a:t>those use cases for the </a:t>
            </a:r>
            <a:r>
              <a:rPr lang="en-US" altLang="ja-JP" dirty="0" smtClean="0"/>
              <a:t>“Need </a:t>
            </a:r>
            <a:r>
              <a:rPr lang="en-US" altLang="ja-JP" dirty="0"/>
              <a:t>for the </a:t>
            </a:r>
            <a:r>
              <a:rPr lang="en-US" altLang="ja-JP" dirty="0" smtClean="0"/>
              <a:t>Project” </a:t>
            </a:r>
            <a:r>
              <a:rPr lang="en-US" altLang="ja-JP" dirty="0"/>
              <a:t>of UHR PAR should </a:t>
            </a:r>
            <a:r>
              <a:rPr lang="en-US" altLang="ja-JP" dirty="0" smtClean="0"/>
              <a:t>also be considered.</a:t>
            </a:r>
          </a:p>
          <a:p>
            <a:pPr>
              <a:buFont typeface="Arial" panose="020B0604020202020204" pitchFamily="34" charset="0"/>
              <a:buChar char="•"/>
            </a:pPr>
            <a:r>
              <a:rPr lang="en-US" altLang="ja-JP" dirty="0"/>
              <a:t>Latency/jitter requirements </a:t>
            </a:r>
            <a:r>
              <a:rPr lang="en-US" altLang="ja-JP" dirty="0" smtClean="0"/>
              <a:t>are also essential </a:t>
            </a:r>
            <a:r>
              <a:rPr lang="en-US" altLang="ja-JP" dirty="0"/>
              <a:t>KPIs in those use </a:t>
            </a:r>
            <a:r>
              <a:rPr lang="en-US" altLang="ja-JP" dirty="0" smtClean="0"/>
              <a:t>cases.</a:t>
            </a:r>
            <a:endParaRPr lang="en-US" altLang="ja-JP" dirty="0"/>
          </a:p>
          <a:p>
            <a:pPr>
              <a:buFont typeface="Arial" panose="020B0604020202020204" pitchFamily="34" charset="0"/>
              <a:buChar char="•"/>
            </a:pPr>
            <a:endParaRPr lang="en-US" altLang="ja-JP" dirty="0" smtClean="0"/>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sp>
        <p:nvSpPr>
          <p:cNvPr id="13" name="角丸四角形 12"/>
          <p:cNvSpPr/>
          <p:nvPr/>
        </p:nvSpPr>
        <p:spPr>
          <a:xfrm>
            <a:off x="1127448" y="3433834"/>
            <a:ext cx="4233822" cy="305579"/>
          </a:xfrm>
          <a:prstGeom prst="roundRect">
            <a:avLst/>
          </a:pr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800" dirty="0" smtClean="0">
                <a:solidFill>
                  <a:schemeClr val="bg1"/>
                </a:solidFill>
                <a:latin typeface="HGP創英角ｺﾞｼｯｸUB" panose="020B0900000000000000" pitchFamily="50" charset="-128"/>
                <a:ea typeface="HGP創英角ｺﾞｼｯｸUB" panose="020B0900000000000000" pitchFamily="50" charset="-128"/>
              </a:rPr>
              <a:t>Examples of Wi-Fi business use cases</a:t>
            </a:r>
            <a:endParaRPr kumimoji="1"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5132" y="3847474"/>
            <a:ext cx="2680247" cy="2144198"/>
          </a:xfrm>
          <a:prstGeom prst="rect">
            <a:avLst/>
          </a:prstGeom>
        </p:spPr>
      </p:pic>
      <p:pic>
        <p:nvPicPr>
          <p:cNvPr id="19" name="図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9250" y="3939443"/>
            <a:ext cx="2736304" cy="2052228"/>
          </a:xfrm>
          <a:prstGeom prst="rect">
            <a:avLst/>
          </a:prstGeom>
        </p:spPr>
      </p:pic>
      <p:sp>
        <p:nvSpPr>
          <p:cNvPr id="7" name="テキスト ボックス 6"/>
          <p:cNvSpPr txBox="1"/>
          <p:nvPr/>
        </p:nvSpPr>
        <p:spPr>
          <a:xfrm>
            <a:off x="1555966" y="5991671"/>
            <a:ext cx="2058577" cy="461665"/>
          </a:xfrm>
          <a:prstGeom prst="rect">
            <a:avLst/>
          </a:prstGeom>
          <a:noFill/>
        </p:spPr>
        <p:txBody>
          <a:bodyPr wrap="none" rtlCol="0">
            <a:spAutoFit/>
          </a:bodyPr>
          <a:lstStyle/>
          <a:p>
            <a:r>
              <a:rPr kumimoji="1" lang="en-US" altLang="ja-JP" b="1" dirty="0" smtClean="0">
                <a:solidFill>
                  <a:schemeClr val="tx1"/>
                </a:solidFill>
              </a:rPr>
              <a:t>Industrial IoT</a:t>
            </a:r>
            <a:endParaRPr kumimoji="1" lang="ja-JP" altLang="en-US" b="1" dirty="0">
              <a:solidFill>
                <a:schemeClr val="tx1"/>
              </a:solidFill>
            </a:endParaRPr>
          </a:p>
        </p:txBody>
      </p:sp>
      <p:sp>
        <p:nvSpPr>
          <p:cNvPr id="21" name="テキスト ボックス 20"/>
          <p:cNvSpPr txBox="1"/>
          <p:nvPr/>
        </p:nvSpPr>
        <p:spPr>
          <a:xfrm>
            <a:off x="5321638" y="5991671"/>
            <a:ext cx="1346844" cy="461665"/>
          </a:xfrm>
          <a:prstGeom prst="rect">
            <a:avLst/>
          </a:prstGeom>
          <a:noFill/>
        </p:spPr>
        <p:txBody>
          <a:bodyPr wrap="none" rtlCol="0">
            <a:spAutoFit/>
          </a:bodyPr>
          <a:lstStyle/>
          <a:p>
            <a:r>
              <a:rPr kumimoji="1" lang="en-US" altLang="ja-JP" b="1" dirty="0" smtClean="0">
                <a:solidFill>
                  <a:schemeClr val="tx1"/>
                </a:solidFill>
              </a:rPr>
              <a:t>Logistics</a:t>
            </a:r>
            <a:endParaRPr kumimoji="1" lang="ja-JP" altLang="en-US" b="1" dirty="0">
              <a:solidFill>
                <a:schemeClr val="tx1"/>
              </a:solidFill>
            </a:endParaRPr>
          </a:p>
        </p:txBody>
      </p:sp>
      <p:sp>
        <p:nvSpPr>
          <p:cNvPr id="22" name="テキスト ボックス 21"/>
          <p:cNvSpPr txBox="1"/>
          <p:nvPr/>
        </p:nvSpPr>
        <p:spPr>
          <a:xfrm>
            <a:off x="8478095" y="5991671"/>
            <a:ext cx="2597058" cy="461665"/>
          </a:xfrm>
          <a:prstGeom prst="rect">
            <a:avLst/>
          </a:prstGeom>
          <a:noFill/>
        </p:spPr>
        <p:txBody>
          <a:bodyPr wrap="none" rtlCol="0">
            <a:spAutoFit/>
          </a:bodyPr>
          <a:lstStyle/>
          <a:p>
            <a:r>
              <a:rPr kumimoji="1" lang="en-US" altLang="ja-JP" b="1" dirty="0" smtClean="0">
                <a:solidFill>
                  <a:schemeClr val="tx1"/>
                </a:solidFill>
              </a:rPr>
              <a:t>Smart Agriculture</a:t>
            </a:r>
            <a:endParaRPr kumimoji="1" lang="ja-JP" altLang="en-US" b="1" dirty="0">
              <a:solidFill>
                <a:schemeClr val="tx1"/>
              </a:solidFill>
            </a:endParaRPr>
          </a:p>
        </p:txBody>
      </p:sp>
      <p:pic>
        <p:nvPicPr>
          <p:cNvPr id="8" name="図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82959" y="3866593"/>
            <a:ext cx="3187329" cy="2125078"/>
          </a:xfrm>
          <a:prstGeom prst="rect">
            <a:avLst/>
          </a:prstGeom>
        </p:spPr>
      </p:pic>
    </p:spTree>
    <p:extLst>
      <p:ext uri="{BB962C8B-B14F-4D97-AF65-F5344CB8AC3E}">
        <p14:creationId xmlns:p14="http://schemas.microsoft.com/office/powerpoint/2010/main" val="255373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Consideration of </a:t>
            </a:r>
            <a:r>
              <a:rPr lang="en-US" altLang="ja-JP" dirty="0" smtClean="0"/>
              <a:t>KPIs </a:t>
            </a:r>
            <a:r>
              <a:rPr lang="en-US" altLang="ja-JP" dirty="0"/>
              <a:t>for </a:t>
            </a:r>
            <a:r>
              <a:rPr lang="en-US" altLang="ja-JP" dirty="0" smtClean="0"/>
              <a:t>Wi-Fi business use cases</a:t>
            </a:r>
            <a:endParaRPr kumimoji="1" lang="ja-JP" altLang="en-US" dirty="0"/>
          </a:p>
        </p:txBody>
      </p:sp>
      <p:sp>
        <p:nvSpPr>
          <p:cNvPr id="3" name="コンテンツ プレースホルダー 2"/>
          <p:cNvSpPr>
            <a:spLocks noGrp="1"/>
          </p:cNvSpPr>
          <p:nvPr>
            <p:ph idx="1"/>
          </p:nvPr>
        </p:nvSpPr>
        <p:spPr>
          <a:xfrm>
            <a:off x="914401" y="1988840"/>
            <a:ext cx="4533527" cy="4304446"/>
          </a:xfrm>
        </p:spPr>
        <p:txBody>
          <a:bodyPr>
            <a:normAutofit/>
          </a:bodyPr>
          <a:lstStyle/>
          <a:p>
            <a:pPr>
              <a:buFont typeface="Arial" panose="020B0604020202020204" pitchFamily="34" charset="0"/>
              <a:buChar char="•"/>
            </a:pPr>
            <a:r>
              <a:rPr lang="en-US" altLang="ja-JP" dirty="0"/>
              <a:t>RTA TIG was a Topic Interest Group that investigated real-time applications that require low latency and </a:t>
            </a:r>
            <a:r>
              <a:rPr lang="en-US" altLang="ja-JP" dirty="0" smtClean="0"/>
              <a:t>summarized </a:t>
            </a:r>
            <a:r>
              <a:rPr lang="en-US" altLang="ja-JP" dirty="0"/>
              <a:t>their activities </a:t>
            </a:r>
            <a:r>
              <a:rPr lang="en-US" altLang="ja-JP" dirty="0" smtClean="0"/>
              <a:t>in </a:t>
            </a:r>
            <a:r>
              <a:rPr lang="en-US" altLang="ja-JP" dirty="0"/>
              <a:t>the RTA report[10].</a:t>
            </a:r>
          </a:p>
          <a:p>
            <a:pPr>
              <a:buFont typeface="Arial" panose="020B0604020202020204" pitchFamily="34" charset="0"/>
              <a:buChar char="•"/>
            </a:pPr>
            <a:r>
              <a:rPr lang="en-US" altLang="ja-JP" dirty="0" smtClean="0"/>
              <a:t>Wi-Fi </a:t>
            </a:r>
            <a:r>
              <a:rPr lang="en-US" altLang="ja-JP" dirty="0"/>
              <a:t>business use cases introduced in [4] consist </a:t>
            </a:r>
            <a:r>
              <a:rPr lang="en-US" altLang="ja-JP" dirty="0" smtClean="0"/>
              <a:t>of multiple use </a:t>
            </a:r>
            <a:r>
              <a:rPr lang="en-US" altLang="ja-JP" dirty="0"/>
              <a:t>cases analyzed in the RTA report [10</a:t>
            </a:r>
            <a:r>
              <a:rPr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graphicFrame>
        <p:nvGraphicFramePr>
          <p:cNvPr id="14" name="表 13"/>
          <p:cNvGraphicFramePr>
            <a:graphicFrameLocks noGrp="1"/>
          </p:cNvGraphicFramePr>
          <p:nvPr>
            <p:extLst>
              <p:ext uri="{D42A27DB-BD31-4B8C-83A1-F6EECF244321}">
                <p14:modId xmlns:p14="http://schemas.microsoft.com/office/powerpoint/2010/main" val="1686553108"/>
              </p:ext>
            </p:extLst>
          </p:nvPr>
        </p:nvGraphicFramePr>
        <p:xfrm>
          <a:off x="5519935" y="1962067"/>
          <a:ext cx="6264696" cy="4168894"/>
        </p:xfrm>
        <a:graphic>
          <a:graphicData uri="http://schemas.openxmlformats.org/drawingml/2006/table">
            <a:tbl>
              <a:tblPr firstRow="1" bandRow="1">
                <a:tableStyleId>{21E4AEA4-8DFA-4A89-87EB-49C32662AFE0}</a:tableStyleId>
              </a:tblPr>
              <a:tblGrid>
                <a:gridCol w="1008113">
                  <a:extLst>
                    <a:ext uri="{9D8B030D-6E8A-4147-A177-3AD203B41FA5}">
                      <a16:colId xmlns:a16="http://schemas.microsoft.com/office/drawing/2014/main" val="2347218847"/>
                    </a:ext>
                  </a:extLst>
                </a:gridCol>
                <a:gridCol w="973215">
                  <a:extLst>
                    <a:ext uri="{9D8B030D-6E8A-4147-A177-3AD203B41FA5}">
                      <a16:colId xmlns:a16="http://schemas.microsoft.com/office/drawing/2014/main" val="2117081284"/>
                    </a:ext>
                  </a:extLst>
                </a:gridCol>
                <a:gridCol w="833866">
                  <a:extLst>
                    <a:ext uri="{9D8B030D-6E8A-4147-A177-3AD203B41FA5}">
                      <a16:colId xmlns:a16="http://schemas.microsoft.com/office/drawing/2014/main" val="2671828562"/>
                    </a:ext>
                  </a:extLst>
                </a:gridCol>
                <a:gridCol w="890884">
                  <a:extLst>
                    <a:ext uri="{9D8B030D-6E8A-4147-A177-3AD203B41FA5}">
                      <a16:colId xmlns:a16="http://schemas.microsoft.com/office/drawing/2014/main" val="813789511"/>
                    </a:ext>
                  </a:extLst>
                </a:gridCol>
                <a:gridCol w="869501">
                  <a:extLst>
                    <a:ext uri="{9D8B030D-6E8A-4147-A177-3AD203B41FA5}">
                      <a16:colId xmlns:a16="http://schemas.microsoft.com/office/drawing/2014/main" val="1652754149"/>
                    </a:ext>
                  </a:extLst>
                </a:gridCol>
                <a:gridCol w="1689117">
                  <a:extLst>
                    <a:ext uri="{9D8B030D-6E8A-4147-A177-3AD203B41FA5}">
                      <a16:colId xmlns:a16="http://schemas.microsoft.com/office/drawing/2014/main" val="2660529559"/>
                    </a:ext>
                  </a:extLst>
                </a:gridCol>
              </a:tblGrid>
              <a:tr h="846490">
                <a:tc gridSpan="2">
                  <a:txBody>
                    <a:bodyPr/>
                    <a:lstStyle/>
                    <a:p>
                      <a:pPr algn="l">
                        <a:spcAft>
                          <a:spcPts val="0"/>
                        </a:spcAft>
                      </a:pPr>
                      <a:r>
                        <a:rPr lang="en-US" sz="1500" dirty="0">
                          <a:effectLst/>
                        </a:rPr>
                        <a:t>Use cases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l">
                        <a:spcAft>
                          <a:spcPts val="0"/>
                        </a:spcAft>
                      </a:pPr>
                      <a:r>
                        <a:rPr lang="en-US" sz="1500" dirty="0">
                          <a:effectLst/>
                        </a:rPr>
                        <a:t>Intra BSS </a:t>
                      </a:r>
                      <a:r>
                        <a:rPr lang="en-US" sz="1500" dirty="0" smtClean="0">
                          <a:effectLst/>
                        </a:rPr>
                        <a:t>latency [</a:t>
                      </a:r>
                      <a:r>
                        <a:rPr lang="en-US" sz="1500" dirty="0" err="1" smtClean="0">
                          <a:effectLst/>
                        </a:rPr>
                        <a:t>ms</a:t>
                      </a:r>
                      <a:r>
                        <a:rPr lang="en-US" sz="1500" dirty="0" smtClean="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Jitter </a:t>
                      </a:r>
                      <a:r>
                        <a:rPr lang="en-US" sz="1500" dirty="0" smtClean="0">
                          <a:effectLst/>
                        </a:rPr>
                        <a:t>variance</a:t>
                      </a:r>
                      <a:r>
                        <a:rPr lang="en-US" sz="1500" baseline="0" dirty="0" smtClean="0">
                          <a:effectLst/>
                        </a:rPr>
                        <a:t> [</a:t>
                      </a:r>
                      <a:r>
                        <a:rPr lang="en-US" sz="1500" baseline="0" dirty="0" err="1" smtClean="0">
                          <a:effectLst/>
                        </a:rPr>
                        <a:t>ms</a:t>
                      </a:r>
                      <a:r>
                        <a:rPr lang="en-US" sz="1500" baseline="0" dirty="0" smtClean="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Packet loss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Data </a:t>
                      </a:r>
                      <a:r>
                        <a:rPr lang="en-US" sz="1500" dirty="0" smtClean="0">
                          <a:effectLst/>
                        </a:rPr>
                        <a:t>rate [Mbps]</a:t>
                      </a:r>
                      <a:endParaRPr lang="ja-JP" sz="15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875300658"/>
                  </a:ext>
                </a:extLst>
              </a:tr>
              <a:tr h="103738">
                <a:tc gridSpan="2">
                  <a:txBody>
                    <a:bodyPr/>
                    <a:lstStyle/>
                    <a:p>
                      <a:pPr algn="just">
                        <a:spcAft>
                          <a:spcPts val="0"/>
                        </a:spcAft>
                      </a:pPr>
                      <a:r>
                        <a:rPr lang="en-US" sz="1200" dirty="0">
                          <a:effectLst/>
                        </a:rPr>
                        <a:t>Real-time </a:t>
                      </a:r>
                      <a:r>
                        <a:rPr lang="en-US" sz="1200" dirty="0" smtClean="0">
                          <a:effectLst/>
                        </a:rPr>
                        <a:t>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5</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0.1 %</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73972702"/>
                  </a:ext>
                </a:extLst>
              </a:tr>
              <a:tr h="132474">
                <a:tc gridSpan="2">
                  <a:txBody>
                    <a:bodyPr/>
                    <a:lstStyle/>
                    <a:p>
                      <a:pPr algn="just">
                        <a:spcAft>
                          <a:spcPts val="0"/>
                        </a:spcAft>
                      </a:pPr>
                      <a:r>
                        <a:rPr lang="en-US" sz="1200" dirty="0">
                          <a:effectLst/>
                        </a:rPr>
                        <a:t>Cloud </a:t>
                      </a:r>
                      <a:r>
                        <a:rPr lang="en-US" sz="1200" dirty="0" smtClean="0">
                          <a:effectLst/>
                        </a:rPr>
                        <a:t>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10 </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0.1 (Reverse link)</a:t>
                      </a:r>
                      <a:endParaRPr lang="ja-JP" sz="1200" dirty="0">
                        <a:effectLst/>
                      </a:endParaRPr>
                    </a:p>
                    <a:p>
                      <a:pPr algn="l">
                        <a:spcAft>
                          <a:spcPts val="0"/>
                        </a:spcAft>
                      </a:pPr>
                      <a:r>
                        <a:rPr lang="en-US" sz="1200" dirty="0" smtClean="0">
                          <a:effectLst/>
                        </a:rPr>
                        <a:t>&gt;</a:t>
                      </a:r>
                      <a:r>
                        <a:rPr lang="ja-JP" altLang="en-US" sz="1200" baseline="0" dirty="0" smtClean="0">
                          <a:effectLst/>
                        </a:rPr>
                        <a:t> </a:t>
                      </a:r>
                      <a:r>
                        <a:rPr lang="en-US" sz="1200" dirty="0" smtClean="0">
                          <a:effectLst/>
                        </a:rPr>
                        <a:t>5Mbps </a:t>
                      </a:r>
                      <a:r>
                        <a:rPr lang="en-US" sz="1200" dirty="0">
                          <a:effectLst/>
                        </a:rPr>
                        <a:t>(Forward link)</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244579821"/>
                  </a:ext>
                </a:extLst>
              </a:tr>
              <a:tr h="122346">
                <a:tc gridSpan="2">
                  <a:txBody>
                    <a:bodyPr/>
                    <a:lstStyle/>
                    <a:p>
                      <a:pPr algn="just">
                        <a:spcAft>
                          <a:spcPts val="0"/>
                        </a:spcAft>
                      </a:pPr>
                      <a:r>
                        <a:rPr lang="en-US" sz="1200" b="1" dirty="0">
                          <a:solidFill>
                            <a:srgbClr val="FF0000"/>
                          </a:solidFill>
                          <a:effectLst/>
                        </a:rPr>
                        <a:t>Real-time </a:t>
                      </a:r>
                      <a:r>
                        <a:rPr lang="en-US" sz="1200" b="1" dirty="0" smtClean="0">
                          <a:solidFill>
                            <a:srgbClr val="FF0000"/>
                          </a:solidFill>
                          <a:effectLst/>
                        </a:rPr>
                        <a:t>video</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1" dirty="0">
                          <a:solidFill>
                            <a:srgbClr val="FF0000"/>
                          </a:solidFill>
                          <a:effectLst/>
                        </a:rPr>
                        <a:t>&lt; 3 ~ 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 1~ 2.5</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100 ~ 28,000</a:t>
                      </a:r>
                      <a:r>
                        <a:rPr lang="en-US" sz="1050" dirty="0">
                          <a:effectLst/>
                        </a:rPr>
                        <a:t>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272130882"/>
                  </a:ext>
                </a:extLst>
              </a:tr>
              <a:tr h="112218">
                <a:tc rowSpan="4">
                  <a:txBody>
                    <a:bodyPr/>
                    <a:lstStyle/>
                    <a:p>
                      <a:pPr algn="just">
                        <a:spcAft>
                          <a:spcPts val="0"/>
                        </a:spcAft>
                      </a:pPr>
                      <a:r>
                        <a:rPr lang="en-US" sz="1200" b="1" dirty="0">
                          <a:solidFill>
                            <a:srgbClr val="FF0000"/>
                          </a:solidFill>
                          <a:effectLst/>
                        </a:rPr>
                        <a:t>Robotics and</a:t>
                      </a:r>
                      <a:endParaRPr lang="ja-JP" sz="1200" b="1" dirty="0">
                        <a:solidFill>
                          <a:srgbClr val="FF0000"/>
                        </a:solidFill>
                        <a:effectLst/>
                      </a:endParaRPr>
                    </a:p>
                    <a:p>
                      <a:pPr algn="just">
                        <a:spcAft>
                          <a:spcPts val="0"/>
                        </a:spcAft>
                      </a:pPr>
                      <a:r>
                        <a:rPr lang="en-US" sz="1200" b="1" dirty="0">
                          <a:solidFill>
                            <a:srgbClr val="FF0000"/>
                          </a:solidFill>
                          <a:effectLst/>
                        </a:rPr>
                        <a:t>industrial </a:t>
                      </a:r>
                      <a:r>
                        <a:rPr lang="en-US" sz="1200" b="1" dirty="0" smtClean="0">
                          <a:solidFill>
                            <a:srgbClr val="FF0000"/>
                          </a:solidFill>
                          <a:effectLst/>
                        </a:rPr>
                        <a:t>automation</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Equipment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10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Human safety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a:t>
                      </a:r>
                      <a:r>
                        <a:rPr lang="en-US" sz="1200" b="1" dirty="0" smtClean="0">
                          <a:solidFill>
                            <a:srgbClr val="FF0000"/>
                          </a:solidFill>
                          <a:effectLst/>
                        </a:rPr>
                        <a:t>1 ~ </a:t>
                      </a:r>
                      <a:r>
                        <a:rPr lang="en-US" sz="1200" b="1" dirty="0">
                          <a:solidFill>
                            <a:srgbClr val="FF0000"/>
                          </a:solidFill>
                          <a:effectLst/>
                        </a:rPr>
                        <a:t>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 ~ 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Haptic technology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smtClean="0">
                          <a:solidFill>
                            <a:srgbClr val="FF0000"/>
                          </a:solidFill>
                          <a:effectLst/>
                        </a:rPr>
                        <a:t>&lt; 1 ~ 5</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&lt;0.2~2</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Drone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smtClean="0">
                          <a:solidFill>
                            <a:srgbClr val="FF0000"/>
                          </a:solidFill>
                          <a:effectLst/>
                        </a:rPr>
                        <a:t>&lt; 100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endParaRPr>
                    </a:p>
                    <a:p>
                      <a:pPr algn="l">
                        <a:spcAft>
                          <a:spcPts val="0"/>
                        </a:spcAft>
                      </a:pPr>
                      <a:r>
                        <a:rPr lang="en-US" sz="1200" dirty="0">
                          <a:effectLst/>
                        </a:rPr>
                        <a:t>&gt;100 with video</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41475411"/>
                  </a:ext>
                </a:extLst>
              </a:tr>
            </a:tbl>
          </a:graphicData>
        </a:graphic>
      </p:graphicFrame>
      <p:sp>
        <p:nvSpPr>
          <p:cNvPr id="15" name="テキスト ボックス 14"/>
          <p:cNvSpPr txBox="1"/>
          <p:nvPr/>
        </p:nvSpPr>
        <p:spPr>
          <a:xfrm>
            <a:off x="6394357" y="6072355"/>
            <a:ext cx="4515852" cy="338554"/>
          </a:xfrm>
          <a:prstGeom prst="rect">
            <a:avLst/>
          </a:prstGeom>
          <a:noFill/>
        </p:spPr>
        <p:txBody>
          <a:bodyPr wrap="none" rtlCol="0">
            <a:spAutoFit/>
          </a:bodyPr>
          <a:lstStyle/>
          <a:p>
            <a:r>
              <a:rPr kumimoji="1" lang="en-US" altLang="ja-JP" sz="1600" b="1" dirty="0" smtClean="0">
                <a:solidFill>
                  <a:schemeClr val="tx1"/>
                </a:solidFill>
              </a:rPr>
              <a:t>Requirements of each use case (from RTA report)</a:t>
            </a:r>
            <a:endParaRPr kumimoji="1" lang="ja-JP" altLang="en-US" sz="1600" b="1" dirty="0">
              <a:solidFill>
                <a:schemeClr val="tx1"/>
              </a:solidFill>
            </a:endParaRPr>
          </a:p>
        </p:txBody>
      </p:sp>
      <p:sp>
        <p:nvSpPr>
          <p:cNvPr id="8" name="正方形/長方形 7"/>
          <p:cNvSpPr/>
          <p:nvPr/>
        </p:nvSpPr>
        <p:spPr bwMode="auto">
          <a:xfrm>
            <a:off x="5447928" y="3501008"/>
            <a:ext cx="3744416" cy="2448272"/>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テキスト ボックス 10"/>
          <p:cNvSpPr txBox="1"/>
          <p:nvPr/>
        </p:nvSpPr>
        <p:spPr>
          <a:xfrm>
            <a:off x="3217799" y="5927031"/>
            <a:ext cx="2302136" cy="738664"/>
          </a:xfrm>
          <a:prstGeom prst="wedgeRectCallout">
            <a:avLst>
              <a:gd name="adj1" fmla="val 63218"/>
              <a:gd name="adj2" fmla="val -96251"/>
            </a:avLst>
          </a:prstGeom>
          <a:solidFill>
            <a:srgbClr val="FFFFCC"/>
          </a:solidFill>
          <a:ln w="12700">
            <a:solidFill>
              <a:srgbClr val="FFC000"/>
            </a:solidFill>
          </a:ln>
        </p:spPr>
        <p:txBody>
          <a:bodyPr wrap="square" rtlCol="0">
            <a:spAutoFit/>
          </a:bodyPr>
          <a:lstStyle/>
          <a:p>
            <a:r>
              <a:rPr lang="en-US" altLang="ja-JP" sz="1400" dirty="0" smtClean="0">
                <a:solidFill>
                  <a:schemeClr val="tx1"/>
                </a:solidFill>
              </a:rPr>
              <a:t>These requirements are correspond to use cases introduced in a previous slide</a:t>
            </a:r>
            <a:endParaRPr lang="en-US" altLang="ja-JP" sz="1400" dirty="0">
              <a:solidFill>
                <a:schemeClr val="tx1"/>
              </a:solidFill>
            </a:endParaRPr>
          </a:p>
        </p:txBody>
      </p:sp>
    </p:spTree>
    <p:extLst>
      <p:ext uri="{BB962C8B-B14F-4D97-AF65-F5344CB8AC3E}">
        <p14:creationId xmlns:p14="http://schemas.microsoft.com/office/powerpoint/2010/main" val="1131661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Consideration on use cases and KPIs in </a:t>
            </a:r>
            <a:r>
              <a:rPr lang="en-US" altLang="ja-JP" dirty="0"/>
              <a:t>UHR PAR</a:t>
            </a:r>
            <a:endParaRPr kumimoji="1" lang="ja-JP" altLang="en-US" dirty="0"/>
          </a:p>
        </p:txBody>
      </p:sp>
      <p:sp>
        <p:nvSpPr>
          <p:cNvPr id="3" name="コンテンツ プレースホルダー 2"/>
          <p:cNvSpPr>
            <a:spLocks noGrp="1"/>
          </p:cNvSpPr>
          <p:nvPr>
            <p:ph idx="1"/>
          </p:nvPr>
        </p:nvSpPr>
        <p:spPr>
          <a:xfrm>
            <a:off x="887572" y="1988840"/>
            <a:ext cx="10681036" cy="4486574"/>
          </a:xfrm>
        </p:spPr>
        <p:txBody>
          <a:bodyPr>
            <a:normAutofit/>
          </a:bodyPr>
          <a:lstStyle/>
          <a:p>
            <a:pPr>
              <a:buFont typeface="Arial" panose="020B0604020202020204" pitchFamily="34" charset="0"/>
              <a:buChar char="•"/>
            </a:pPr>
            <a:r>
              <a:rPr lang="en-US" altLang="ja-JP" sz="2800" dirty="0" smtClean="0"/>
              <a:t>Use </a:t>
            </a:r>
            <a:r>
              <a:rPr lang="en-US" altLang="ja-JP" sz="2800" dirty="0"/>
              <a:t>cases introduced in previous slides will be significant for UHR.</a:t>
            </a:r>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sz="2800" dirty="0" smtClean="0"/>
              <a:t>Latency/jitter </a:t>
            </a:r>
            <a:r>
              <a:rPr lang="en-US" altLang="ja-JP" sz="2800" dirty="0"/>
              <a:t>should be essential KPIs for UHR.</a:t>
            </a:r>
          </a:p>
          <a:p>
            <a:pPr>
              <a:buFont typeface="Arial" panose="020B0604020202020204" pitchFamily="34" charset="0"/>
              <a:buChar char="•"/>
            </a:pPr>
            <a:endParaRPr lang="en-US" altLang="ja-JP" sz="1000" dirty="0" smtClean="0"/>
          </a:p>
          <a:p>
            <a:pPr>
              <a:buFont typeface="Arial" panose="020B0604020202020204" pitchFamily="34" charset="0"/>
              <a:buChar char="•"/>
            </a:pPr>
            <a:r>
              <a:rPr lang="en-US" altLang="ja-JP" sz="2800" dirty="0" smtClean="0"/>
              <a:t>The </a:t>
            </a:r>
            <a:r>
              <a:rPr lang="en-US" altLang="ja-JP" sz="2800" dirty="0"/>
              <a:t>target value of those KPIs should be defined to fulfill the requirements of latency/jitter-sensitive use cases in the </a:t>
            </a:r>
            <a:r>
              <a:rPr lang="en-US" altLang="ja-JP" sz="2800" dirty="0" smtClean="0"/>
              <a:t>“Scope </a:t>
            </a:r>
            <a:r>
              <a:rPr lang="en-US" altLang="ja-JP" sz="2800" dirty="0"/>
              <a:t>of the </a:t>
            </a:r>
            <a:r>
              <a:rPr lang="en-US" altLang="ja-JP" sz="2800" dirty="0" smtClean="0"/>
              <a:t>project” </a:t>
            </a:r>
            <a:r>
              <a:rPr lang="en-US" altLang="ja-JP" sz="2800" dirty="0"/>
              <a:t>in UHR PAR.</a:t>
            </a:r>
          </a:p>
          <a:p>
            <a:pPr lvl="1">
              <a:buFont typeface="Arial" panose="020B0604020202020204" pitchFamily="34" charset="0"/>
              <a:buChar char="•"/>
            </a:pPr>
            <a:r>
              <a:rPr lang="en-US" altLang="ja-JP" sz="2400" dirty="0" smtClean="0"/>
              <a:t>The </a:t>
            </a:r>
            <a:r>
              <a:rPr lang="en-US" altLang="ja-JP" sz="2400" dirty="0"/>
              <a:t>target value is considered to be a further discussion item.</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spTree>
    <p:extLst>
      <p:ext uri="{BB962C8B-B14F-4D97-AF65-F5344CB8AC3E}">
        <p14:creationId xmlns:p14="http://schemas.microsoft.com/office/powerpoint/2010/main" val="2162395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2800" dirty="0"/>
              <a:t>We </a:t>
            </a:r>
            <a:r>
              <a:rPr lang="en-US" altLang="ja-JP" sz="2800" dirty="0" smtClean="0"/>
              <a:t>discussed </a:t>
            </a:r>
            <a:r>
              <a:rPr lang="en-US" altLang="ja-JP" sz="2800" dirty="0"/>
              <a:t>use cases and KPIs that UHR PAR should include for the </a:t>
            </a:r>
            <a:r>
              <a:rPr lang="en-US" altLang="ja-JP" sz="2800" dirty="0" smtClean="0"/>
              <a:t>“Need </a:t>
            </a:r>
            <a:r>
              <a:rPr lang="en-US" altLang="ja-JP" sz="2800" dirty="0"/>
              <a:t>for the </a:t>
            </a:r>
            <a:r>
              <a:rPr lang="en-US" altLang="ja-JP" sz="2800" dirty="0" smtClean="0"/>
              <a:t>Project” </a:t>
            </a:r>
            <a:r>
              <a:rPr lang="en-US" altLang="ja-JP" sz="2800" dirty="0"/>
              <a:t>and the </a:t>
            </a:r>
            <a:r>
              <a:rPr lang="en-US" altLang="ja-JP" sz="2800" dirty="0" smtClean="0"/>
              <a:t>“Scope </a:t>
            </a:r>
            <a:r>
              <a:rPr lang="en-US" altLang="ja-JP" sz="2800" dirty="0"/>
              <a:t>of the project</a:t>
            </a:r>
            <a:r>
              <a:rPr lang="en-US" altLang="ja-JP" sz="2800" dirty="0" smtClean="0"/>
              <a:t>,” </a:t>
            </a:r>
            <a:r>
              <a:rPr lang="en-US" altLang="ja-JP" sz="2800" dirty="0"/>
              <a:t>respectively</a:t>
            </a:r>
            <a:r>
              <a:rPr lang="en-US" altLang="ja-JP" sz="2800" dirty="0" smtClean="0"/>
              <a:t>.</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sz="2800" dirty="0" smtClean="0"/>
              <a:t>The “Need </a:t>
            </a:r>
            <a:r>
              <a:rPr lang="en-US" altLang="ja-JP" sz="2800" dirty="0"/>
              <a:t>for the </a:t>
            </a:r>
            <a:r>
              <a:rPr lang="en-US" altLang="ja-JP" sz="2800" dirty="0" smtClean="0"/>
              <a:t>Project” </a:t>
            </a:r>
            <a:r>
              <a:rPr lang="en-US" altLang="ja-JP" sz="2800" dirty="0"/>
              <a:t>of UHR PAR should include Latency/jitter-sensitive use cases. </a:t>
            </a:r>
            <a:endParaRPr lang="en-US" altLang="ja-JP" sz="2800" dirty="0" smtClean="0"/>
          </a:p>
          <a:p>
            <a:pPr>
              <a:buFont typeface="Arial" panose="020B0604020202020204" pitchFamily="34" charset="0"/>
              <a:buChar char="•"/>
            </a:pPr>
            <a:endParaRPr lang="en-US" altLang="ja-JP" sz="1000" dirty="0"/>
          </a:p>
          <a:p>
            <a:pPr>
              <a:buFont typeface="Arial" panose="020B0604020202020204" pitchFamily="34" charset="0"/>
              <a:buChar char="•"/>
            </a:pPr>
            <a:r>
              <a:rPr lang="en-US" altLang="ja-JP" sz="2800" dirty="0" smtClean="0"/>
              <a:t>The </a:t>
            </a:r>
            <a:r>
              <a:rPr lang="en-US" altLang="ja-JP" sz="2800" dirty="0"/>
              <a:t>target value of latency/jitter should be defined in the </a:t>
            </a:r>
            <a:r>
              <a:rPr lang="en-US" altLang="ja-JP" sz="2800" dirty="0" smtClean="0"/>
              <a:t>“Scope </a:t>
            </a:r>
            <a:r>
              <a:rPr lang="en-US" altLang="ja-JP" sz="2800" dirty="0"/>
              <a:t>of the </a:t>
            </a:r>
            <a:r>
              <a:rPr lang="en-US" altLang="ja-JP" sz="2800" dirty="0" smtClean="0"/>
              <a:t>project” </a:t>
            </a:r>
            <a:r>
              <a:rPr lang="en-US" altLang="ja-JP" sz="2800" dirty="0"/>
              <a:t>of UHR PAR.</a:t>
            </a:r>
          </a:p>
          <a:p>
            <a:pPr lvl="1">
              <a:buFont typeface="Arial" panose="020B0604020202020204" pitchFamily="34" charset="0"/>
              <a:buChar char="•"/>
            </a:pPr>
            <a:r>
              <a:rPr lang="en-US" altLang="ja-JP" sz="2400" dirty="0" smtClean="0"/>
              <a:t>The </a:t>
            </a:r>
            <a:r>
              <a:rPr lang="en-US" altLang="ja-JP" sz="2400" dirty="0"/>
              <a:t>target value is considered to be a further discussion item.</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smtClean="0"/>
              <a:t>Akira Kishida, NTT</a:t>
            </a:r>
            <a:endParaRPr lang="en-GB" dirty="0"/>
          </a:p>
        </p:txBody>
      </p:sp>
      <p:sp>
        <p:nvSpPr>
          <p:cNvPr id="6" name="日付プレースホルダー 5"/>
          <p:cNvSpPr>
            <a:spLocks noGrp="1"/>
          </p:cNvSpPr>
          <p:nvPr>
            <p:ph type="dt" idx="15"/>
          </p:nvPr>
        </p:nvSpPr>
        <p:spPr/>
        <p:txBody>
          <a:bodyPr/>
          <a:lstStyle/>
          <a:p>
            <a:r>
              <a:rPr lang="en-US" dirty="0" smtClean="0"/>
              <a:t>November 2022</a:t>
            </a:r>
            <a:endParaRPr lang="en-GB" dirty="0"/>
          </a:p>
        </p:txBody>
      </p:sp>
    </p:spTree>
    <p:extLst>
      <p:ext uri="{BB962C8B-B14F-4D97-AF65-F5344CB8AC3E}">
        <p14:creationId xmlns:p14="http://schemas.microsoft.com/office/powerpoint/2010/main" val="2798782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6380</TotalTime>
  <Words>1390</Words>
  <Application>Microsoft Office PowerPoint</Application>
  <PresentationFormat>ワイド画面</PresentationFormat>
  <Paragraphs>251</Paragraphs>
  <Slides>14</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Arial Unicode MS</vt:lpstr>
      <vt:lpstr>HGP創英角ｺﾞｼｯｸUB</vt:lpstr>
      <vt:lpstr>ＭＳ Ｐゴシック</vt:lpstr>
      <vt:lpstr>MS Gothic</vt:lpstr>
      <vt:lpstr>SimSun</vt:lpstr>
      <vt:lpstr>游明朝</vt:lpstr>
      <vt:lpstr>Arial</vt:lpstr>
      <vt:lpstr>Times New Roman</vt:lpstr>
      <vt:lpstr>Office テーマ</vt:lpstr>
      <vt:lpstr>Considerations on UHR PAR and KPIs</vt:lpstr>
      <vt:lpstr>Introduction</vt:lpstr>
      <vt:lpstr>Use cases and KPIs for latency/jitter in EHT PAR [9]</vt:lpstr>
      <vt:lpstr>EHT PAR [9]</vt:lpstr>
      <vt:lpstr>Use cases and KPIs for UHR PAR (Metaverse/VR)</vt:lpstr>
      <vt:lpstr>Use cases for UHR PAR (Enterprise/Business)</vt:lpstr>
      <vt:lpstr>Consideration of KPIs for Wi-Fi business use cases</vt:lpstr>
      <vt:lpstr>Consideration on use cases and KPIs in UHR PAR</vt:lpstr>
      <vt:lpstr>Summary</vt:lpstr>
      <vt:lpstr>SP 1</vt:lpstr>
      <vt:lpstr>SP 2</vt:lpstr>
      <vt:lpstr>References</vt:lpstr>
      <vt:lpstr>Backup</vt:lpstr>
      <vt:lpstr>PAR description for the limited situation in 11ax (HEW) [11]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岸田朗</cp:lastModifiedBy>
  <cp:revision>351</cp:revision>
  <cp:lastPrinted>1601-01-01T00:00:00Z</cp:lastPrinted>
  <dcterms:created xsi:type="dcterms:W3CDTF">2022-06-09T01:00:07Z</dcterms:created>
  <dcterms:modified xsi:type="dcterms:W3CDTF">2022-11-17T10:45:10Z</dcterms:modified>
</cp:coreProperties>
</file>