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sdx" ContentType="application/vnd.ms-visio.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7" r:id="rId3"/>
    <p:sldId id="273" r:id="rId4"/>
    <p:sldId id="269" r:id="rId5"/>
    <p:sldId id="275" r:id="rId6"/>
    <p:sldId id="270" r:id="rId7"/>
    <p:sldId id="271" r:id="rId8"/>
    <p:sldId id="274" r:id="rId9"/>
    <p:sldId id="303" r:id="rId10"/>
    <p:sldId id="276" r:id="rId11"/>
    <p:sldId id="305" r:id="rId12"/>
    <p:sldId id="307" r:id="rId13"/>
    <p:sldId id="309" r:id="rId14"/>
    <p:sldId id="310" r:id="rId15"/>
    <p:sldId id="288" r:id="rId16"/>
    <p:sldId id="289" r:id="rId17"/>
    <p:sldId id="292" r:id="rId18"/>
    <p:sldId id="285" r:id="rId19"/>
    <p:sldId id="304" r:id="rId20"/>
    <p:sldId id="286" r:id="rId21"/>
    <p:sldId id="284" r:id="rId22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7A3D13D-5DB4-1CDE-6627-6D2DBF8DD2C8}" name="Abhishek Patil" initials="AP" userId="S::appatil@qti.qualcomm.com::4a57f103-40b4-4474-a113-d3340a5396d8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3F12C5-7D41-4CBC-8BA7-54C10AB6BD13}" v="6" dt="2023-03-07T22:37:59.1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156" autoAdjust="0"/>
  </p:normalViewPr>
  <p:slideViewPr>
    <p:cSldViewPr snapToGrid="0">
      <p:cViewPr varScale="1">
        <p:scale>
          <a:sx n="127" d="100"/>
          <a:sy n="127" d="100"/>
        </p:scale>
        <p:origin x="116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Ho" userId="cdbbd64b-6b86-4896-aca0-3d41c310760d" providerId="ADAL" clId="{DE3F12C5-7D41-4CBC-8BA7-54C10AB6BD13}"/>
    <pc:docChg chg="custSel modSld modMainMaster">
      <pc:chgData name="Duncan Ho" userId="cdbbd64b-6b86-4896-aca0-3d41c310760d" providerId="ADAL" clId="{DE3F12C5-7D41-4CBC-8BA7-54C10AB6BD13}" dt="2023-03-07T22:37:59.117" v="406"/>
      <pc:docMkLst>
        <pc:docMk/>
      </pc:docMkLst>
      <pc:sldChg chg="modSp">
        <pc:chgData name="Duncan Ho" userId="cdbbd64b-6b86-4896-aca0-3d41c310760d" providerId="ADAL" clId="{DE3F12C5-7D41-4CBC-8BA7-54C10AB6BD13}" dt="2023-03-07T22:37:59.117" v="406"/>
        <pc:sldMkLst>
          <pc:docMk/>
          <pc:sldMk cId="0" sldId="256"/>
        </pc:sldMkLst>
        <pc:graphicFrameChg chg="mod">
          <ac:chgData name="Duncan Ho" userId="cdbbd64b-6b86-4896-aca0-3d41c310760d" providerId="ADAL" clId="{DE3F12C5-7D41-4CBC-8BA7-54C10AB6BD13}" dt="2023-03-07T22:37:59.117" v="40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Duncan Ho" userId="cdbbd64b-6b86-4896-aca0-3d41c310760d" providerId="ADAL" clId="{DE3F12C5-7D41-4CBC-8BA7-54C10AB6BD13}" dt="2023-03-07T22:30:11.771" v="392" actId="20577"/>
        <pc:sldMkLst>
          <pc:docMk/>
          <pc:sldMk cId="360926445" sldId="303"/>
        </pc:sldMkLst>
        <pc:spChg chg="mod">
          <ac:chgData name="Duncan Ho" userId="cdbbd64b-6b86-4896-aca0-3d41c310760d" providerId="ADAL" clId="{DE3F12C5-7D41-4CBC-8BA7-54C10AB6BD13}" dt="2023-03-07T22:30:11.771" v="392" actId="20577"/>
          <ac:spMkLst>
            <pc:docMk/>
            <pc:sldMk cId="360926445" sldId="303"/>
            <ac:spMk id="2" creationId="{355174B1-35B4-4C4E-B45B-15F992492DF1}"/>
          </ac:spMkLst>
        </pc:spChg>
      </pc:sldChg>
      <pc:sldChg chg="modSp mod">
        <pc:chgData name="Duncan Ho" userId="cdbbd64b-6b86-4896-aca0-3d41c310760d" providerId="ADAL" clId="{DE3F12C5-7D41-4CBC-8BA7-54C10AB6BD13}" dt="2023-03-07T22:19:27.280" v="325" actId="6549"/>
        <pc:sldMkLst>
          <pc:docMk/>
          <pc:sldMk cId="700324130" sldId="307"/>
        </pc:sldMkLst>
        <pc:graphicFrameChg chg="modGraphic">
          <ac:chgData name="Duncan Ho" userId="cdbbd64b-6b86-4896-aca0-3d41c310760d" providerId="ADAL" clId="{DE3F12C5-7D41-4CBC-8BA7-54C10AB6BD13}" dt="2023-03-07T22:19:27.280" v="325" actId="6549"/>
          <ac:graphicFrameMkLst>
            <pc:docMk/>
            <pc:sldMk cId="700324130" sldId="307"/>
            <ac:graphicFrameMk id="7" creationId="{A8A9C838-84B1-1CC8-244D-BAA049B7F7A9}"/>
          </ac:graphicFrameMkLst>
        </pc:graphicFrameChg>
      </pc:sldChg>
      <pc:sldChg chg="modSp">
        <pc:chgData name="Duncan Ho" userId="cdbbd64b-6b86-4896-aca0-3d41c310760d" providerId="ADAL" clId="{DE3F12C5-7D41-4CBC-8BA7-54C10AB6BD13}" dt="2023-03-07T22:28:47.440" v="330"/>
        <pc:sldMkLst>
          <pc:docMk/>
          <pc:sldMk cId="2813264166" sldId="310"/>
        </pc:sldMkLst>
        <pc:graphicFrameChg chg="mod">
          <ac:chgData name="Duncan Ho" userId="cdbbd64b-6b86-4896-aca0-3d41c310760d" providerId="ADAL" clId="{DE3F12C5-7D41-4CBC-8BA7-54C10AB6BD13}" dt="2023-03-07T22:28:47.440" v="330"/>
          <ac:graphicFrameMkLst>
            <pc:docMk/>
            <pc:sldMk cId="2813264166" sldId="310"/>
            <ac:graphicFrameMk id="8" creationId="{8A9191C9-03D9-CCAC-3D1E-AA22C67A69A6}"/>
          </ac:graphicFrameMkLst>
        </pc:graphicFrameChg>
      </pc:sldChg>
      <pc:sldMasterChg chg="modSp mod">
        <pc:chgData name="Duncan Ho" userId="cdbbd64b-6b86-4896-aca0-3d41c310760d" providerId="ADAL" clId="{DE3F12C5-7D41-4CBC-8BA7-54C10AB6BD13}" dt="2023-03-07T22:36:53.190" v="405" actId="14100"/>
        <pc:sldMasterMkLst>
          <pc:docMk/>
          <pc:sldMasterMk cId="0" sldId="2147483648"/>
        </pc:sldMasterMkLst>
        <pc:spChg chg="mod">
          <ac:chgData name="Duncan Ho" userId="cdbbd64b-6b86-4896-aca0-3d41c310760d" providerId="ADAL" clId="{DE3F12C5-7D41-4CBC-8BA7-54C10AB6BD13}" dt="2023-03-07T22:36:41.339" v="39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Duncan Ho" userId="cdbbd64b-6b86-4896-aca0-3d41c310760d" providerId="ADAL" clId="{DE3F12C5-7D41-4CBC-8BA7-54C10AB6BD13}" dt="2023-03-07T22:36:53.190" v="405" actId="14100"/>
          <ac:spMkLst>
            <pc:docMk/>
            <pc:sldMasterMk cId="0" sldId="2147483648"/>
            <ac:spMk id="11" creationId="{E5B97ED7-1CB9-4D15-A8FD-7F94A47C6F88}"/>
          </ac:spMkLst>
        </pc:spChg>
      </pc:sldMasterChg>
    </pc:docChg>
  </pc:docChgLst>
  <pc:docChgLst>
    <pc:chgData name="Duncan Ho" userId="cdbbd64b-6b86-4896-aca0-3d41c310760d" providerId="ADAL" clId="{1480387C-253A-47A0-A824-53D9C254D1A8}"/>
    <pc:docChg chg="modSld">
      <pc:chgData name="Duncan Ho" userId="cdbbd64b-6b86-4896-aca0-3d41c310760d" providerId="ADAL" clId="{1480387C-253A-47A0-A824-53D9C254D1A8}" dt="2023-03-08T00:30:58.640" v="4" actId="20577"/>
      <pc:docMkLst>
        <pc:docMk/>
      </pc:docMkLst>
      <pc:sldChg chg="modSp mod">
        <pc:chgData name="Duncan Ho" userId="cdbbd64b-6b86-4896-aca0-3d41c310760d" providerId="ADAL" clId="{1480387C-253A-47A0-A824-53D9C254D1A8}" dt="2023-03-08T00:30:58.640" v="4" actId="20577"/>
        <pc:sldMkLst>
          <pc:docMk/>
          <pc:sldMk cId="360926445" sldId="303"/>
        </pc:sldMkLst>
        <pc:spChg chg="mod">
          <ac:chgData name="Duncan Ho" userId="cdbbd64b-6b86-4896-aca0-3d41c310760d" providerId="ADAL" clId="{1480387C-253A-47A0-A824-53D9C254D1A8}" dt="2023-03-08T00:30:58.640" v="4" actId="20577"/>
          <ac:spMkLst>
            <pc:docMk/>
            <pc:sldMk cId="360926445" sldId="303"/>
            <ac:spMk id="2" creationId="{355174B1-35B4-4C4E-B45B-15F992492DF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Duncan Ho, Qualcomm Incorporated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802.11-22/1910r3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2" y="322656"/>
            <a:ext cx="143731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package" Target="../embeddings/Microsoft_Visio_Drawing2.vsdx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Seamless Roaming for UHR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2023-03-02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504772"/>
              </p:ext>
            </p:extLst>
          </p:nvPr>
        </p:nvGraphicFramePr>
        <p:xfrm>
          <a:off x="682625" y="2641600"/>
          <a:ext cx="7977188" cy="304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8712" imgH="3163756" progId="Word.Document.8">
                  <p:embed/>
                </p:oleObj>
              </mc:Choice>
              <mc:Fallback>
                <p:oleObj name="Document" r:id="rId3" imgW="8248712" imgH="316375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" y="2641600"/>
                        <a:ext cx="7977188" cy="3049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Further Discussion on AP MLD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0528"/>
            <a:ext cx="7770813" cy="4410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different kind of AP MLD (upper and lower MACs)?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main functionalities of the AP MLD remain the same as defined in 11be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Maintains the context of association, security, BA sessions, </a:t>
            </a:r>
            <a:r>
              <a:rPr lang="en-US" dirty="0" err="1"/>
              <a:t>etc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the AP MLD moving when the client roams from one AP to another AP?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No, all the APs that enable seamless roaming experience are expected to be affiliated with the same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the context and (physical) MAC-SAP are moving (following the non-AP MLD)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10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30905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 dirty="0"/>
              <a:t>SMD 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11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A9191C9-03D9-CCAC-3D1E-AA22C67A69A6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384269"/>
              </p:ext>
            </p:extLst>
          </p:nvPr>
        </p:nvGraphicFramePr>
        <p:xfrm>
          <a:off x="2212821" y="2264454"/>
          <a:ext cx="6154737" cy="411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200757" imgH="4143937" progId="Visio.Drawing.11">
                  <p:embed/>
                </p:oleObj>
              </mc:Choice>
              <mc:Fallback>
                <p:oleObj name="Visio" r:id="rId2" imgW="6200757" imgH="4143937" progId="Visio.Drawing.11">
                  <p:embed/>
                  <p:pic>
                    <p:nvPicPr>
                      <p:cNvPr id="8" name="Content Placeholder 7">
                        <a:extLst>
                          <a:ext uri="{FF2B5EF4-FFF2-40B4-BE49-F238E27FC236}">
                            <a16:creationId xmlns:a16="http://schemas.microsoft.com/office/drawing/2014/main" id="{8A9191C9-03D9-CCAC-3D1E-AA22C67A69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12821" y="2264454"/>
                        <a:ext cx="6154737" cy="4113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280090F-C61A-C3C7-9A24-B3B2E0B6C2A2}"/>
              </a:ext>
            </a:extLst>
          </p:cNvPr>
          <p:cNvSpPr txBox="1">
            <a:spLocks/>
          </p:cNvSpPr>
          <p:nvPr/>
        </p:nvSpPr>
        <p:spPr bwMode="auto">
          <a:xfrm>
            <a:off x="286057" y="1436966"/>
            <a:ext cx="7770813" cy="44107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Logically X + Y1 + Y2 = Single Mobility Domain AP MLD (SMD AP MLD)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Functionalities can be implemented at different locations – no restrictions (flexible enough to allow different backhaul architectures)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/>
              <a:t>Note: X can be implemented inside Y1/Y2 </a:t>
            </a:r>
          </a:p>
        </p:txBody>
      </p:sp>
    </p:spTree>
    <p:extLst>
      <p:ext uri="{BB962C8B-B14F-4D97-AF65-F5344CB8AC3E}">
        <p14:creationId xmlns:p14="http://schemas.microsoft.com/office/powerpoint/2010/main" val="3057703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49183"/>
            <a:ext cx="7770813" cy="837563"/>
          </a:xfrm>
        </p:spPr>
        <p:txBody>
          <a:bodyPr/>
          <a:lstStyle/>
          <a:p>
            <a:r>
              <a:rPr lang="en-US" dirty="0"/>
              <a:t>Comparison between AP MLD</a:t>
            </a:r>
            <a:br>
              <a:rPr lang="en-US" dirty="0"/>
            </a:br>
            <a:r>
              <a:rPr lang="en-US" dirty="0"/>
              <a:t>and SMD 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 dirty="0"/>
              <a:t>Slide </a:t>
            </a:r>
            <a:fld id="{440F5867-744E-4AA6-B0ED-4C44D2DFBB7B}" type="slidenum">
              <a:rPr lang="en-GB" sz="1400" smtClean="0"/>
              <a:pPr/>
              <a:t>12</a:t>
            </a:fld>
            <a:endParaRPr lang="en-GB" sz="1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A8A9C838-84B1-1CC8-244D-BAA049B7F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487550"/>
              </p:ext>
            </p:extLst>
          </p:nvPr>
        </p:nvGraphicFramePr>
        <p:xfrm>
          <a:off x="642937" y="1593533"/>
          <a:ext cx="7856539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258">
                  <a:extLst>
                    <a:ext uri="{9D8B030D-6E8A-4147-A177-3AD203B41FA5}">
                      <a16:colId xmlns:a16="http://schemas.microsoft.com/office/drawing/2014/main" val="3677509493"/>
                    </a:ext>
                  </a:extLst>
                </a:gridCol>
                <a:gridCol w="2421467">
                  <a:extLst>
                    <a:ext uri="{9D8B030D-6E8A-4147-A177-3AD203B41FA5}">
                      <a16:colId xmlns:a16="http://schemas.microsoft.com/office/drawing/2014/main" val="4035343237"/>
                    </a:ext>
                  </a:extLst>
                </a:gridCol>
                <a:gridCol w="2817814">
                  <a:extLst>
                    <a:ext uri="{9D8B030D-6E8A-4147-A177-3AD203B41FA5}">
                      <a16:colId xmlns:a16="http://schemas.microsoft.com/office/drawing/2014/main" val="27073800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Functionalities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AP MLD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SMD AP MLD (for UHR clients that support seamless roaming)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8777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 of 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All affiliated APs are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colocated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Not all affiliated APs are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colocated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508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Authentication, association context, security context, BA sessions, SN/PN maintenance, encryption of unicast frames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Done at the Upper MAC sublayer 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i.e., AP MLD)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Same (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i.e., at the upper MAC sublayer of SMD AP MLD)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22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AID, Link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Scope is per AP MLD</a:t>
                      </a:r>
                    </a:p>
                    <a:p>
                      <a:r>
                        <a:rPr lang="en-US" sz="1600" dirty="0"/>
                        <a:t>One AID per </a:t>
                      </a:r>
                      <a:r>
                        <a:rPr lang="en-US" sz="1600" dirty="0" err="1"/>
                        <a:t>assoc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Scope is per </a:t>
                      </a:r>
                      <a:r>
                        <a:rPr lang="en-US" sz="1600" dirty="0" err="1"/>
                        <a:t>colocated</a:t>
                      </a:r>
                      <a:r>
                        <a:rPr lang="en-US" sz="1600" dirty="0"/>
                        <a:t> set. Optionally &gt; 1 AID per </a:t>
                      </a:r>
                      <a:r>
                        <a:rPr lang="en-US" sz="1600" dirty="0" err="1"/>
                        <a:t>assoc</a:t>
                      </a:r>
                      <a:r>
                        <a:rPr lang="en-US" sz="1600" dirty="0"/>
                        <a:t> (when concurrent non-</a:t>
                      </a:r>
                      <a:r>
                        <a:rPr lang="en-US" sz="1600" dirty="0" err="1"/>
                        <a:t>colocated</a:t>
                      </a:r>
                      <a:r>
                        <a:rPr lang="en-US" sz="1600" dirty="0"/>
                        <a:t> links is supported by the backhaul)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2796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Group addressed frames delivery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Done at the Lower MAC sublayer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Same (confined within the </a:t>
                      </a:r>
                      <a:r>
                        <a:rPr lang="en-US" sz="1600" dirty="0" err="1"/>
                        <a:t>colocated</a:t>
                      </a:r>
                      <a:r>
                        <a:rPr lang="en-US" sz="1600" dirty="0"/>
                        <a:t> set)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612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324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771104"/>
            <a:ext cx="7770813" cy="505436"/>
          </a:xfrm>
        </p:spPr>
        <p:txBody>
          <a:bodyPr/>
          <a:lstStyle/>
          <a:p>
            <a:r>
              <a:rPr lang="en-US" sz="2800" dirty="0"/>
              <a:t>Operation of Different Types of Non-AP MLDs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 dirty="0"/>
              <a:t>Slide </a:t>
            </a:r>
            <a:fld id="{440F5867-744E-4AA6-B0ED-4C44D2DFBB7B}" type="slidenum">
              <a:rPr lang="en-GB" sz="1400" smtClean="0"/>
              <a:pPr/>
              <a:t>13</a:t>
            </a:fld>
            <a:endParaRPr lang="en-GB" sz="1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280090F-C61A-C3C7-9A24-B3B2E0B6C2A2}"/>
              </a:ext>
            </a:extLst>
          </p:cNvPr>
          <p:cNvSpPr txBox="1">
            <a:spLocks/>
          </p:cNvSpPr>
          <p:nvPr/>
        </p:nvSpPr>
        <p:spPr bwMode="auto">
          <a:xfrm>
            <a:off x="286057" y="1436966"/>
            <a:ext cx="7770813" cy="44107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sz="1400" kern="0" dirty="0"/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A8A9C838-84B1-1CC8-244D-BAA049B7F7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482351"/>
              </p:ext>
            </p:extLst>
          </p:nvPr>
        </p:nvGraphicFramePr>
        <p:xfrm>
          <a:off x="582877" y="1421790"/>
          <a:ext cx="8052858" cy="50039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6192">
                  <a:extLst>
                    <a:ext uri="{9D8B030D-6E8A-4147-A177-3AD203B41FA5}">
                      <a16:colId xmlns:a16="http://schemas.microsoft.com/office/drawing/2014/main" val="3677509493"/>
                    </a:ext>
                  </a:extLst>
                </a:gridCol>
                <a:gridCol w="2882232">
                  <a:extLst>
                    <a:ext uri="{9D8B030D-6E8A-4147-A177-3AD203B41FA5}">
                      <a16:colId xmlns:a16="http://schemas.microsoft.com/office/drawing/2014/main" val="4035343237"/>
                    </a:ext>
                  </a:extLst>
                </a:gridCol>
                <a:gridCol w="3044434">
                  <a:extLst>
                    <a:ext uri="{9D8B030D-6E8A-4147-A177-3AD203B41FA5}">
                      <a16:colId xmlns:a16="http://schemas.microsoft.com/office/drawing/2014/main" val="2707380083"/>
                    </a:ext>
                  </a:extLst>
                </a:gridCol>
              </a:tblGrid>
              <a:tr h="802850">
                <a:tc>
                  <a:txBody>
                    <a:bodyPr/>
                    <a:lstStyle/>
                    <a:p>
                      <a:r>
                        <a:rPr lang="en-US" sz="1400" dirty="0"/>
                        <a:t>Functionalities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EHT non-AP MLD/UHR non-AP MLD that does not support SMD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UHR non-AP MLD that  supports SMD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877775"/>
                  </a:ext>
                </a:extLst>
              </a:tr>
              <a:tr h="361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(Re)Association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Always with an AP MLD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Always with an SMD AP MLD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22949"/>
                  </a:ext>
                </a:extLst>
              </a:tr>
              <a:tr h="15164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Roaming between non-</a:t>
                      </a:r>
                      <a:r>
                        <a:rPr lang="en-US" sz="1400" dirty="0" err="1"/>
                        <a:t>colocated</a:t>
                      </a:r>
                      <a:r>
                        <a:rPr lang="en-US" sz="1400" dirty="0"/>
                        <a:t> 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Always between AP MLDs. (re)Assoc required. New PTKs, BA sessions, security context re-established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No (re)Assoc. Uses ML </a:t>
                      </a:r>
                      <a:r>
                        <a:rPr lang="en-US" sz="1400" dirty="0" err="1"/>
                        <a:t>Reconfig</a:t>
                      </a:r>
                      <a:r>
                        <a:rPr lang="en-US" sz="1400" dirty="0"/>
                        <a:t> to add/remove APs. PTK, PN/SN, BA sessions, security context are maintained and not reset (completely transparent to the non-AP MLD)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773611"/>
                  </a:ext>
                </a:extLst>
              </a:tr>
              <a:tr h="802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The non-AP MLD is served by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Only the </a:t>
                      </a:r>
                      <a:r>
                        <a:rPr lang="en-US" sz="1400" dirty="0" err="1"/>
                        <a:t>colocated</a:t>
                      </a:r>
                      <a:r>
                        <a:rPr lang="en-US" sz="1400" dirty="0"/>
                        <a:t> APs affiliated to the same AP MLD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/>
                        <a:t>Colocated</a:t>
                      </a:r>
                      <a:r>
                        <a:rPr lang="en-US" sz="1400" dirty="0"/>
                        <a:t> APs and (optionally) non-</a:t>
                      </a:r>
                      <a:r>
                        <a:rPr lang="en-US" sz="1400" dirty="0" err="1"/>
                        <a:t>colocated</a:t>
                      </a:r>
                      <a:r>
                        <a:rPr lang="en-US" sz="1400" dirty="0"/>
                        <a:t> APs affiliated with the SMD AP MLD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91778"/>
                  </a:ext>
                </a:extLst>
              </a:tr>
              <a:tr h="5649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AID assignment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One AID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per collocated AP 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One AID per collocated AP set. If client is served by more than one collocated set concurrently (optional), then client identified via a tuple - (</a:t>
                      </a:r>
                      <a:r>
                        <a:rPr lang="en-US" sz="1400" strike="noStrike" dirty="0" err="1"/>
                        <a:t>Colocated</a:t>
                      </a:r>
                      <a:r>
                        <a:rPr lang="en-US" sz="1400" strike="noStrike" dirty="0"/>
                        <a:t> set ID, AID)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919355"/>
                  </a:ext>
                </a:extLst>
              </a:tr>
              <a:tr h="3617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Link identification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Link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(</a:t>
                      </a:r>
                      <a:r>
                        <a:rPr lang="en-US" sz="1400" dirty="0" err="1"/>
                        <a:t>Colocated</a:t>
                      </a:r>
                      <a:r>
                        <a:rPr lang="en-US" sz="1400" dirty="0"/>
                        <a:t> set ID, link ID) tuple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492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1229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 dirty="0"/>
              <a:t>Different Types </a:t>
            </a:r>
            <a:r>
              <a:rPr lang="en-US" sz="3600"/>
              <a:t>of Non-AP </a:t>
            </a:r>
            <a:r>
              <a:rPr lang="en-US" sz="3600" dirty="0"/>
              <a:t>MLDs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14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A9191C9-03D9-CCAC-3D1E-AA22C67A69A6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427602"/>
              </p:ext>
            </p:extLst>
          </p:nvPr>
        </p:nvGraphicFramePr>
        <p:xfrm>
          <a:off x="1796256" y="1449249"/>
          <a:ext cx="6154737" cy="411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200757" imgH="4143937" progId="Visio.Drawing.11">
                  <p:embed/>
                </p:oleObj>
              </mc:Choice>
              <mc:Fallback>
                <p:oleObj name="Visio" r:id="rId2" imgW="6200757" imgH="4143937" progId="Visio.Drawing.11">
                  <p:embed/>
                  <p:pic>
                    <p:nvPicPr>
                      <p:cNvPr id="8" name="Content Placeholder 7">
                        <a:extLst>
                          <a:ext uri="{FF2B5EF4-FFF2-40B4-BE49-F238E27FC236}">
                            <a16:creationId xmlns:a16="http://schemas.microsoft.com/office/drawing/2014/main" id="{8A9191C9-03D9-CCAC-3D1E-AA22C67A69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796256" y="1449249"/>
                        <a:ext cx="6154737" cy="4113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3264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58914"/>
          </a:xfrm>
        </p:spPr>
        <p:txBody>
          <a:bodyPr/>
          <a:lstStyle/>
          <a:p>
            <a:r>
              <a:rPr lang="en-US" sz="3600"/>
              <a:t>Before Transition (logical perspective)</a:t>
            </a:r>
            <a:br>
              <a:rPr lang="en-US" sz="3600"/>
            </a:br>
            <a:r>
              <a:rPr lang="en-US" sz="2400">
                <a:solidFill>
                  <a:srgbClr val="92D050"/>
                </a:solidFill>
              </a:rPr>
              <a:t>- Link 2 is inactive</a:t>
            </a:r>
            <a:endParaRPr lang="en-US" sz="3600">
              <a:solidFill>
                <a:srgbClr val="92D05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15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4E9E2D1-DAE9-76D2-9552-155975B1EC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721102"/>
              </p:ext>
            </p:extLst>
          </p:nvPr>
        </p:nvGraphicFramePr>
        <p:xfrm>
          <a:off x="1633538" y="2392363"/>
          <a:ext cx="5872162" cy="331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872320" imgH="3312360" progId="Visio.Drawing.15">
                  <p:embed/>
                </p:oleObj>
              </mc:Choice>
              <mc:Fallback>
                <p:oleObj name="Visio" r:id="rId2" imgW="5872320" imgH="331236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4E9E2D1-DAE9-76D2-9552-155975B1EC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3538" y="2392363"/>
                        <a:ext cx="5872162" cy="3313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1681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58914"/>
          </a:xfrm>
        </p:spPr>
        <p:txBody>
          <a:bodyPr/>
          <a:lstStyle/>
          <a:p>
            <a:r>
              <a:rPr lang="en-US" sz="3600"/>
              <a:t>During Transition (logical perspective)</a:t>
            </a:r>
            <a:br>
              <a:rPr lang="en-US" sz="3600"/>
            </a:br>
            <a:r>
              <a:rPr lang="en-US" sz="2400">
                <a:solidFill>
                  <a:srgbClr val="92D050"/>
                </a:solidFill>
              </a:rPr>
              <a:t>- Both links are active</a:t>
            </a:r>
            <a:endParaRPr lang="en-US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 dirty="0"/>
              <a:t>Slide </a:t>
            </a:r>
            <a:fld id="{440F5867-744E-4AA6-B0ED-4C44D2DFBB7B}" type="slidenum">
              <a:rPr lang="en-GB" sz="1400" smtClean="0"/>
              <a:pPr/>
              <a:t>16</a:t>
            </a:fld>
            <a:endParaRPr lang="en-GB" sz="1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7058CA0E-40B3-700E-F234-F3711AB306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163949"/>
              </p:ext>
            </p:extLst>
          </p:nvPr>
        </p:nvGraphicFramePr>
        <p:xfrm>
          <a:off x="1635125" y="2395538"/>
          <a:ext cx="5867400" cy="330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867477" imgH="3305311" progId="Visio.Drawing.15">
                  <p:embed/>
                </p:oleObj>
              </mc:Choice>
              <mc:Fallback>
                <p:oleObj name="Visio" r:id="rId2" imgW="5867477" imgH="3305311" progId="Visio.Drawing.15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7058CA0E-40B3-700E-F234-F3711AB306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5125" y="2395538"/>
                        <a:ext cx="5867400" cy="3305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2015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1222898"/>
          </a:xfrm>
        </p:spPr>
        <p:txBody>
          <a:bodyPr/>
          <a:lstStyle/>
          <a:p>
            <a:r>
              <a:rPr lang="en-US" sz="3600"/>
              <a:t>During Transition (Physical perspective)</a:t>
            </a:r>
            <a:br>
              <a:rPr lang="en-US" sz="3600"/>
            </a:br>
            <a:r>
              <a:rPr lang="en-US" sz="2400">
                <a:solidFill>
                  <a:srgbClr val="92D050"/>
                </a:solidFill>
              </a:rPr>
              <a:t>- Both  links are active</a:t>
            </a:r>
            <a:endParaRPr lang="en-US" sz="3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17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4E9E2D1-DAE9-76D2-9552-155975B1EC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521060"/>
              </p:ext>
            </p:extLst>
          </p:nvPr>
        </p:nvGraphicFramePr>
        <p:xfrm>
          <a:off x="1635125" y="2352675"/>
          <a:ext cx="58674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867477" imgH="3391036" progId="Visio.Drawing.15">
                  <p:embed/>
                </p:oleObj>
              </mc:Choice>
              <mc:Fallback>
                <p:oleObj name="Visio" r:id="rId2" imgW="5867477" imgH="3391036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4E9E2D1-DAE9-76D2-9552-155975B1ECB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635125" y="2352675"/>
                        <a:ext cx="58674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9740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Further Discussion on Scaling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0528"/>
            <a:ext cx="7770813" cy="4410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How does scaling work with many APs?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Only a handful of APs (in the vicinity of the STA) need to be aware of the STA’s presence and ready for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The STA only needs to learn the presence of those APs (but need not have all those APs as setup links)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18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494950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Further Discussion on Link 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0528"/>
            <a:ext cx="7770813" cy="4410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Concern raised: how to signal so many links since the current link ID is only 4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Answer: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In a lot of cases (e.g., home network) the current link ID is enough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When needed, we may extend the Link ID. One example is to define a </a:t>
            </a:r>
            <a:r>
              <a:rPr lang="en-US" err="1"/>
              <a:t>Colocated</a:t>
            </a:r>
            <a:r>
              <a:rPr lang="en-US"/>
              <a:t> set ID as follows: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E.g., a floor has 100 11be physical APs, one collocated ID is assigned to each AP (collocated ID = 1, 2, …100)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b="1"/>
              <a:t>Note</a:t>
            </a:r>
            <a:r>
              <a:rPr lang="en-US"/>
              <a:t>  this is different than the AP MLD ID, which is the id of a specific AP MLD in a physical AP, which can host multiple AP MLDs (e.g., one for Home users and one for Guests)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/>
              <a:t>Define an “Extended link ID” as the tuple (</a:t>
            </a:r>
            <a:r>
              <a:rPr lang="en-US" err="1"/>
              <a:t>Colocated</a:t>
            </a:r>
            <a:r>
              <a:rPr lang="en-US"/>
              <a:t> set ID, link ID)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19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348027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UHR is aiming for providing better support for applications that require low-latency with high reliability. One area to enhance is mobility support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Currently, when the STA roams between multiple APs, the STA needs to re-associate with the target AP and perform 4-way handshake, typically taking 10s of </a:t>
            </a:r>
            <a:r>
              <a:rPr lang="en-US" err="1"/>
              <a:t>ms</a:t>
            </a: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The network needs to switch the data path in a break-before-make manner, which creates data interruption and extra delay during handover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512062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Further Discussion on AID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629624"/>
            <a:ext cx="7770813" cy="454257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Consider expanding AID space, even for baseline (good for IoT scenarios)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If keeping the same AID space, one option is</a:t>
            </a:r>
            <a:r>
              <a:rPr lang="en-US" sz="2000"/>
              <a:t> </a:t>
            </a:r>
            <a:r>
              <a:rPr lang="en-US"/>
              <a:t>to assign the client one AID per </a:t>
            </a:r>
            <a:r>
              <a:rPr lang="en-US" err="1"/>
              <a:t>Colocated</a:t>
            </a:r>
            <a:r>
              <a:rPr lang="en-US"/>
              <a:t> set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err="1"/>
              <a:t>Colocated</a:t>
            </a:r>
            <a:r>
              <a:rPr lang="en-US"/>
              <a:t> set contains the affiliated APs that are located at the same physical AP that are used to serve the non-AP MLD (via a single MAC-SAP)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Need to specify the </a:t>
            </a:r>
            <a:r>
              <a:rPr lang="en-US" err="1"/>
              <a:t>Colocated</a:t>
            </a:r>
            <a:r>
              <a:rPr lang="en-US"/>
              <a:t> set where this new AID applies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 client can be assigned a list of (</a:t>
            </a:r>
            <a:r>
              <a:rPr lang="en-US" err="1"/>
              <a:t>Colocated</a:t>
            </a:r>
            <a:r>
              <a:rPr lang="en-US"/>
              <a:t> set ID, AID) depending on its location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20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7368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20950"/>
          </a:xfrm>
        </p:spPr>
        <p:txBody>
          <a:bodyPr/>
          <a:lstStyle/>
          <a:p>
            <a:r>
              <a:rPr lang="en-US" sz="3600"/>
              <a:t>Further Discussion in Duration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340528"/>
            <a:ext cx="7770813" cy="44107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Duration of using multiple APs?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No limitations but ideally short (10s of </a:t>
            </a:r>
            <a:r>
              <a:rPr lang="en-US" err="1"/>
              <a:t>ms</a:t>
            </a:r>
            <a:r>
              <a:rPr lang="en-US"/>
              <a:t>) to enhance reliability with minimal load impact to the network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21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826937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78989"/>
          </a:xfrm>
        </p:spPr>
        <p:txBody>
          <a:bodyPr/>
          <a:lstStyle/>
          <a:p>
            <a:r>
              <a:rPr lang="en-US"/>
              <a:t>Current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629" y="1676400"/>
            <a:ext cx="44644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When the link with AP1 deteriorates and the signal with AP2 grows stronger, the STA roams to AP2 (another case is network-directed roaming using the BSS Transition </a:t>
            </a:r>
            <a:r>
              <a:rPr lang="en-US" sz="1800" err="1"/>
              <a:t>Mgmt</a:t>
            </a:r>
            <a:r>
              <a:rPr lang="en-US" sz="1800"/>
              <a:t> to trigger roaming)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The STA performs:</a:t>
            </a:r>
            <a:endParaRPr lang="en-US" sz="18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Reassociation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Security</a:t>
            </a:r>
            <a:endParaRPr lang="en-US" sz="16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</a:rPr>
              <a:t>BA sessions re-establishment, etc.</a:t>
            </a:r>
            <a:endParaRPr lang="en-US" sz="160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/>
              <a:t>The network performs:</a:t>
            </a:r>
            <a:endParaRPr lang="en-US" sz="18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Switching the data path between the gateway and the AP from AP1 to AP2</a:t>
            </a:r>
            <a:endParaRPr lang="en-US" sz="160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/>
              <a:t>The above steps create a delay of 10s of </a:t>
            </a:r>
            <a:r>
              <a:rPr lang="en-US" sz="2000" err="1"/>
              <a:t>ms</a:t>
            </a:r>
            <a:endParaRPr lang="en-US" sz="2000"/>
          </a:p>
          <a:p>
            <a:pPr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7ED0C4D-D211-3451-4335-780CFF16A789}"/>
              </a:ext>
            </a:extLst>
          </p:cNvPr>
          <p:cNvGrpSpPr/>
          <p:nvPr/>
        </p:nvGrpSpPr>
        <p:grpSpPr>
          <a:xfrm>
            <a:off x="5341938" y="2353716"/>
            <a:ext cx="3200400" cy="1524000"/>
            <a:chOff x="1828800" y="2057400"/>
            <a:chExt cx="3200400" cy="152400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5A381F66-EA2C-8829-C710-54985B71346C}"/>
                </a:ext>
              </a:extLst>
            </p:cNvPr>
            <p:cNvGrpSpPr/>
            <p:nvPr/>
          </p:nvGrpSpPr>
          <p:grpSpPr>
            <a:xfrm>
              <a:off x="1828800" y="2057400"/>
              <a:ext cx="3200400" cy="1498244"/>
              <a:chOff x="1673096" y="1320326"/>
              <a:chExt cx="3200400" cy="1498244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4F3D4959-0E95-381D-3CA7-C5368D6FC142}"/>
                  </a:ext>
                </a:extLst>
              </p:cNvPr>
              <p:cNvGrpSpPr/>
              <p:nvPr/>
            </p:nvGrpSpPr>
            <p:grpSpPr>
              <a:xfrm>
                <a:off x="1673096" y="1320326"/>
                <a:ext cx="3200400" cy="1498244"/>
                <a:chOff x="1673096" y="1924334"/>
                <a:chExt cx="3200400" cy="1498244"/>
              </a:xfrm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C3FA5B73-F451-73D0-5878-4C340BB37579}"/>
                    </a:ext>
                  </a:extLst>
                </p:cNvPr>
                <p:cNvSpPr/>
                <p:nvPr/>
              </p:nvSpPr>
              <p:spPr bwMode="auto">
                <a:xfrm>
                  <a:off x="1673096" y="1924334"/>
                  <a:ext cx="3200400" cy="1018926"/>
                </a:xfrm>
                <a:prstGeom prst="rect">
                  <a:avLst/>
                </a:prstGeom>
                <a:solidFill>
                  <a:srgbClr val="00B050">
                    <a:alpha val="20000"/>
                  </a:srgbClr>
                </a:solidFill>
                <a:ln>
                  <a:noFill/>
                </a:ln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>
                    <a:solidFill>
                      <a:srgbClr val="FF0000"/>
                    </a:solidFill>
                    <a:cs typeface="Times New Roman"/>
                  </a:endParaRPr>
                </a:p>
              </p:txBody>
            </p:sp>
            <p:sp>
              <p:nvSpPr>
                <p:cNvPr id="27" name="Oval 26">
                  <a:extLst>
                    <a:ext uri="{FF2B5EF4-FFF2-40B4-BE49-F238E27FC236}">
                      <a16:creationId xmlns:a16="http://schemas.microsoft.com/office/drawing/2014/main" id="{4F8A0D51-5795-22D2-D730-12046A24DF4A}"/>
                    </a:ext>
                  </a:extLst>
                </p:cNvPr>
                <p:cNvSpPr/>
                <p:nvPr/>
              </p:nvSpPr>
              <p:spPr bwMode="auto">
                <a:xfrm>
                  <a:off x="1971413" y="2273417"/>
                  <a:ext cx="369115" cy="350865"/>
                </a:xfrm>
                <a:prstGeom prst="ellips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AP</a:t>
                  </a:r>
                </a:p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1</a:t>
                  </a:r>
                </a:p>
              </p:txBody>
            </p:sp>
            <p:sp>
              <p:nvSpPr>
                <p:cNvPr id="28" name="Oval 27">
                  <a:extLst>
                    <a:ext uri="{FF2B5EF4-FFF2-40B4-BE49-F238E27FC236}">
                      <a16:creationId xmlns:a16="http://schemas.microsoft.com/office/drawing/2014/main" id="{8EA5A92F-6F8C-2053-630B-5FCFE16DE0C1}"/>
                    </a:ext>
                  </a:extLst>
                </p:cNvPr>
                <p:cNvSpPr/>
                <p:nvPr/>
              </p:nvSpPr>
              <p:spPr bwMode="auto">
                <a:xfrm>
                  <a:off x="4130906" y="2273416"/>
                  <a:ext cx="369115" cy="350865"/>
                </a:xfrm>
                <a:prstGeom prst="ellipse">
                  <a:avLst/>
                </a:prstGeom>
                <a:ln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AP</a:t>
                  </a:r>
                </a:p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2</a:t>
                  </a:r>
                </a:p>
              </p:txBody>
            </p:sp>
            <p:cxnSp>
              <p:nvCxnSpPr>
                <p:cNvPr id="30" name="Straight Arrow Connector 29">
                  <a:extLst>
                    <a:ext uri="{FF2B5EF4-FFF2-40B4-BE49-F238E27FC236}">
                      <a16:creationId xmlns:a16="http://schemas.microsoft.com/office/drawing/2014/main" id="{1F935F19-F1F1-1CB5-F252-4C7AF45ED01F}"/>
                    </a:ext>
                  </a:extLst>
                </p:cNvPr>
                <p:cNvCxnSpPr>
                  <a:cxnSpLocks/>
                  <a:endCxn id="26" idx="4"/>
                </p:cNvCxnSpPr>
                <p:nvPr/>
              </p:nvCxnSpPr>
              <p:spPr>
                <a:xfrm flipH="1" flipV="1">
                  <a:off x="2155971" y="2624282"/>
                  <a:ext cx="184557" cy="447431"/>
                </a:xfrm>
                <a:prstGeom prst="straightConnector1">
                  <a:avLst/>
                </a:prstGeom>
                <a:ln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>
                  <a:extLst>
                    <a:ext uri="{FF2B5EF4-FFF2-40B4-BE49-F238E27FC236}">
                      <a16:creationId xmlns:a16="http://schemas.microsoft.com/office/drawing/2014/main" id="{0F86905B-D71F-A125-A8A2-BE645797C09F}"/>
                    </a:ext>
                  </a:extLst>
                </p:cNvPr>
                <p:cNvCxnSpPr>
                  <a:cxnSpLocks/>
                  <a:stCxn id="40" idx="0"/>
                  <a:endCxn id="28" idx="4"/>
                </p:cNvCxnSpPr>
                <p:nvPr/>
              </p:nvCxnSpPr>
              <p:spPr>
                <a:xfrm flipV="1">
                  <a:off x="3926939" y="2624281"/>
                  <a:ext cx="388525" cy="473188"/>
                </a:xfrm>
                <a:prstGeom prst="straightConnector1">
                  <a:avLst/>
                </a:prstGeom>
                <a:ln>
                  <a:prstDash val="sysDot"/>
                  <a:headEnd type="triangle" w="med" len="med"/>
                  <a:tailEnd type="triangle" w="med" len="med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Arrow Connector 31">
                  <a:extLst>
                    <a:ext uri="{FF2B5EF4-FFF2-40B4-BE49-F238E27FC236}">
                      <a16:creationId xmlns:a16="http://schemas.microsoft.com/office/drawing/2014/main" id="{EB43B424-8E39-F357-5922-A1ACEA70E59A}"/>
                    </a:ext>
                  </a:extLst>
                </p:cNvPr>
                <p:cNvCxnSpPr/>
                <p:nvPr/>
              </p:nvCxnSpPr>
              <p:spPr>
                <a:xfrm>
                  <a:off x="2525085" y="3247145"/>
                  <a:ext cx="536896" cy="0"/>
                </a:xfrm>
                <a:prstGeom prst="straightConnector1">
                  <a:avLst/>
                </a:prstGeom>
                <a:ln w="38100">
                  <a:gradFill flip="none" rotWithShape="1">
                    <a:gsLst>
                      <a:gs pos="0">
                        <a:srgbClr val="143C66"/>
                      </a:gs>
                      <a:gs pos="100000">
                        <a:srgbClr val="008080"/>
                      </a:gs>
                    </a:gsLst>
                    <a:lin ang="0" scaled="1"/>
                    <a:tileRect/>
                  </a:gra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Oval 32">
                  <a:extLst>
                    <a:ext uri="{FF2B5EF4-FFF2-40B4-BE49-F238E27FC236}">
                      <a16:creationId xmlns:a16="http://schemas.microsoft.com/office/drawing/2014/main" id="{80111656-5A5B-D447-DE5D-97313BD1EE7A}"/>
                    </a:ext>
                  </a:extLst>
                </p:cNvPr>
                <p:cNvSpPr/>
                <p:nvPr/>
              </p:nvSpPr>
              <p:spPr bwMode="auto">
                <a:xfrm>
                  <a:off x="2155969" y="3071713"/>
                  <a:ext cx="369115" cy="350865"/>
                </a:xfrm>
                <a:prstGeom prst="ellipse">
                  <a:avLst/>
                </a:prstGeom>
                <a:ln/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en-US" sz="900">
                      <a:solidFill>
                        <a:schemeClr val="tx1"/>
                      </a:solidFill>
                    </a:rPr>
                    <a:t>STA</a:t>
                  </a:r>
                </a:p>
              </p:txBody>
            </p:sp>
            <p:cxnSp>
              <p:nvCxnSpPr>
                <p:cNvPr id="34" name="Straight Arrow Connector 33">
                  <a:extLst>
                    <a:ext uri="{FF2B5EF4-FFF2-40B4-BE49-F238E27FC236}">
                      <a16:creationId xmlns:a16="http://schemas.microsoft.com/office/drawing/2014/main" id="{9CE61D9D-12B8-7182-E821-66A2DE65096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47679" y="2467363"/>
                  <a:ext cx="1783227" cy="0"/>
                </a:xfrm>
                <a:prstGeom prst="straightConnector1">
                  <a:avLst/>
                </a:prstGeom>
                <a:ln>
                  <a:prstDash val="sysDot"/>
                  <a:headEnd type="stealth"/>
                  <a:tailEnd type="stealth"/>
                </a:ln>
              </p:spPr>
              <p:style>
                <a:lnRef idx="1">
                  <a:schemeClr val="accent6"/>
                </a:lnRef>
                <a:fillRef idx="0">
                  <a:schemeClr val="accent6"/>
                </a:fillRef>
                <a:effectRef idx="0">
                  <a:schemeClr val="accent6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" name="TextBox 3">
                <a:extLst>
                  <a:ext uri="{FF2B5EF4-FFF2-40B4-BE49-F238E27FC236}">
                    <a16:creationId xmlns:a16="http://schemas.microsoft.com/office/drawing/2014/main" id="{F9B29722-D84D-DC01-9126-0E3B35CB30F4}"/>
                  </a:ext>
                </a:extLst>
              </p:cNvPr>
              <p:cNvSpPr txBox="1"/>
              <p:nvPr/>
            </p:nvSpPr>
            <p:spPr>
              <a:xfrm>
                <a:off x="2782348" y="1567030"/>
                <a:ext cx="1026243" cy="341632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 rtlCol="0" anchor="t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90000"/>
                  </a:lnSpc>
                  <a:spcAft>
                    <a:spcPts val="300"/>
                  </a:spcAft>
                </a:pPr>
                <a:r>
                  <a:rPr 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e Semibold"/>
                  </a:rPr>
                  <a:t>Backhaul</a:t>
                </a:r>
                <a:endParaRPr 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e Semibold" pitchFamily="34" charset="0"/>
                </a:endParaRPr>
              </a:p>
            </p:txBody>
          </p:sp>
        </p:grp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98E2BB5-8158-284F-D4BB-B976186A5AFA}"/>
                </a:ext>
              </a:extLst>
            </p:cNvPr>
            <p:cNvSpPr/>
            <p:nvPr/>
          </p:nvSpPr>
          <p:spPr bwMode="auto">
            <a:xfrm>
              <a:off x="3898085" y="3230535"/>
              <a:ext cx="369115" cy="350865"/>
            </a:xfrm>
            <a:prstGeom prst="ellipse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>
                  <a:solidFill>
                    <a:schemeClr val="tx1"/>
                  </a:solidFill>
                </a:rPr>
                <a:t>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4874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914399"/>
          </a:xfrm>
        </p:spPr>
        <p:txBody>
          <a:bodyPr/>
          <a:lstStyle/>
          <a:p>
            <a:r>
              <a:rPr lang="en-US"/>
              <a:t>Considerations of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7400"/>
            <a:ext cx="7770813" cy="38068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simple</a:t>
            </a:r>
            <a:endParaRPr lang="en-US" strike="sngStrike">
              <a:solidFill>
                <a:srgbClr val="FF0000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E.g., Rely on existing frameworks as much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flexible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To cover different use cases such as home, enterprise, warehouse,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Should be scalable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To support mobility within a network consisting of large number of APs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5477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/>
              <a:t>An Example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The 11be MLO framework already allows a non-AP MLD to switch links with minimal signaling overhead and delay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E.g., by making the non-collocated APs as affiliated APs of a single AP MLD (see next slide)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This approach would enable seamless transition to another AP with no (or minimal) communication interruption by allowing make-before-break data path switch</a:t>
            </a: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16375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AB2A8-0EC1-6D03-AE29-380D8EC1D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70018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Example Topology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58760-BBB7-A6A5-4CCA-3AB1C828A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6936"/>
            <a:ext cx="7770813" cy="462747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Reuse MLO architecture, allowing non-collocated APs to be affiliated with the AP MLD</a:t>
            </a:r>
          </a:p>
          <a:p>
            <a:pPr>
              <a:buFont typeface="Arial" panose="020B0604020202020204" pitchFamily="34" charset="0"/>
              <a:buChar char="•"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D9D71-41FC-9418-C46E-3BE8550BA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Slide </a:t>
            </a:r>
            <a:fld id="{440F5867-744E-4AA6-B0ED-4C44D2DFBB7B}" type="slidenum">
              <a:rPr lang="en-GB" smtClean="0">
                <a:solidFill>
                  <a:schemeClr val="tx1"/>
                </a:solidFill>
              </a:rPr>
              <a:pPr/>
              <a:t>6</a:t>
            </a:fld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CD6B10-A0D2-8438-628C-0738D72AB1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>
                <a:solidFill>
                  <a:schemeClr val="tx1"/>
                </a:solidFill>
              </a:rPr>
              <a:t>Duncan Ho, Qualcomm Incorporated</a:t>
            </a:r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5FD6CFC-19A5-B4C6-FD3C-CA1171283099}"/>
              </a:ext>
            </a:extLst>
          </p:cNvPr>
          <p:cNvGrpSpPr/>
          <p:nvPr/>
        </p:nvGrpSpPr>
        <p:grpSpPr>
          <a:xfrm>
            <a:off x="401502" y="2415031"/>
            <a:ext cx="8794231" cy="3474360"/>
            <a:chOff x="475936" y="1897512"/>
            <a:chExt cx="11155284" cy="4510782"/>
          </a:xfrm>
        </p:grpSpPr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6EB2680E-ED32-AC17-E5AB-ACD9EF4387BE}"/>
                </a:ext>
              </a:extLst>
            </p:cNvPr>
            <p:cNvSpPr txBox="1"/>
            <p:nvPr/>
          </p:nvSpPr>
          <p:spPr>
            <a:xfrm>
              <a:off x="10065366" y="3261172"/>
              <a:ext cx="1565854" cy="895078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200">
                  <a:solidFill>
                    <a:schemeClr val="tx1"/>
                  </a:solidFill>
                  <a:ea typeface="Microsoft Sans Serif"/>
                  <a:cs typeface="Microsoft Sans Serif"/>
                </a:rPr>
                <a:t>Affiliated APs</a:t>
              </a:r>
            </a:p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200">
                  <a:solidFill>
                    <a:schemeClr val="tx1"/>
                  </a:solidFill>
                  <a:ea typeface="Microsoft Sans Serif"/>
                  <a:cs typeface="Microsoft Sans Serif"/>
                </a:rPr>
                <a:t>(non-collocated)</a:t>
              </a:r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88679898-9DC5-FCBC-DC40-4B58350E1808}"/>
                </a:ext>
              </a:extLst>
            </p:cNvPr>
            <p:cNvSpPr/>
            <p:nvPr/>
          </p:nvSpPr>
          <p:spPr>
            <a:xfrm>
              <a:off x="1770187" y="1897512"/>
              <a:ext cx="8643254" cy="49824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AP MLD (logical entity, physically could be co-located with any of the AP below for each client)</a:t>
              </a:r>
            </a:p>
          </p:txBody>
        </p: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FE319FA7-0E39-F1BB-FBF4-3DBC6A0DB985}"/>
                </a:ext>
              </a:extLst>
            </p:cNvPr>
            <p:cNvSpPr/>
            <p:nvPr/>
          </p:nvSpPr>
          <p:spPr>
            <a:xfrm>
              <a:off x="2088906" y="3985593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AP1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6" name="Oval 145">
              <a:extLst>
                <a:ext uri="{FF2B5EF4-FFF2-40B4-BE49-F238E27FC236}">
                  <a16:creationId xmlns:a16="http://schemas.microsoft.com/office/drawing/2014/main" id="{D114CACD-E0AE-4DAB-CD2C-5A315D1FF8A9}"/>
                </a:ext>
              </a:extLst>
            </p:cNvPr>
            <p:cNvSpPr/>
            <p:nvPr/>
          </p:nvSpPr>
          <p:spPr>
            <a:xfrm>
              <a:off x="4492135" y="3985593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AP2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7" name="Oval 146">
              <a:extLst>
                <a:ext uri="{FF2B5EF4-FFF2-40B4-BE49-F238E27FC236}">
                  <a16:creationId xmlns:a16="http://schemas.microsoft.com/office/drawing/2014/main" id="{630B9FCA-9F65-CE69-52DB-37322C7A3F06}"/>
                </a:ext>
              </a:extLst>
            </p:cNvPr>
            <p:cNvSpPr/>
            <p:nvPr/>
          </p:nvSpPr>
          <p:spPr>
            <a:xfrm>
              <a:off x="6970729" y="3977219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bg1"/>
                  </a:solidFill>
                  <a:ea typeface="Microsoft Sans Serif"/>
                  <a:cs typeface="Microsoft Sans Serif"/>
                </a:rPr>
                <a:t>AP3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DFDE03A8-5B30-51E2-0D65-46B38050379E}"/>
                </a:ext>
              </a:extLst>
            </p:cNvPr>
            <p:cNvSpPr/>
            <p:nvPr/>
          </p:nvSpPr>
          <p:spPr>
            <a:xfrm>
              <a:off x="9373959" y="3977219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err="1">
                  <a:solidFill>
                    <a:schemeClr val="bg1"/>
                  </a:solidFill>
                  <a:ea typeface="Microsoft Sans Serif"/>
                  <a:cs typeface="Microsoft Sans Serif"/>
                </a:rPr>
                <a:t>APn</a:t>
              </a:r>
              <a:endParaRPr lang="en-US" sz="1400">
                <a:solidFill>
                  <a:schemeClr val="bg1"/>
                </a:solidFill>
              </a:endParaRPr>
            </a:p>
          </p:txBody>
        </p:sp>
        <p:sp>
          <p:nvSpPr>
            <p:cNvPr id="149" name="Cube 148">
              <a:extLst>
                <a:ext uri="{FF2B5EF4-FFF2-40B4-BE49-F238E27FC236}">
                  <a16:creationId xmlns:a16="http://schemas.microsoft.com/office/drawing/2014/main" id="{A78F6516-92FC-BD94-C02E-4D6B213ABF77}"/>
                </a:ext>
              </a:extLst>
            </p:cNvPr>
            <p:cNvSpPr/>
            <p:nvPr/>
          </p:nvSpPr>
          <p:spPr>
            <a:xfrm>
              <a:off x="2323740" y="3885483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0" name="Cube 149">
              <a:extLst>
                <a:ext uri="{FF2B5EF4-FFF2-40B4-BE49-F238E27FC236}">
                  <a16:creationId xmlns:a16="http://schemas.microsoft.com/office/drawing/2014/main" id="{A5A4CD0C-FCE7-F400-A546-39F38A65EF34}"/>
                </a:ext>
              </a:extLst>
            </p:cNvPr>
            <p:cNvSpPr/>
            <p:nvPr/>
          </p:nvSpPr>
          <p:spPr>
            <a:xfrm>
              <a:off x="4693476" y="3893856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1" name="Cube 150">
              <a:extLst>
                <a:ext uri="{FF2B5EF4-FFF2-40B4-BE49-F238E27FC236}">
                  <a16:creationId xmlns:a16="http://schemas.microsoft.com/office/drawing/2014/main" id="{BAB5F330-0D58-EE58-28F5-5CC27EA4FD2F}"/>
                </a:ext>
              </a:extLst>
            </p:cNvPr>
            <p:cNvSpPr/>
            <p:nvPr/>
          </p:nvSpPr>
          <p:spPr>
            <a:xfrm>
              <a:off x="7205564" y="3893856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2" name="Cube 151">
              <a:extLst>
                <a:ext uri="{FF2B5EF4-FFF2-40B4-BE49-F238E27FC236}">
                  <a16:creationId xmlns:a16="http://schemas.microsoft.com/office/drawing/2014/main" id="{6B896470-269F-D0F0-DF2B-FFF88300BE93}"/>
                </a:ext>
              </a:extLst>
            </p:cNvPr>
            <p:cNvSpPr/>
            <p:nvPr/>
          </p:nvSpPr>
          <p:spPr>
            <a:xfrm>
              <a:off x="9633916" y="3893857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>
                <a:solidFill>
                  <a:schemeClr val="tx1"/>
                </a:solidFill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ADFE6F8B-0BE5-F879-1205-D3B50DD7F2E6}"/>
                </a:ext>
              </a:extLst>
            </p:cNvPr>
            <p:cNvSpPr/>
            <p:nvPr/>
          </p:nvSpPr>
          <p:spPr>
            <a:xfrm>
              <a:off x="4568657" y="5678114"/>
              <a:ext cx="761802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err="1">
                  <a:solidFill>
                    <a:schemeClr val="tx1"/>
                  </a:solidFill>
                  <a:ea typeface="Microsoft Sans Serif"/>
                  <a:cs typeface="Microsoft Sans Serif"/>
                </a:rPr>
                <a:t>STAx</a:t>
              </a:r>
              <a:endParaRPr lang="en-US" sz="1400">
                <a:solidFill>
                  <a:schemeClr val="tx1"/>
                </a:solidFill>
                <a:ea typeface="Microsoft Sans Serif"/>
                <a:cs typeface="Microsoft Sans Serif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35E45B18-7B11-DC93-320D-06BDDC619AD4}"/>
                </a:ext>
              </a:extLst>
            </p:cNvPr>
            <p:cNvSpPr/>
            <p:nvPr/>
          </p:nvSpPr>
          <p:spPr>
            <a:xfrm>
              <a:off x="7112586" y="5678113"/>
              <a:ext cx="761802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 err="1">
                  <a:solidFill>
                    <a:schemeClr val="tx1"/>
                  </a:solidFill>
                  <a:ea typeface="Microsoft Sans Serif"/>
                  <a:cs typeface="Microsoft Sans Serif"/>
                </a:rPr>
                <a:t>STAy</a:t>
              </a:r>
              <a:endParaRPr lang="en-US" sz="1400">
                <a:solidFill>
                  <a:schemeClr val="tx1"/>
                </a:solidFill>
                <a:ea typeface="Microsoft Sans Serif"/>
                <a:cs typeface="Microsoft Sans Serif"/>
              </a:endParaRPr>
            </a:p>
          </p:txBody>
        </p:sp>
        <p:cxnSp>
          <p:nvCxnSpPr>
            <p:cNvPr id="155" name="Straight Arrow Connector 154">
              <a:extLst>
                <a:ext uri="{FF2B5EF4-FFF2-40B4-BE49-F238E27FC236}">
                  <a16:creationId xmlns:a16="http://schemas.microsoft.com/office/drawing/2014/main" id="{D2868F41-60A5-7FA5-8FA6-64CB162AF833}"/>
                </a:ext>
              </a:extLst>
            </p:cNvPr>
            <p:cNvCxnSpPr/>
            <p:nvPr/>
          </p:nvCxnSpPr>
          <p:spPr>
            <a:xfrm flipH="1">
              <a:off x="2636437" y="239617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>
              <a:extLst>
                <a:ext uri="{FF2B5EF4-FFF2-40B4-BE49-F238E27FC236}">
                  <a16:creationId xmlns:a16="http://schemas.microsoft.com/office/drawing/2014/main" id="{0601F841-782C-B08A-F330-67383258F0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022920" y="2421296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Arrow Connector 156">
              <a:extLst>
                <a:ext uri="{FF2B5EF4-FFF2-40B4-BE49-F238E27FC236}">
                  <a16:creationId xmlns:a16="http://schemas.microsoft.com/office/drawing/2014/main" id="{B0957450-6E70-EDEC-80E2-9DD6EBD75C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3140" y="239617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Arrow Connector 157">
              <a:extLst>
                <a:ext uri="{FF2B5EF4-FFF2-40B4-BE49-F238E27FC236}">
                  <a16:creationId xmlns:a16="http://schemas.microsoft.com/office/drawing/2014/main" id="{C1CD8150-0114-800D-E027-3AE1844DB83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902460" y="2421295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Rectangle: Rounded Corners 158">
              <a:extLst>
                <a:ext uri="{FF2B5EF4-FFF2-40B4-BE49-F238E27FC236}">
                  <a16:creationId xmlns:a16="http://schemas.microsoft.com/office/drawing/2014/main" id="{FE224768-B945-3685-0D49-34A24319D67F}"/>
                </a:ext>
              </a:extLst>
            </p:cNvPr>
            <p:cNvSpPr/>
            <p:nvPr/>
          </p:nvSpPr>
          <p:spPr>
            <a:xfrm>
              <a:off x="475936" y="2916910"/>
              <a:ext cx="998136" cy="612950"/>
            </a:xfrm>
            <a:prstGeom prst="round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Router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cxnSp>
          <p:nvCxnSpPr>
            <p:cNvPr id="160" name="Straight Arrow Connector 159">
              <a:extLst>
                <a:ext uri="{FF2B5EF4-FFF2-40B4-BE49-F238E27FC236}">
                  <a16:creationId xmlns:a16="http://schemas.microsoft.com/office/drawing/2014/main" id="{B1E60816-87A3-B680-1BC8-700775F39CB8}"/>
                </a:ext>
              </a:extLst>
            </p:cNvPr>
            <p:cNvCxnSpPr/>
            <p:nvPr/>
          </p:nvCxnSpPr>
          <p:spPr>
            <a:xfrm flipV="1">
              <a:off x="1468735" y="3325229"/>
              <a:ext cx="3367872" cy="6698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Arrow Connector 160">
              <a:extLst>
                <a:ext uri="{FF2B5EF4-FFF2-40B4-BE49-F238E27FC236}">
                  <a16:creationId xmlns:a16="http://schemas.microsoft.com/office/drawing/2014/main" id="{C9C7B816-96C8-F501-A7D2-EA07282354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68735" y="3115889"/>
              <a:ext cx="5871585" cy="1507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>
              <a:extLst>
                <a:ext uri="{FF2B5EF4-FFF2-40B4-BE49-F238E27FC236}">
                  <a16:creationId xmlns:a16="http://schemas.microsoft.com/office/drawing/2014/main" id="{C3EDF9A3-DC8C-46B3-73AE-C05192410F78}"/>
                </a:ext>
              </a:extLst>
            </p:cNvPr>
            <p:cNvCxnSpPr/>
            <p:nvPr/>
          </p:nvCxnSpPr>
          <p:spPr>
            <a:xfrm flipH="1">
              <a:off x="4845505" y="3340823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Arrow Connector 162">
              <a:extLst>
                <a:ext uri="{FF2B5EF4-FFF2-40B4-BE49-F238E27FC236}">
                  <a16:creationId xmlns:a16="http://schemas.microsoft.com/office/drawing/2014/main" id="{302A6F54-9369-BDC5-E9E9-54E0AB0D8A3D}"/>
                </a:ext>
              </a:extLst>
            </p:cNvPr>
            <p:cNvCxnSpPr>
              <a:cxnSpLocks/>
            </p:cNvCxnSpPr>
            <p:nvPr/>
          </p:nvCxnSpPr>
          <p:spPr>
            <a:xfrm>
              <a:off x="7339170" y="3123109"/>
              <a:ext cx="1675" cy="797169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Arrow Connector 163">
              <a:extLst>
                <a:ext uri="{FF2B5EF4-FFF2-40B4-BE49-F238E27FC236}">
                  <a16:creationId xmlns:a16="http://schemas.microsoft.com/office/drawing/2014/main" id="{D326D2A2-B7B9-467A-378F-407ED59AD40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62736" y="4973679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Arrow Connector 164">
              <a:extLst>
                <a:ext uri="{FF2B5EF4-FFF2-40B4-BE49-F238E27FC236}">
                  <a16:creationId xmlns:a16="http://schemas.microsoft.com/office/drawing/2014/main" id="{D2D2DBBD-E7BA-274C-628C-A2D5B87190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491571" y="4998799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id="{4EB1F588-0FC4-5A6A-FFB8-67582A2AD43E}"/>
                </a:ext>
              </a:extLst>
            </p:cNvPr>
            <p:cNvSpPr txBox="1"/>
            <p:nvPr/>
          </p:nvSpPr>
          <p:spPr>
            <a:xfrm>
              <a:off x="3031252" y="2947773"/>
              <a:ext cx="1457010" cy="505479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Data path</a:t>
              </a:r>
              <a:endParaRPr lang="en-US" sz="1400"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1FD9CAC-EE87-1482-B3A8-6902BFB10272}"/>
              </a:ext>
            </a:extLst>
          </p:cNvPr>
          <p:cNvSpPr txBox="1"/>
          <p:nvPr/>
        </p:nvSpPr>
        <p:spPr>
          <a:xfrm>
            <a:off x="454792" y="5889389"/>
            <a:ext cx="8380978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Note</a:t>
            </a:r>
            <a:r>
              <a:rPr lang="en-US" sz="16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: SN/PN assignment, encryption are still performed at each AP inline with the existing MLO architecture</a:t>
            </a:r>
            <a:endParaRPr lang="en-US" sz="1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647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711B0-1079-D3ED-D745-DC2F2E4DE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Transition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05303-86EC-624B-40D5-737460FEC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877" y="1798869"/>
            <a:ext cx="4031483" cy="4295544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/>
              <a:t>Before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STA is active with AP1</a:t>
            </a:r>
            <a:endParaRPr lang="en-US" sz="14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Data path is routed to AP1</a:t>
            </a:r>
            <a:endParaRPr lang="en-US" sz="14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AP1 hosts MLD context for the client</a:t>
            </a:r>
            <a:endParaRPr lang="en-US" sz="1400">
              <a:cs typeface="Times New Roman"/>
            </a:endParaRPr>
          </a:p>
          <a:p>
            <a:pPr>
              <a:buFont typeface="+mj-lt"/>
              <a:buAutoNum type="arabicPeriod"/>
            </a:pPr>
            <a:r>
              <a:rPr lang="en-US" sz="1800"/>
              <a:t>During transition</a:t>
            </a:r>
            <a:endParaRPr lang="en-US" sz="18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STA is active with both AP1 and AP2</a:t>
            </a:r>
            <a:endParaRPr lang="en-US" sz="14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AP1 duplicates/forwards packets to AP2 (optional)</a:t>
            </a:r>
            <a:endParaRPr lang="en-US" sz="14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Both AP1 &amp; AP2 sends packets to client independently (optional)</a:t>
            </a:r>
          </a:p>
          <a:p>
            <a:pPr>
              <a:buFont typeface="+mj-lt"/>
              <a:buAutoNum type="arabicPeriod"/>
            </a:pPr>
            <a:r>
              <a:rPr lang="en-US" sz="1800"/>
              <a:t>After transition</a:t>
            </a:r>
            <a:endParaRPr lang="en-US" sz="18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STA is no longer active with AP1</a:t>
            </a:r>
            <a:endParaRPr lang="en-US" sz="14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Data path re-routed to AP2</a:t>
            </a:r>
            <a:endParaRPr lang="en-US" sz="140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/>
              <a:t>AP2 keeps the MLD context for the client</a:t>
            </a:r>
            <a:endParaRPr lang="en-US" sz="140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5BF395-9207-4F96-755D-20659E7277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CD1EF-CD03-A1FC-897C-B01C021A5B1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Duncan Ho, Qualcomm Incorporated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DBFAF91-E0EF-D165-3CDF-654E531A0018}"/>
              </a:ext>
            </a:extLst>
          </p:cNvPr>
          <p:cNvGrpSpPr/>
          <p:nvPr/>
        </p:nvGrpSpPr>
        <p:grpSpPr>
          <a:xfrm>
            <a:off x="152400" y="2165501"/>
            <a:ext cx="4624371" cy="3473299"/>
            <a:chOff x="367079" y="1322196"/>
            <a:chExt cx="6020109" cy="442452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1E4E76B-3B94-1078-9139-8A6164300611}"/>
                </a:ext>
              </a:extLst>
            </p:cNvPr>
            <p:cNvSpPr/>
            <p:nvPr/>
          </p:nvSpPr>
          <p:spPr>
            <a:xfrm>
              <a:off x="2708031" y="1322196"/>
              <a:ext cx="3669321" cy="411983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AP MLD (logical entity)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42DA6712-B9C9-5FD0-64C4-11FAF846FD68}"/>
                </a:ext>
              </a:extLst>
            </p:cNvPr>
            <p:cNvSpPr/>
            <p:nvPr/>
          </p:nvSpPr>
          <p:spPr>
            <a:xfrm>
              <a:off x="2984882" y="3324015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AP1</a:t>
              </a:r>
              <a:endParaRPr lang="en-US" sz="140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52C15376-60F9-8C33-D9E4-AE74056A5BA0}"/>
                </a:ext>
              </a:extLst>
            </p:cNvPr>
            <p:cNvSpPr/>
            <p:nvPr/>
          </p:nvSpPr>
          <p:spPr>
            <a:xfrm>
              <a:off x="5463476" y="3315641"/>
              <a:ext cx="914400" cy="914400"/>
            </a:xfrm>
            <a:prstGeom prst="ellipse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AP2</a:t>
              </a:r>
              <a:endParaRPr lang="en-US" sz="1400" err="1"/>
            </a:p>
          </p:txBody>
        </p:sp>
        <p:sp>
          <p:nvSpPr>
            <p:cNvPr id="10" name="Cube 9">
              <a:extLst>
                <a:ext uri="{FF2B5EF4-FFF2-40B4-BE49-F238E27FC236}">
                  <a16:creationId xmlns:a16="http://schemas.microsoft.com/office/drawing/2014/main" id="{98787572-ACDE-E28D-55F6-9A0F261B9309}"/>
                </a:ext>
              </a:extLst>
            </p:cNvPr>
            <p:cNvSpPr/>
            <p:nvPr/>
          </p:nvSpPr>
          <p:spPr>
            <a:xfrm>
              <a:off x="3186223" y="3232278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/>
            </a:p>
          </p:txBody>
        </p:sp>
        <p:sp>
          <p:nvSpPr>
            <p:cNvPr id="11" name="Cube 10">
              <a:extLst>
                <a:ext uri="{FF2B5EF4-FFF2-40B4-BE49-F238E27FC236}">
                  <a16:creationId xmlns:a16="http://schemas.microsoft.com/office/drawing/2014/main" id="{E66064B3-D1D4-2D80-29FB-CE997E165934}"/>
                </a:ext>
              </a:extLst>
            </p:cNvPr>
            <p:cNvSpPr/>
            <p:nvPr/>
          </p:nvSpPr>
          <p:spPr>
            <a:xfrm>
              <a:off x="5698311" y="3232278"/>
              <a:ext cx="454152" cy="186196"/>
            </a:xfrm>
            <a:prstGeom prst="cub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err="1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4D95A97-6D0E-A082-5972-E8DF73B11F82}"/>
                </a:ext>
              </a:extLst>
            </p:cNvPr>
            <p:cNvSpPr/>
            <p:nvPr/>
          </p:nvSpPr>
          <p:spPr>
            <a:xfrm>
              <a:off x="3061404" y="5016536"/>
              <a:ext cx="801907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err="1">
                  <a:solidFill>
                    <a:srgbClr val="000000"/>
                  </a:solidFill>
                  <a:ea typeface="Microsoft Sans Serif"/>
                  <a:cs typeface="Microsoft Sans Serif"/>
                </a:rPr>
                <a:t>STAx</a:t>
              </a:r>
              <a:endParaRPr lang="en-US" sz="1200">
                <a:solidFill>
                  <a:srgbClr val="000000"/>
                </a:solidFill>
                <a:ea typeface="Microsoft Sans Serif"/>
                <a:cs typeface="Microsoft Sans Serif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A6162AE-E263-38D9-4FAE-1767ACFBBF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15667" y="1759718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4B54B18A-3193-410B-52D1-920908310A0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85887" y="1734597"/>
              <a:ext cx="23446" cy="1500553"/>
            </a:xfrm>
            <a:prstGeom prst="straightConnector1">
              <a:avLst/>
            </a:prstGeom>
            <a:ln w="12700" cap="rnd">
              <a:solidFill>
                <a:schemeClr val="tx2">
                  <a:lumMod val="75000"/>
                </a:schemeClr>
              </a:solidFill>
              <a:prstDash val="dash"/>
              <a:round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4674C94-2E67-7865-6329-3E2C9DB73452}"/>
                </a:ext>
              </a:extLst>
            </p:cNvPr>
            <p:cNvSpPr txBox="1"/>
            <p:nvPr/>
          </p:nvSpPr>
          <p:spPr>
            <a:xfrm>
              <a:off x="1024156" y="3377431"/>
              <a:ext cx="1733339" cy="952721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Affiliated APs</a:t>
              </a:r>
            </a:p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solidFill>
                    <a:schemeClr val="tx1"/>
                  </a:solidFill>
                  <a:ea typeface="Microsoft Sans Serif"/>
                  <a:cs typeface="Microsoft Sans Serif"/>
                </a:rPr>
                <a:t>(non-collocated)</a:t>
              </a:r>
            </a:p>
          </p:txBody>
        </p: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452F0273-3D13-6327-1A1D-8381E2B24C34}"/>
                </a:ext>
              </a:extLst>
            </p:cNvPr>
            <p:cNvSpPr/>
            <p:nvPr/>
          </p:nvSpPr>
          <p:spPr>
            <a:xfrm>
              <a:off x="367079" y="2071113"/>
              <a:ext cx="998136" cy="914400"/>
            </a:xfrm>
            <a:prstGeom prst="roundRect">
              <a:avLst/>
            </a:prstGeom>
            <a:solidFill>
              <a:srgbClr val="ED7D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Router</a:t>
              </a:r>
              <a:endParaRPr lang="en-US" sz="1400" err="1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1C6D82BA-99F2-78F5-3FBB-82A48F0902AB}"/>
                </a:ext>
              </a:extLst>
            </p:cNvPr>
            <p:cNvCxnSpPr/>
            <p:nvPr/>
          </p:nvCxnSpPr>
          <p:spPr>
            <a:xfrm flipV="1">
              <a:off x="1359877" y="2663651"/>
              <a:ext cx="1969477" cy="1507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62B5BDD5-10C6-EF9A-7A1D-0E727ADBDAE1}"/>
                </a:ext>
              </a:extLst>
            </p:cNvPr>
            <p:cNvCxnSpPr>
              <a:cxnSpLocks/>
            </p:cNvCxnSpPr>
            <p:nvPr/>
          </p:nvCxnSpPr>
          <p:spPr>
            <a:xfrm>
              <a:off x="3670998" y="3298371"/>
              <a:ext cx="1986223" cy="10049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04EBE1A-4D3A-ADB1-D7D8-46D1477719E4}"/>
                </a:ext>
              </a:extLst>
            </p:cNvPr>
            <p:cNvCxnSpPr/>
            <p:nvPr/>
          </p:nvCxnSpPr>
          <p:spPr>
            <a:xfrm flipH="1">
              <a:off x="3338252" y="2679245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249147E-038A-854D-8105-F96744C6CDB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55483" y="4312101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E7FAD13A-7B37-D170-5942-C1E1CF4BD2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24406" y="4127881"/>
              <a:ext cx="1647930" cy="805542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097C368-D1BB-DA5D-410A-C39D82431FFB}"/>
                </a:ext>
              </a:extLst>
            </p:cNvPr>
            <p:cNvSpPr txBox="1"/>
            <p:nvPr/>
          </p:nvSpPr>
          <p:spPr>
            <a:xfrm>
              <a:off x="1440263" y="2620944"/>
              <a:ext cx="1457010" cy="495963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Overflow="overflow" horzOverflow="overflow" vert="horz" wrap="square" lIns="137160" tIns="91440" rIns="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5000"/>
                </a:lnSpc>
                <a:spcBef>
                  <a:spcPts val="1200"/>
                </a:spcBef>
              </a:pPr>
              <a:r>
                <a:rPr lang="en-US" sz="1400">
                  <a:ea typeface="Microsoft Sans Serif"/>
                  <a:cs typeface="Microsoft Sans Serif"/>
                </a:rPr>
                <a:t>Data path</a:t>
              </a:r>
              <a:endParaRPr lang="en-US" sz="1400">
                <a:solidFill>
                  <a:schemeClr val="tx1"/>
                </a:solidFill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B170E01-3887-92FC-3DAF-DD424069B91F}"/>
                </a:ext>
              </a:extLst>
            </p:cNvPr>
            <p:cNvSpPr/>
            <p:nvPr/>
          </p:nvSpPr>
          <p:spPr>
            <a:xfrm>
              <a:off x="2691284" y="2678723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1</a:t>
              </a: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2AA78080-0500-0374-02CC-43277D10BC36}"/>
                </a:ext>
              </a:extLst>
            </p:cNvPr>
            <p:cNvSpPr/>
            <p:nvPr/>
          </p:nvSpPr>
          <p:spPr>
            <a:xfrm>
              <a:off x="4424624" y="3306744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2</a:t>
              </a: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FA5433A1-1D60-D4AF-ED2C-D49A239FF8E0}"/>
                </a:ext>
              </a:extLst>
            </p:cNvPr>
            <p:cNvSpPr/>
            <p:nvPr/>
          </p:nvSpPr>
          <p:spPr>
            <a:xfrm>
              <a:off x="4600470" y="4529294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2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4236227-CF9C-CF4E-9577-6127382F6D8A}"/>
                </a:ext>
              </a:extLst>
            </p:cNvPr>
            <p:cNvSpPr/>
            <p:nvPr/>
          </p:nvSpPr>
          <p:spPr>
            <a:xfrm>
              <a:off x="5615359" y="5016535"/>
              <a:ext cx="771829" cy="73018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err="1">
                  <a:solidFill>
                    <a:srgbClr val="000000"/>
                  </a:solidFill>
                  <a:ea typeface="Microsoft Sans Serif"/>
                  <a:cs typeface="Microsoft Sans Serif"/>
                </a:rPr>
                <a:t>STAx</a:t>
              </a:r>
              <a:endParaRPr lang="en-US" sz="1200">
                <a:solidFill>
                  <a:srgbClr val="000000"/>
                </a:solidFill>
                <a:ea typeface="Microsoft Sans Serif"/>
                <a:cs typeface="Microsoft Sans Serif"/>
              </a:endParaRP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9740620-4127-4B46-F328-CDC949979A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01065" y="4312100"/>
              <a:ext cx="6698" cy="545961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AA93FBBE-2062-FFFA-623B-4BA1DC87C4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41965" y="2377794"/>
              <a:ext cx="15071" cy="880906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none"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C7C6B9AF-D037-CA1C-CECE-2F287ED5E1F0}"/>
                </a:ext>
              </a:extLst>
            </p:cNvPr>
            <p:cNvCxnSpPr>
              <a:cxnSpLocks/>
            </p:cNvCxnSpPr>
            <p:nvPr/>
          </p:nvCxnSpPr>
          <p:spPr>
            <a:xfrm>
              <a:off x="1359876" y="2360524"/>
              <a:ext cx="4498312" cy="26797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round/>
              <a:headEnd type="arrow" w="lg" len="lg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C0654D28-FB8F-963A-EF8D-EDB6CC0F2F54}"/>
                </a:ext>
              </a:extLst>
            </p:cNvPr>
            <p:cNvSpPr/>
            <p:nvPr/>
          </p:nvSpPr>
          <p:spPr>
            <a:xfrm>
              <a:off x="4466491" y="2050700"/>
              <a:ext cx="403609" cy="378488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400">
                  <a:ea typeface="Microsoft Sans Serif"/>
                  <a:cs typeface="Microsoft Sans Serif"/>
                </a:rPr>
                <a:t>3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C4F93969-BE79-776A-484A-50CC9324E64D}"/>
                </a:ext>
              </a:extLst>
            </p:cNvPr>
            <p:cNvCxnSpPr>
              <a:cxnSpLocks/>
            </p:cNvCxnSpPr>
            <p:nvPr/>
          </p:nvCxnSpPr>
          <p:spPr>
            <a:xfrm>
              <a:off x="3964074" y="5442019"/>
              <a:ext cx="1467059" cy="1676"/>
            </a:xfrm>
            <a:prstGeom prst="straightConnector1">
              <a:avLst/>
            </a:prstGeom>
            <a:ln w="28575" cap="rnd">
              <a:solidFill>
                <a:schemeClr val="tx2">
                  <a:lumMod val="50000"/>
                </a:schemeClr>
              </a:solidFill>
              <a:prstDash val="sysDot"/>
              <a:round/>
              <a:headEnd type="none" w="lg" len="lg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6AE2E6A7-ADF2-EC56-C095-80995E57B030}"/>
              </a:ext>
            </a:extLst>
          </p:cNvPr>
          <p:cNvSpPr txBox="1">
            <a:spLocks/>
          </p:cNvSpPr>
          <p:nvPr/>
        </p:nvSpPr>
        <p:spPr bwMode="auto">
          <a:xfrm>
            <a:off x="564983" y="5854357"/>
            <a:ext cx="7891630" cy="57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400" kern="0"/>
              <a:t>MLD Association (auth, assoc., BA context etc.) is maintained during transition from AP1 to AP2</a:t>
            </a:r>
          </a:p>
        </p:txBody>
      </p:sp>
    </p:spTree>
    <p:extLst>
      <p:ext uri="{BB962C8B-B14F-4D97-AF65-F5344CB8AC3E}">
        <p14:creationId xmlns:p14="http://schemas.microsoft.com/office/powerpoint/2010/main" val="2248271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838199"/>
          </a:xfrm>
        </p:spPr>
        <p:txBody>
          <a:bodyPr/>
          <a:lstStyle/>
          <a:p>
            <a:r>
              <a:rPr lang="en-US" sz="360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85974"/>
            <a:ext cx="7770813" cy="41624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We introduced the problems of roaming and presented a simple, flexible, and scalable example 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 dirty="0"/>
              <a:t>Slide </a:t>
            </a:r>
            <a:fld id="{440F5867-744E-4AA6-B0ED-4C44D2DFBB7B}" type="slidenum">
              <a:rPr lang="en-GB" sz="1400" smtClean="0"/>
              <a:pPr/>
              <a:t>8</a:t>
            </a:fld>
            <a:endParaRPr lang="en-GB" sz="1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1752482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2721334"/>
            <a:ext cx="7770813" cy="838199"/>
          </a:xfrm>
        </p:spPr>
        <p:txBody>
          <a:bodyPr/>
          <a:lstStyle/>
          <a:p>
            <a:pPr algn="l"/>
            <a:r>
              <a:rPr lang="en-US" sz="3600" dirty="0"/>
              <a:t>Updates since the IEEE meeting in November 2022 (Bangkok) with Q&amp;A follow-up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1400"/>
              <a:t>Slide </a:t>
            </a:r>
            <a:fld id="{440F5867-744E-4AA6-B0ED-4C44D2DFBB7B}" type="slidenum">
              <a:rPr lang="en-GB" sz="1400" smtClean="0"/>
              <a:pPr/>
              <a:t>9</a:t>
            </a:fld>
            <a:endParaRPr lang="en-GB" sz="1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z="1400"/>
              <a:t>Duncan Ho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360926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3421</TotalTime>
  <Words>1605</Words>
  <Application>Microsoft Office PowerPoint</Application>
  <PresentationFormat>On-screen Show (4:3)</PresentationFormat>
  <Paragraphs>196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Calibre Semibold</vt:lpstr>
      <vt:lpstr>Times New Roman</vt:lpstr>
      <vt:lpstr>Office Theme</vt:lpstr>
      <vt:lpstr>Document</vt:lpstr>
      <vt:lpstr>Visio</vt:lpstr>
      <vt:lpstr>Seamless Roaming for UHR</vt:lpstr>
      <vt:lpstr>Problem Statement</vt:lpstr>
      <vt:lpstr>Current Roaming</vt:lpstr>
      <vt:lpstr>Considerations of Solution</vt:lpstr>
      <vt:lpstr>An Example Solution</vt:lpstr>
      <vt:lpstr>Example Topology</vt:lpstr>
      <vt:lpstr>Transition Steps</vt:lpstr>
      <vt:lpstr>Conclusion</vt:lpstr>
      <vt:lpstr>Updates since the IEEE meeting in November 2022 (Bangkok) with Q&amp;A follow-up</vt:lpstr>
      <vt:lpstr>Further Discussion on AP MLD</vt:lpstr>
      <vt:lpstr>SMD AP MLD</vt:lpstr>
      <vt:lpstr>Comparison between AP MLD and SMD AP MLD</vt:lpstr>
      <vt:lpstr>Operation of Different Types of Non-AP MLDs</vt:lpstr>
      <vt:lpstr>Different Types of Non-AP MLDs</vt:lpstr>
      <vt:lpstr>Before Transition (logical perspective) - Link 2 is inactive</vt:lpstr>
      <vt:lpstr>During Transition (logical perspective) - Both links are active</vt:lpstr>
      <vt:lpstr>During Transition (Physical perspective) - Both  links are active</vt:lpstr>
      <vt:lpstr>Further Discussion on Scaling</vt:lpstr>
      <vt:lpstr>Further Discussion on Link ID</vt:lpstr>
      <vt:lpstr>Further Discussion on AID</vt:lpstr>
      <vt:lpstr>Further Discussion in Duration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Duncan Ho</cp:lastModifiedBy>
  <cp:revision>17</cp:revision>
  <cp:lastPrinted>2023-02-08T06:01:06Z</cp:lastPrinted>
  <dcterms:created xsi:type="dcterms:W3CDTF">2019-06-07T21:10:12Z</dcterms:created>
  <dcterms:modified xsi:type="dcterms:W3CDTF">2023-03-08T00:31:08Z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NewReviewCycle">
    <vt:lpwstr/>
  </property>
</Properties>
</file>