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67" r:id="rId6"/>
    <p:sldId id="273" r:id="rId7"/>
    <p:sldId id="269" r:id="rId8"/>
    <p:sldId id="275" r:id="rId9"/>
    <p:sldId id="270" r:id="rId10"/>
    <p:sldId id="271" r:id="rId11"/>
    <p:sldId id="274" r:id="rId12"/>
    <p:sldId id="294" r:id="rId13"/>
    <p:sldId id="276" r:id="rId14"/>
    <p:sldId id="288" r:id="rId15"/>
    <p:sldId id="289" r:id="rId16"/>
    <p:sldId id="292" r:id="rId17"/>
    <p:sldId id="293" r:id="rId18"/>
    <p:sldId id="285" r:id="rId19"/>
    <p:sldId id="287" r:id="rId20"/>
    <p:sldId id="28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6F01A6-E49B-4AF5-AA88-DF16BAB34284}" v="7" dt="2023-01-03T23:29:31.391"/>
    <p1510:client id="{C5149B3C-336B-1260-A5D7-B9E4E53B26D6}" v="4" dt="2023-01-04T02:13:32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S::dho@qti.qualcomm.com::cdbbd64b-6b86-4896-aca0-3d41c310760d" providerId="AD" clId="Web-{C5149B3C-336B-1260-A5D7-B9E4E53B26D6}"/>
    <pc:docChg chg="delSld">
      <pc:chgData name="Duncan Ho" userId="S::dho@qti.qualcomm.com::cdbbd64b-6b86-4896-aca0-3d41c310760d" providerId="AD" clId="Web-{C5149B3C-336B-1260-A5D7-B9E4E53B26D6}" dt="2023-01-04T02:13:32.905" v="3"/>
      <pc:docMkLst>
        <pc:docMk/>
      </pc:docMkLst>
      <pc:sldChg chg="del">
        <pc:chgData name="Duncan Ho" userId="S::dho@qti.qualcomm.com::cdbbd64b-6b86-4896-aca0-3d41c310760d" providerId="AD" clId="Web-{C5149B3C-336B-1260-A5D7-B9E4E53B26D6}" dt="2023-01-04T02:13:32.905" v="2"/>
        <pc:sldMkLst>
          <pc:docMk/>
          <pc:sldMk cId="3658042783" sldId="277"/>
        </pc:sldMkLst>
      </pc:sldChg>
      <pc:sldChg chg="del">
        <pc:chgData name="Duncan Ho" userId="S::dho@qti.qualcomm.com::cdbbd64b-6b86-4896-aca0-3d41c310760d" providerId="AD" clId="Web-{C5149B3C-336B-1260-A5D7-B9E4E53B26D6}" dt="2023-01-04T02:13:32.889" v="0"/>
        <pc:sldMkLst>
          <pc:docMk/>
          <pc:sldMk cId="2343186590" sldId="278"/>
        </pc:sldMkLst>
      </pc:sldChg>
      <pc:sldChg chg="del">
        <pc:chgData name="Duncan Ho" userId="S::dho@qti.qualcomm.com::cdbbd64b-6b86-4896-aca0-3d41c310760d" providerId="AD" clId="Web-{C5149B3C-336B-1260-A5D7-B9E4E53B26D6}" dt="2023-01-04T02:13:32.889" v="1"/>
        <pc:sldMkLst>
          <pc:docMk/>
          <pc:sldMk cId="4036908453" sldId="283"/>
        </pc:sldMkLst>
      </pc:sldChg>
      <pc:sldChg chg="del">
        <pc:chgData name="Duncan Ho" userId="S::dho@qti.qualcomm.com::cdbbd64b-6b86-4896-aca0-3d41c310760d" providerId="AD" clId="Web-{C5149B3C-336B-1260-A5D7-B9E4E53B26D6}" dt="2023-01-04T02:13:32.905" v="3"/>
        <pc:sldMkLst>
          <pc:docMk/>
          <pc:sldMk cId="3222102745" sldId="295"/>
        </pc:sldMkLst>
      </pc:sldChg>
    </pc:docChg>
  </pc:docChgLst>
  <pc:docChgLst>
    <pc:chgData name="Duncan Ho" userId="cdbbd64b-6b86-4896-aca0-3d41c310760d" providerId="ADAL" clId="{796F01A6-E49B-4AF5-AA88-DF16BAB34284}"/>
    <pc:docChg chg="custSel addSld delSld modSld">
      <pc:chgData name="Duncan Ho" userId="cdbbd64b-6b86-4896-aca0-3d41c310760d" providerId="ADAL" clId="{796F01A6-E49B-4AF5-AA88-DF16BAB34284}" dt="2023-01-03T23:29:31.392" v="995" actId="14"/>
      <pc:docMkLst>
        <pc:docMk/>
      </pc:docMkLst>
      <pc:sldChg chg="modSp mod">
        <pc:chgData name="Duncan Ho" userId="cdbbd64b-6b86-4896-aca0-3d41c310760d" providerId="ADAL" clId="{796F01A6-E49B-4AF5-AA88-DF16BAB34284}" dt="2023-01-03T23:24:48.664" v="967" actId="6549"/>
        <pc:sldMkLst>
          <pc:docMk/>
          <pc:sldMk cId="930905130" sldId="276"/>
        </pc:sldMkLst>
        <pc:spChg chg="mod">
          <ac:chgData name="Duncan Ho" userId="cdbbd64b-6b86-4896-aca0-3d41c310760d" providerId="ADAL" clId="{796F01A6-E49B-4AF5-AA88-DF16BAB34284}" dt="2023-01-03T23:24:48.664" v="967" actId="6549"/>
          <ac:spMkLst>
            <pc:docMk/>
            <pc:sldMk cId="930905130" sldId="276"/>
            <ac:spMk id="3" creationId="{03DB8610-91D6-4BCD-866B-AED87437E754}"/>
          </ac:spMkLst>
        </pc:spChg>
      </pc:sldChg>
      <pc:sldChg chg="modSp mod">
        <pc:chgData name="Duncan Ho" userId="cdbbd64b-6b86-4896-aca0-3d41c310760d" providerId="ADAL" clId="{796F01A6-E49B-4AF5-AA88-DF16BAB34284}" dt="2023-01-03T23:22:44.878" v="758" actId="20577"/>
        <pc:sldMkLst>
          <pc:docMk/>
          <pc:sldMk cId="3826937602" sldId="284"/>
        </pc:sldMkLst>
        <pc:spChg chg="mod">
          <ac:chgData name="Duncan Ho" userId="cdbbd64b-6b86-4896-aca0-3d41c310760d" providerId="ADAL" clId="{796F01A6-E49B-4AF5-AA88-DF16BAB34284}" dt="2023-01-03T23:22:44.878" v="758" actId="20577"/>
          <ac:spMkLst>
            <pc:docMk/>
            <pc:sldMk cId="3826937602" sldId="284"/>
            <ac:spMk id="3" creationId="{03DB8610-91D6-4BCD-866B-AED87437E754}"/>
          </ac:spMkLst>
        </pc:spChg>
      </pc:sldChg>
      <pc:sldChg chg="del">
        <pc:chgData name="Duncan Ho" userId="cdbbd64b-6b86-4896-aca0-3d41c310760d" providerId="ADAL" clId="{796F01A6-E49B-4AF5-AA88-DF16BAB34284}" dt="2023-01-03T23:20:20.365" v="292" actId="47"/>
        <pc:sldMkLst>
          <pc:docMk/>
          <pc:sldMk cId="27368931" sldId="286"/>
        </pc:sldMkLst>
      </pc:sldChg>
      <pc:sldChg chg="modSp mod">
        <pc:chgData name="Duncan Ho" userId="cdbbd64b-6b86-4896-aca0-3d41c310760d" providerId="ADAL" clId="{796F01A6-E49B-4AF5-AA88-DF16BAB34284}" dt="2023-01-03T23:29:31.392" v="995" actId="14"/>
        <pc:sldMkLst>
          <pc:docMk/>
          <pc:sldMk cId="1486608532" sldId="287"/>
        </pc:sldMkLst>
        <pc:spChg chg="mod">
          <ac:chgData name="Duncan Ho" userId="cdbbd64b-6b86-4896-aca0-3d41c310760d" providerId="ADAL" clId="{796F01A6-E49B-4AF5-AA88-DF16BAB34284}" dt="2023-01-03T23:29:31.392" v="995" actId="14"/>
          <ac:spMkLst>
            <pc:docMk/>
            <pc:sldMk cId="1486608532" sldId="287"/>
            <ac:spMk id="3" creationId="{03DB8610-91D6-4BCD-866B-AED87437E754}"/>
          </ac:spMkLst>
        </pc:spChg>
      </pc:sldChg>
      <pc:sldChg chg="addSp modSp mod">
        <pc:chgData name="Duncan Ho" userId="cdbbd64b-6b86-4896-aca0-3d41c310760d" providerId="ADAL" clId="{796F01A6-E49B-4AF5-AA88-DF16BAB34284}" dt="2023-01-03T23:20:04.497" v="291" actId="20577"/>
        <pc:sldMkLst>
          <pc:docMk/>
          <pc:sldMk cId="1812015636" sldId="289"/>
        </pc:sldMkLst>
        <pc:spChg chg="add mod">
          <ac:chgData name="Duncan Ho" userId="cdbbd64b-6b86-4896-aca0-3d41c310760d" providerId="ADAL" clId="{796F01A6-E49B-4AF5-AA88-DF16BAB34284}" dt="2023-01-03T23:20:04.497" v="291" actId="20577"/>
          <ac:spMkLst>
            <pc:docMk/>
            <pc:sldMk cId="1812015636" sldId="289"/>
            <ac:spMk id="6" creationId="{CF13F50E-CE5F-3E35-0B95-E3756AE2329A}"/>
          </ac:spMkLst>
        </pc:spChg>
      </pc:sldChg>
      <pc:sldChg chg="addSp modSp mod">
        <pc:chgData name="Duncan Ho" userId="cdbbd64b-6b86-4896-aca0-3d41c310760d" providerId="ADAL" clId="{796F01A6-E49B-4AF5-AA88-DF16BAB34284}" dt="2023-01-03T23:25:26.994" v="969" actId="14100"/>
        <pc:sldMkLst>
          <pc:docMk/>
          <pc:sldMk cId="809740674" sldId="292"/>
        </pc:sldMkLst>
        <pc:spChg chg="mod">
          <ac:chgData name="Duncan Ho" userId="cdbbd64b-6b86-4896-aca0-3d41c310760d" providerId="ADAL" clId="{796F01A6-E49B-4AF5-AA88-DF16BAB34284}" dt="2023-01-03T23:25:26.994" v="969" actId="14100"/>
          <ac:spMkLst>
            <pc:docMk/>
            <pc:sldMk cId="809740674" sldId="292"/>
            <ac:spMk id="2" creationId="{355174B1-35B4-4C4E-B45B-15F992492DF1}"/>
          </ac:spMkLst>
        </pc:spChg>
        <pc:spChg chg="add mod">
          <ac:chgData name="Duncan Ho" userId="cdbbd64b-6b86-4896-aca0-3d41c310760d" providerId="ADAL" clId="{796F01A6-E49B-4AF5-AA88-DF16BAB34284}" dt="2023-01-03T23:19:38.189" v="225" actId="20577"/>
          <ac:spMkLst>
            <pc:docMk/>
            <pc:sldMk cId="809740674" sldId="292"/>
            <ac:spMk id="3" creationId="{D458A3C0-44D9-CC88-3136-65ACF586FD1D}"/>
          </ac:spMkLst>
        </pc:spChg>
      </pc:sldChg>
      <pc:sldChg chg="addSp delSp modSp add mod">
        <pc:chgData name="Duncan Ho" userId="cdbbd64b-6b86-4896-aca0-3d41c310760d" providerId="ADAL" clId="{796F01A6-E49B-4AF5-AA88-DF16BAB34284}" dt="2023-01-03T23:17:55.009" v="65" actId="120"/>
        <pc:sldMkLst>
          <pc:docMk/>
          <pc:sldMk cId="360926445" sldId="294"/>
        </pc:sldMkLst>
        <pc:spChg chg="mod">
          <ac:chgData name="Duncan Ho" userId="cdbbd64b-6b86-4896-aca0-3d41c310760d" providerId="ADAL" clId="{796F01A6-E49B-4AF5-AA88-DF16BAB34284}" dt="2023-01-03T23:17:55.009" v="65" actId="120"/>
          <ac:spMkLst>
            <pc:docMk/>
            <pc:sldMk cId="360926445" sldId="294"/>
            <ac:spMk id="2" creationId="{355174B1-35B4-4C4E-B45B-15F992492DF1}"/>
          </ac:spMkLst>
        </pc:spChg>
        <pc:spChg chg="del">
          <ac:chgData name="Duncan Ho" userId="cdbbd64b-6b86-4896-aca0-3d41c310760d" providerId="ADAL" clId="{796F01A6-E49B-4AF5-AA88-DF16BAB34284}" dt="2023-01-03T23:17:40.326" v="62" actId="478"/>
          <ac:spMkLst>
            <pc:docMk/>
            <pc:sldMk cId="360926445" sldId="294"/>
            <ac:spMk id="3" creationId="{03DB8610-91D6-4BCD-866B-AED87437E754}"/>
          </ac:spMkLst>
        </pc:spChg>
        <pc:spChg chg="add del mod">
          <ac:chgData name="Duncan Ho" userId="cdbbd64b-6b86-4896-aca0-3d41c310760d" providerId="ADAL" clId="{796F01A6-E49B-4AF5-AA88-DF16BAB34284}" dt="2023-01-03T23:17:41.843" v="63" actId="478"/>
          <ac:spMkLst>
            <pc:docMk/>
            <pc:sldMk cId="360926445" sldId="294"/>
            <ac:spMk id="7" creationId="{F6CD1763-2054-6230-E4BF-831E935786BE}"/>
          </ac:spMkLst>
        </pc:spChg>
      </pc:sldChg>
      <pc:sldChg chg="modSp add mod">
        <pc:chgData name="Duncan Ho" userId="cdbbd64b-6b86-4896-aca0-3d41c310760d" providerId="ADAL" clId="{796F01A6-E49B-4AF5-AA88-DF16BAB34284}" dt="2023-01-03T23:26:30.652" v="992" actId="20577"/>
        <pc:sldMkLst>
          <pc:docMk/>
          <pc:sldMk cId="3222102745" sldId="295"/>
        </pc:sldMkLst>
        <pc:spChg chg="mod">
          <ac:chgData name="Duncan Ho" userId="cdbbd64b-6b86-4896-aca0-3d41c310760d" providerId="ADAL" clId="{796F01A6-E49B-4AF5-AA88-DF16BAB34284}" dt="2023-01-03T23:23:15.985" v="784" actId="20577"/>
          <ac:spMkLst>
            <pc:docMk/>
            <pc:sldMk cId="3222102745" sldId="295"/>
            <ac:spMk id="2" creationId="{355174B1-35B4-4C4E-B45B-15F992492DF1}"/>
          </ac:spMkLst>
        </pc:spChg>
        <pc:spChg chg="mod">
          <ac:chgData name="Duncan Ho" userId="cdbbd64b-6b86-4896-aca0-3d41c310760d" providerId="ADAL" clId="{796F01A6-E49B-4AF5-AA88-DF16BAB34284}" dt="2023-01-03T23:26:30.652" v="992" actId="20577"/>
          <ac:spMkLst>
            <pc:docMk/>
            <pc:sldMk cId="3222102745" sldId="295"/>
            <ac:spMk id="3" creationId="{03DB8610-91D6-4BCD-866B-AED87437E75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802.11-22/1910r1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3.vsdx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Seamless Roaming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325478"/>
              </p:ext>
            </p:extLst>
          </p:nvPr>
        </p:nvGraphicFramePr>
        <p:xfrm>
          <a:off x="687388" y="2649538"/>
          <a:ext cx="7920037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2546007" progId="Word.Document.8">
                  <p:embed/>
                </p:oleObj>
              </mc:Choice>
              <mc:Fallback>
                <p:oleObj name="Document" r:id="rId3" imgW="8248712" imgH="254600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2649538"/>
                        <a:ext cx="7920037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Is the contribution suggesting a different kind of AP MLD (upper and lower MACs)?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No, all main functionalities of the AP MLD remain the same as defined in 11be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Maintains the context of association, security, BA sessions, </a:t>
            </a:r>
            <a:r>
              <a:rPr lang="en-US" err="1"/>
              <a:t>etc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Is the AP MLD moving when the client roams from one AP to another AP?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No, all the APs that enable seamless roaming experience are expected to be affiliated with the same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Only the context and MAC-SAP are moving (following the non-AP MLD)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See the following slides to illustrate the above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10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30905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58914"/>
          </a:xfrm>
        </p:spPr>
        <p:txBody>
          <a:bodyPr/>
          <a:lstStyle/>
          <a:p>
            <a:r>
              <a:rPr lang="en-US" sz="3600"/>
              <a:t>Before Transition (logical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Link 2 is inactive</a:t>
            </a:r>
            <a:endParaRPr lang="en-US" sz="360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11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4E9E2D1-DAE9-76D2-9552-155975B1EC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721102"/>
              </p:ext>
            </p:extLst>
          </p:nvPr>
        </p:nvGraphicFramePr>
        <p:xfrm>
          <a:off x="1633538" y="2392363"/>
          <a:ext cx="5872162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72320" imgH="3312360" progId="Visio.Drawing.15">
                  <p:embed/>
                </p:oleObj>
              </mc:Choice>
              <mc:Fallback>
                <p:oleObj name="Visio" r:id="rId2" imgW="5872320" imgH="331236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4E9E2D1-DAE9-76D2-9552-155975B1EC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3538" y="2392363"/>
                        <a:ext cx="5872162" cy="3313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681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58914"/>
          </a:xfrm>
        </p:spPr>
        <p:txBody>
          <a:bodyPr/>
          <a:lstStyle/>
          <a:p>
            <a:r>
              <a:rPr lang="en-US" sz="3600"/>
              <a:t>During Transition (logical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Both links are active</a:t>
            </a:r>
            <a:endParaRPr lang="en-US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12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058CA0E-40B3-700E-F234-F3711AB30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163949"/>
              </p:ext>
            </p:extLst>
          </p:nvPr>
        </p:nvGraphicFramePr>
        <p:xfrm>
          <a:off x="1635125" y="2395538"/>
          <a:ext cx="5867400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67477" imgH="3305311" progId="Visio.Drawing.15">
                  <p:embed/>
                </p:oleObj>
              </mc:Choice>
              <mc:Fallback>
                <p:oleObj name="Visio" r:id="rId2" imgW="5867477" imgH="3305311" progId="Visio.Drawing.15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058CA0E-40B3-700E-F234-F3711AB306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5125" y="2395538"/>
                        <a:ext cx="5867400" cy="330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F13F50E-CE5F-3E35-0B95-E3756AE2329A}"/>
              </a:ext>
            </a:extLst>
          </p:cNvPr>
          <p:cNvSpPr txBox="1"/>
          <p:nvPr/>
        </p:nvSpPr>
        <p:spPr>
          <a:xfrm>
            <a:off x="1154097" y="5575177"/>
            <a:ext cx="7013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* This example assumes both links are active but we also allow only one link is active</a:t>
            </a:r>
          </a:p>
        </p:txBody>
      </p:sp>
    </p:spTree>
    <p:extLst>
      <p:ext uri="{BB962C8B-B14F-4D97-AF65-F5344CB8AC3E}">
        <p14:creationId xmlns:p14="http://schemas.microsoft.com/office/powerpoint/2010/main" val="1812015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192" y="685801"/>
            <a:ext cx="8114191" cy="1222898"/>
          </a:xfrm>
        </p:spPr>
        <p:txBody>
          <a:bodyPr/>
          <a:lstStyle/>
          <a:p>
            <a:r>
              <a:rPr lang="en-US" sz="3600"/>
              <a:t>During Transition (Physical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Both  links are active</a:t>
            </a:r>
            <a:endParaRPr lang="en-US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13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4E9E2D1-DAE9-76D2-9552-155975B1EC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521060"/>
              </p:ext>
            </p:extLst>
          </p:nvPr>
        </p:nvGraphicFramePr>
        <p:xfrm>
          <a:off x="1635125" y="2352675"/>
          <a:ext cx="58674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67477" imgH="3391036" progId="Visio.Drawing.15">
                  <p:embed/>
                </p:oleObj>
              </mc:Choice>
              <mc:Fallback>
                <p:oleObj name="Visio" r:id="rId2" imgW="5867477" imgH="3391036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4E9E2D1-DAE9-76D2-9552-155975B1EC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5125" y="2352675"/>
                        <a:ext cx="58674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458A3C0-44D9-CC88-3136-65ACF586FD1D}"/>
              </a:ext>
            </a:extLst>
          </p:cNvPr>
          <p:cNvSpPr txBox="1"/>
          <p:nvPr/>
        </p:nvSpPr>
        <p:spPr>
          <a:xfrm>
            <a:off x="1154097" y="5575177"/>
            <a:ext cx="7013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* MLD upper MAC sublayer is active on Link 1</a:t>
            </a:r>
          </a:p>
        </p:txBody>
      </p:sp>
    </p:spTree>
    <p:extLst>
      <p:ext uri="{BB962C8B-B14F-4D97-AF65-F5344CB8AC3E}">
        <p14:creationId xmlns:p14="http://schemas.microsoft.com/office/powerpoint/2010/main" val="809740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58914"/>
          </a:xfrm>
        </p:spPr>
        <p:txBody>
          <a:bodyPr/>
          <a:lstStyle/>
          <a:p>
            <a:r>
              <a:rPr lang="en-US" sz="3600"/>
              <a:t>After Transition (logical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Only Link 2 is active</a:t>
            </a:r>
            <a:endParaRPr lang="en-US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14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058CA0E-40B3-700E-F234-F3711AB30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134739"/>
              </p:ext>
            </p:extLst>
          </p:nvPr>
        </p:nvGraphicFramePr>
        <p:xfrm>
          <a:off x="1635125" y="2395538"/>
          <a:ext cx="5867400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67477" imgH="3305311" progId="Visio.Drawing.15">
                  <p:embed/>
                </p:oleObj>
              </mc:Choice>
              <mc:Fallback>
                <p:oleObj name="Visio" r:id="rId2" imgW="5867477" imgH="3305311" progId="Visio.Drawing.15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058CA0E-40B3-700E-F234-F3711AB306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5125" y="2395538"/>
                        <a:ext cx="5867400" cy="330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200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Scaling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How does scaling work with many APs?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Only a handful of APs (in the vicinity of the STA) need to be aware of the STA’s presence and ready for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STA only needs to learn the presence of those APs (but need not have all those APs as setup links)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15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494950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Link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Concern raised: how to signal so many links since the current link ID is only 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Answer: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 a lot of cases (e.g., home network) the current link ID is enough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When needed, we may extend the Link ID. One example is to define a </a:t>
            </a:r>
            <a:r>
              <a:rPr lang="en-US" err="1"/>
              <a:t>Colocated</a:t>
            </a:r>
            <a:r>
              <a:rPr lang="en-US"/>
              <a:t> set ID as follows: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E.g., a floor has 100 11be physical APs, one collocated ID is assigned to each AP (collocated ID = 1, 2, …100)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/>
              <a:t>Note</a:t>
            </a:r>
            <a:r>
              <a:rPr lang="en-US"/>
              <a:t>  this is different than the AP MLD ID, which is the id of a specific AP MLD in a physical AP, which can host multiple AP MLDs (e.g., one for Home users and one for Guests)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Define an “Extended link ID” as the tuple (</a:t>
            </a:r>
            <a:r>
              <a:rPr lang="en-US" err="1"/>
              <a:t>Colocated</a:t>
            </a:r>
            <a:r>
              <a:rPr lang="en-US"/>
              <a:t> set ID, link ID)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16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486608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in Duration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How long is the typical transitional period where multiple APs may be active?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Implementation dependent but ideally short (10s of </a:t>
            </a:r>
            <a:r>
              <a:rPr lang="en-US" err="1"/>
              <a:t>ms</a:t>
            </a:r>
            <a:r>
              <a:rPr lang="en-US"/>
              <a:t>) to enhance reliability with minimal load impact to the network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17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826937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UHR is aiming for providing better support for applications that require low-latency with high reliability. One area to enhance is mobility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Currently, when the STA roams between multiple APs, the STA needs to re-associate with the target AP and perform 4-way handshake, typically taking 10s of </a:t>
            </a:r>
            <a:r>
              <a:rPr lang="en-US" err="1"/>
              <a:t>ms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network needs to switch the data path in a break-before-make manner, which creates data interruption and extra delay during handover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78989"/>
          </a:xfrm>
        </p:spPr>
        <p:txBody>
          <a:bodyPr/>
          <a:lstStyle/>
          <a:p>
            <a:r>
              <a:rPr lang="en-US"/>
              <a:t>Current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29" y="1676400"/>
            <a:ext cx="44644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When the link with AP1 deteriorates and the signal with AP2 grows stronger, the STA roams to AP2 (another case is network-directed roaming using the BSS Transition </a:t>
            </a:r>
            <a:r>
              <a:rPr lang="en-US" sz="1800" err="1"/>
              <a:t>Mgmt</a:t>
            </a:r>
            <a:r>
              <a:rPr lang="en-US" sz="1800"/>
              <a:t> to trigger roaming)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The STA performs: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Reassociation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Security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BA sessions re-establishment, etc.</a:t>
            </a:r>
            <a:endParaRPr lang="en-US" sz="160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The network performs: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Switching the data path between the gateway and the AP from AP1 to AP2</a:t>
            </a:r>
            <a:endParaRPr lang="en-US" sz="160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above steps create a delay of 10s of </a:t>
            </a:r>
            <a:r>
              <a:rPr lang="en-US" sz="2000" err="1"/>
              <a:t>ms</a:t>
            </a: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7ED0C4D-D211-3451-4335-780CFF16A789}"/>
              </a:ext>
            </a:extLst>
          </p:cNvPr>
          <p:cNvGrpSpPr/>
          <p:nvPr/>
        </p:nvGrpSpPr>
        <p:grpSpPr>
          <a:xfrm>
            <a:off x="5341938" y="2353716"/>
            <a:ext cx="3200400" cy="1524000"/>
            <a:chOff x="1828800" y="2057400"/>
            <a:chExt cx="3200400" cy="15240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A381F66-EA2C-8829-C710-54985B71346C}"/>
                </a:ext>
              </a:extLst>
            </p:cNvPr>
            <p:cNvGrpSpPr/>
            <p:nvPr/>
          </p:nvGrpSpPr>
          <p:grpSpPr>
            <a:xfrm>
              <a:off x="1828800" y="2057400"/>
              <a:ext cx="3200400" cy="1498244"/>
              <a:chOff x="1673096" y="1320326"/>
              <a:chExt cx="3200400" cy="1498244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4F3D4959-0E95-381D-3CA7-C5368D6FC142}"/>
                  </a:ext>
                </a:extLst>
              </p:cNvPr>
              <p:cNvGrpSpPr/>
              <p:nvPr/>
            </p:nvGrpSpPr>
            <p:grpSpPr>
              <a:xfrm>
                <a:off x="1673096" y="1320326"/>
                <a:ext cx="3200400" cy="1498244"/>
                <a:chOff x="1673096" y="1924334"/>
                <a:chExt cx="3200400" cy="1498244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C3FA5B73-F451-73D0-5878-4C340BB37579}"/>
                    </a:ext>
                  </a:extLst>
                </p:cNvPr>
                <p:cNvSpPr/>
                <p:nvPr/>
              </p:nvSpPr>
              <p:spPr bwMode="auto">
                <a:xfrm>
                  <a:off x="1673096" y="1924334"/>
                  <a:ext cx="3200400" cy="1018926"/>
                </a:xfrm>
                <a:prstGeom prst="rect">
                  <a:avLst/>
                </a:prstGeom>
                <a:solidFill>
                  <a:srgbClr val="00B050">
                    <a:alpha val="20000"/>
                  </a:srgbClr>
                </a:solidFill>
                <a:ln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>
                    <a:solidFill>
                      <a:srgbClr val="FF0000"/>
                    </a:solidFill>
                    <a:cs typeface="Times New Roman"/>
                  </a:endParaRP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F8A0D51-5795-22D2-D730-12046A24DF4A}"/>
                    </a:ext>
                  </a:extLst>
                </p:cNvPr>
                <p:cNvSpPr/>
                <p:nvPr/>
              </p:nvSpPr>
              <p:spPr bwMode="auto">
                <a:xfrm>
                  <a:off x="1971413" y="2273417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8EA5A92F-6F8C-2053-630B-5FCFE16DE0C1}"/>
                    </a:ext>
                  </a:extLst>
                </p:cNvPr>
                <p:cNvSpPr/>
                <p:nvPr/>
              </p:nvSpPr>
              <p:spPr bwMode="auto">
                <a:xfrm>
                  <a:off x="4130906" y="2273416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1F935F19-F1F1-1CB5-F252-4C7AF45ED01F}"/>
                    </a:ext>
                  </a:extLst>
                </p:cNvPr>
                <p:cNvCxnSpPr>
                  <a:cxnSpLocks/>
                  <a:endCxn id="26" idx="4"/>
                </p:cNvCxnSpPr>
                <p:nvPr/>
              </p:nvCxnSpPr>
              <p:spPr>
                <a:xfrm flipH="1" flipV="1">
                  <a:off x="2155971" y="2624282"/>
                  <a:ext cx="184557" cy="447431"/>
                </a:xfrm>
                <a:prstGeom prst="straightConnector1">
                  <a:avLst/>
                </a:prstGeom>
                <a:ln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>
                  <a:extLst>
                    <a:ext uri="{FF2B5EF4-FFF2-40B4-BE49-F238E27FC236}">
                      <a16:creationId xmlns:a16="http://schemas.microsoft.com/office/drawing/2014/main" id="{0F86905B-D71F-A125-A8A2-BE645797C09F}"/>
                    </a:ext>
                  </a:extLst>
                </p:cNvPr>
                <p:cNvCxnSpPr>
                  <a:cxnSpLocks/>
                  <a:stCxn id="40" idx="0"/>
                  <a:endCxn id="28" idx="4"/>
                </p:cNvCxnSpPr>
                <p:nvPr/>
              </p:nvCxnSpPr>
              <p:spPr>
                <a:xfrm flipV="1">
                  <a:off x="3926939" y="2624281"/>
                  <a:ext cx="388525" cy="473188"/>
                </a:xfrm>
                <a:prstGeom prst="straightConnector1">
                  <a:avLst/>
                </a:prstGeom>
                <a:ln>
                  <a:prstDash val="sysDot"/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>
                  <a:extLst>
                    <a:ext uri="{FF2B5EF4-FFF2-40B4-BE49-F238E27FC236}">
                      <a16:creationId xmlns:a16="http://schemas.microsoft.com/office/drawing/2014/main" id="{EB43B424-8E39-F357-5922-A1ACEA70E59A}"/>
                    </a:ext>
                  </a:extLst>
                </p:cNvPr>
                <p:cNvCxnSpPr/>
                <p:nvPr/>
              </p:nvCxnSpPr>
              <p:spPr>
                <a:xfrm>
                  <a:off x="2525085" y="3247145"/>
                  <a:ext cx="536896" cy="0"/>
                </a:xfrm>
                <a:prstGeom prst="straightConnector1">
                  <a:avLst/>
                </a:prstGeom>
                <a:ln w="38100">
                  <a:gradFill flip="none" rotWithShape="1">
                    <a:gsLst>
                      <a:gs pos="0">
                        <a:srgbClr val="143C66"/>
                      </a:gs>
                      <a:gs pos="100000">
                        <a:srgbClr val="008080"/>
                      </a:gs>
                    </a:gsLst>
                    <a:lin ang="0" scaled="1"/>
                    <a:tileRect/>
                  </a:gra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80111656-5A5B-D447-DE5D-97313BD1EE7A}"/>
                    </a:ext>
                  </a:extLst>
                </p:cNvPr>
                <p:cNvSpPr/>
                <p:nvPr/>
              </p:nvSpPr>
              <p:spPr bwMode="auto">
                <a:xfrm>
                  <a:off x="2155969" y="3071713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STA</a:t>
                  </a:r>
                </a:p>
              </p:txBody>
            </p:sp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9CE61D9D-12B8-7182-E821-66A2DE6509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47679" y="2467363"/>
                  <a:ext cx="1783227" cy="0"/>
                </a:xfrm>
                <a:prstGeom prst="straightConnector1">
                  <a:avLst/>
                </a:prstGeom>
                <a:ln>
                  <a:prstDash val="sysDot"/>
                  <a:headEnd type="stealth"/>
                  <a:tailEnd type="stealth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TextBox 3">
                <a:extLst>
                  <a:ext uri="{FF2B5EF4-FFF2-40B4-BE49-F238E27FC236}">
                    <a16:creationId xmlns:a16="http://schemas.microsoft.com/office/drawing/2014/main" id="{F9B29722-D84D-DC01-9126-0E3B35CB30F4}"/>
                  </a:ext>
                </a:extLst>
              </p:cNvPr>
              <p:cNvSpPr txBox="1"/>
              <p:nvPr/>
            </p:nvSpPr>
            <p:spPr>
              <a:xfrm>
                <a:off x="2782348" y="1567030"/>
                <a:ext cx="1026243" cy="3416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/>
                  </a:rPr>
                  <a:t>Backhaul</a:t>
                </a:r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endParaRPr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98E2BB5-8158-284F-D4BB-B976186A5AFA}"/>
                </a:ext>
              </a:extLst>
            </p:cNvPr>
            <p:cNvSpPr/>
            <p:nvPr/>
          </p:nvSpPr>
          <p:spPr bwMode="auto">
            <a:xfrm>
              <a:off x="3898085" y="3230535"/>
              <a:ext cx="369115" cy="35086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>
                  <a:solidFill>
                    <a:schemeClr val="tx1"/>
                  </a:solidFill>
                </a:rPr>
                <a:t>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487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/>
              <a:t>Considerations of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38068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simple</a:t>
            </a:r>
            <a:endParaRPr lang="en-US" strike="sngStrike">
              <a:solidFill>
                <a:srgbClr val="FF0000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E.g., Rely on existing frameworks as much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flexible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cover different use cases such as home, enterprise, warehouse,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scalable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support mobility within a network consisting of large number of 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547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/>
              <a:t>An Example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The 11be MLO framework already allows a non-AP MLD to switch links with minimal signaling overhead and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E.g., by making the non-collocated APs as affiliated APs of a single AP MLD (see next slide)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This approach would enable seamless transition to another AP with no (or minimal) communication interruption by allowing make-before-break data path switch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16375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B2A8-0EC1-6D03-AE29-380D8EC1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70018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Example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58760-BBB7-A6A5-4CCA-3AB1C828A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936"/>
            <a:ext cx="7770813" cy="46274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Reuse MLO architecture, allowing non-collocated APs to be affiliated with the AP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D9D71-41FC-9418-C46E-3BE8550BA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6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D6B10-A0D2-8438-628C-0738D72AB1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Duncan Ho, Qualcomm Incorporated</a:t>
            </a: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5FD6CFC-19A5-B4C6-FD3C-CA1171283099}"/>
              </a:ext>
            </a:extLst>
          </p:cNvPr>
          <p:cNvGrpSpPr/>
          <p:nvPr/>
        </p:nvGrpSpPr>
        <p:grpSpPr>
          <a:xfrm>
            <a:off x="401502" y="2415031"/>
            <a:ext cx="8794231" cy="3474360"/>
            <a:chOff x="475936" y="1897512"/>
            <a:chExt cx="11155284" cy="4510782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6EB2680E-ED32-AC17-E5AB-ACD9EF4387BE}"/>
                </a:ext>
              </a:extLst>
            </p:cNvPr>
            <p:cNvSpPr txBox="1"/>
            <p:nvPr/>
          </p:nvSpPr>
          <p:spPr>
            <a:xfrm>
              <a:off x="10065366" y="3261172"/>
              <a:ext cx="1565854" cy="895078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>
                  <a:solidFill>
                    <a:schemeClr val="tx1"/>
                  </a:solidFill>
                  <a:ea typeface="Microsoft Sans Serif"/>
                  <a:cs typeface="Microsoft Sans Serif"/>
                </a:rPr>
                <a:t>Affiliated APs</a:t>
              </a:r>
            </a:p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>
                  <a:solidFill>
                    <a:schemeClr val="tx1"/>
                  </a:solidFill>
                  <a:ea typeface="Microsoft Sans Serif"/>
                  <a:cs typeface="Microsoft Sans Serif"/>
                </a:rPr>
                <a:t>(non-collocated)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8679898-9DC5-FCBC-DC40-4B58350E1808}"/>
                </a:ext>
              </a:extLst>
            </p:cNvPr>
            <p:cNvSpPr/>
            <p:nvPr/>
          </p:nvSpPr>
          <p:spPr>
            <a:xfrm>
              <a:off x="1770187" y="1897512"/>
              <a:ext cx="8643254" cy="49824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AP MLD (logical entity, physically could be co-located with any of the AP below for each client)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FE319FA7-0E39-F1BB-FBF4-3DBC6A0DB985}"/>
                </a:ext>
              </a:extLst>
            </p:cNvPr>
            <p:cNvSpPr/>
            <p:nvPr/>
          </p:nvSpPr>
          <p:spPr>
            <a:xfrm>
              <a:off x="2088906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AP1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114CACD-E0AE-4DAB-CD2C-5A315D1FF8A9}"/>
                </a:ext>
              </a:extLst>
            </p:cNvPr>
            <p:cNvSpPr/>
            <p:nvPr/>
          </p:nvSpPr>
          <p:spPr>
            <a:xfrm>
              <a:off x="4492135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AP2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630B9FCA-9F65-CE69-52DB-37322C7A3F06}"/>
                </a:ext>
              </a:extLst>
            </p:cNvPr>
            <p:cNvSpPr/>
            <p:nvPr/>
          </p:nvSpPr>
          <p:spPr>
            <a:xfrm>
              <a:off x="697072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AP3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DFDE03A8-5B30-51E2-0D65-46B38050379E}"/>
                </a:ext>
              </a:extLst>
            </p:cNvPr>
            <p:cNvSpPr/>
            <p:nvPr/>
          </p:nvSpPr>
          <p:spPr>
            <a:xfrm>
              <a:off x="937395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bg1"/>
                  </a:solidFill>
                  <a:ea typeface="Microsoft Sans Serif"/>
                  <a:cs typeface="Microsoft Sans Serif"/>
                </a:rPr>
                <a:t>APn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A78F6516-92FC-BD94-C02E-4D6B213ABF77}"/>
                </a:ext>
              </a:extLst>
            </p:cNvPr>
            <p:cNvSpPr/>
            <p:nvPr/>
          </p:nvSpPr>
          <p:spPr>
            <a:xfrm>
              <a:off x="2323740" y="3885483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A5A4CD0C-FCE7-F400-A546-39F38A65EF34}"/>
                </a:ext>
              </a:extLst>
            </p:cNvPr>
            <p:cNvSpPr/>
            <p:nvPr/>
          </p:nvSpPr>
          <p:spPr>
            <a:xfrm>
              <a:off x="4693476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BAB5F330-0D58-EE58-28F5-5CC27EA4FD2F}"/>
                </a:ext>
              </a:extLst>
            </p:cNvPr>
            <p:cNvSpPr/>
            <p:nvPr/>
          </p:nvSpPr>
          <p:spPr>
            <a:xfrm>
              <a:off x="7205564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6B896470-269F-D0F0-DF2B-FFF88300BE93}"/>
                </a:ext>
              </a:extLst>
            </p:cNvPr>
            <p:cNvSpPr/>
            <p:nvPr/>
          </p:nvSpPr>
          <p:spPr>
            <a:xfrm>
              <a:off x="9633916" y="3893857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ADFE6F8B-0BE5-F879-1205-D3B50DD7F2E6}"/>
                </a:ext>
              </a:extLst>
            </p:cNvPr>
            <p:cNvSpPr/>
            <p:nvPr/>
          </p:nvSpPr>
          <p:spPr>
            <a:xfrm>
              <a:off x="4568657" y="5678114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STAx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35E45B18-7B11-DC93-320D-06BDDC619AD4}"/>
                </a:ext>
              </a:extLst>
            </p:cNvPr>
            <p:cNvSpPr/>
            <p:nvPr/>
          </p:nvSpPr>
          <p:spPr>
            <a:xfrm>
              <a:off x="7112586" y="5678113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STAy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D2868F41-60A5-7FA5-8FA6-64CB162AF833}"/>
                </a:ext>
              </a:extLst>
            </p:cNvPr>
            <p:cNvCxnSpPr/>
            <p:nvPr/>
          </p:nvCxnSpPr>
          <p:spPr>
            <a:xfrm flipH="1">
              <a:off x="2636437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0601F841-782C-B08A-F330-67383258F0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2920" y="2421296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B0957450-6E70-EDEC-80E2-9DD6EBD75C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3140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C1CD8150-0114-800D-E027-3AE1844DB8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2460" y="242129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FE224768-B945-3685-0D49-34A24319D67F}"/>
                </a:ext>
              </a:extLst>
            </p:cNvPr>
            <p:cNvSpPr/>
            <p:nvPr/>
          </p:nvSpPr>
          <p:spPr>
            <a:xfrm>
              <a:off x="475936" y="2916910"/>
              <a:ext cx="998136" cy="612950"/>
            </a:xfrm>
            <a:prstGeom prst="round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Router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B1E60816-87A3-B680-1BC8-700775F39CB8}"/>
                </a:ext>
              </a:extLst>
            </p:cNvPr>
            <p:cNvCxnSpPr/>
            <p:nvPr/>
          </p:nvCxnSpPr>
          <p:spPr>
            <a:xfrm flipV="1">
              <a:off x="1468735" y="3325229"/>
              <a:ext cx="3367872" cy="6698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>
              <a:extLst>
                <a:ext uri="{FF2B5EF4-FFF2-40B4-BE49-F238E27FC236}">
                  <a16:creationId xmlns:a16="http://schemas.microsoft.com/office/drawing/2014/main" id="{C9C7B816-96C8-F501-A7D2-EA07282354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8735" y="3115889"/>
              <a:ext cx="5871585" cy="1507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C3EDF9A3-DC8C-46B3-73AE-C05192410F78}"/>
                </a:ext>
              </a:extLst>
            </p:cNvPr>
            <p:cNvCxnSpPr/>
            <p:nvPr/>
          </p:nvCxnSpPr>
          <p:spPr>
            <a:xfrm flipH="1">
              <a:off x="4845505" y="3340823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Arrow Connector 162">
              <a:extLst>
                <a:ext uri="{FF2B5EF4-FFF2-40B4-BE49-F238E27FC236}">
                  <a16:creationId xmlns:a16="http://schemas.microsoft.com/office/drawing/2014/main" id="{302A6F54-9369-BDC5-E9E9-54E0AB0D8A3D}"/>
                </a:ext>
              </a:extLst>
            </p:cNvPr>
            <p:cNvCxnSpPr>
              <a:cxnSpLocks/>
            </p:cNvCxnSpPr>
            <p:nvPr/>
          </p:nvCxnSpPr>
          <p:spPr>
            <a:xfrm>
              <a:off x="7339170" y="3123109"/>
              <a:ext cx="1675" cy="797169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Arrow Connector 163">
              <a:extLst>
                <a:ext uri="{FF2B5EF4-FFF2-40B4-BE49-F238E27FC236}">
                  <a16:creationId xmlns:a16="http://schemas.microsoft.com/office/drawing/2014/main" id="{D326D2A2-B7B9-467A-378F-407ED59AD4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62736" y="497367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>
              <a:extLst>
                <a:ext uri="{FF2B5EF4-FFF2-40B4-BE49-F238E27FC236}">
                  <a16:creationId xmlns:a16="http://schemas.microsoft.com/office/drawing/2014/main" id="{D2D2DBBD-E7BA-274C-628C-A2D5B87190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1571" y="499879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EB1F588-0FC4-5A6A-FFB8-67582A2AD43E}"/>
                </a:ext>
              </a:extLst>
            </p:cNvPr>
            <p:cNvSpPr txBox="1"/>
            <p:nvPr/>
          </p:nvSpPr>
          <p:spPr>
            <a:xfrm>
              <a:off x="3031252" y="2947773"/>
              <a:ext cx="1457010" cy="505479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Data path</a:t>
              </a:r>
              <a:endParaRPr lang="en-US" sz="1400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1FD9CAC-EE87-1482-B3A8-6902BFB10272}"/>
              </a:ext>
            </a:extLst>
          </p:cNvPr>
          <p:cNvSpPr txBox="1"/>
          <p:nvPr/>
        </p:nvSpPr>
        <p:spPr>
          <a:xfrm>
            <a:off x="454792" y="5889389"/>
            <a:ext cx="838097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Note</a:t>
            </a:r>
            <a:r>
              <a:rPr lang="en-US" sz="16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: SN/PN assignment, encryption are still performed at each AP inline with the existing MLO architecture</a:t>
            </a:r>
            <a:endParaRPr 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47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711B0-1079-D3ED-D745-DC2F2E4D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05303-86EC-624B-40D5-737460FE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877" y="1798869"/>
            <a:ext cx="4031483" cy="4295544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Before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is active with AP1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Data path is routed to AP1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AP1 hosts MLD context for the client</a:t>
            </a:r>
            <a:endParaRPr lang="en-US" sz="1400" dirty="0">
              <a:cs typeface="Times New Roman"/>
            </a:endParaRPr>
          </a:p>
          <a:p>
            <a:pPr>
              <a:buFont typeface="+mj-lt"/>
              <a:buAutoNum type="arabicPeriod"/>
            </a:pPr>
            <a:r>
              <a:rPr lang="en-US" sz="1800" dirty="0"/>
              <a:t>During transition</a:t>
            </a:r>
            <a:endParaRPr lang="en-US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is active with both AP1 and AP2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AP1 duplicates/forwards packets to AP2 (optional)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Both AP1 &amp; AP2 sends packets to client independently (optional)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After transition</a:t>
            </a:r>
            <a:endParaRPr lang="en-US" sz="18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STA is no longer active with AP1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Data path re-routed to AP2</a:t>
            </a:r>
            <a:endParaRPr lang="en-US" sz="14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AP2 keeps the MLD context for the client</a:t>
            </a:r>
            <a:endParaRPr lang="en-US" sz="140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BF395-9207-4F96-755D-20659E7277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CD1EF-CD03-A1FC-897C-B01C021A5B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DBFAF91-E0EF-D165-3CDF-654E531A0018}"/>
              </a:ext>
            </a:extLst>
          </p:cNvPr>
          <p:cNvGrpSpPr/>
          <p:nvPr/>
        </p:nvGrpSpPr>
        <p:grpSpPr>
          <a:xfrm>
            <a:off x="152400" y="2165501"/>
            <a:ext cx="4624371" cy="3473299"/>
            <a:chOff x="367079" y="1322196"/>
            <a:chExt cx="6020109" cy="442452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4E76B-3B94-1078-9139-8A6164300611}"/>
                </a:ext>
              </a:extLst>
            </p:cNvPr>
            <p:cNvSpPr/>
            <p:nvPr/>
          </p:nvSpPr>
          <p:spPr>
            <a:xfrm>
              <a:off x="2708031" y="1322196"/>
              <a:ext cx="3669321" cy="41198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AP MLD (logical entity)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2DA6712-B9C9-5FD0-64C4-11FAF846FD68}"/>
                </a:ext>
              </a:extLst>
            </p:cNvPr>
            <p:cNvSpPr/>
            <p:nvPr/>
          </p:nvSpPr>
          <p:spPr>
            <a:xfrm>
              <a:off x="2984882" y="3324015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AP1</a:t>
              </a:r>
              <a:endParaRPr lang="en-US" sz="140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2C15376-60F9-8C33-D9E4-AE74056A5BA0}"/>
                </a:ext>
              </a:extLst>
            </p:cNvPr>
            <p:cNvSpPr/>
            <p:nvPr/>
          </p:nvSpPr>
          <p:spPr>
            <a:xfrm>
              <a:off x="5463476" y="3315641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AP2</a:t>
              </a:r>
              <a:endParaRPr lang="en-US" sz="1400" err="1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98787572-ACDE-E28D-55F6-9A0F261B9309}"/>
                </a:ext>
              </a:extLst>
            </p:cNvPr>
            <p:cNvSpPr/>
            <p:nvPr/>
          </p:nvSpPr>
          <p:spPr>
            <a:xfrm>
              <a:off x="3186223" y="3232278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E66064B3-D1D4-2D80-29FB-CE997E165934}"/>
                </a:ext>
              </a:extLst>
            </p:cNvPr>
            <p:cNvSpPr/>
            <p:nvPr/>
          </p:nvSpPr>
          <p:spPr>
            <a:xfrm>
              <a:off x="5698311" y="3232278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4D95A97-6D0E-A082-5972-E8DF73B11F82}"/>
                </a:ext>
              </a:extLst>
            </p:cNvPr>
            <p:cNvSpPr/>
            <p:nvPr/>
          </p:nvSpPr>
          <p:spPr>
            <a:xfrm>
              <a:off x="3061404" y="5016536"/>
              <a:ext cx="801907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rgbClr val="000000"/>
                  </a:solidFill>
                  <a:ea typeface="Microsoft Sans Serif"/>
                  <a:cs typeface="Microsoft Sans Serif"/>
                </a:rPr>
                <a:t>STAx</a:t>
              </a:r>
              <a:endParaRPr lang="en-US" sz="1200">
                <a:solidFill>
                  <a:srgbClr val="000000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6162AE-E263-38D9-4FAE-1767ACFBBF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15667" y="1759718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B54B18A-3193-410B-52D1-920908310A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85887" y="1734597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4674C94-2E67-7865-6329-3E2C9DB73452}"/>
                </a:ext>
              </a:extLst>
            </p:cNvPr>
            <p:cNvSpPr txBox="1"/>
            <p:nvPr/>
          </p:nvSpPr>
          <p:spPr>
            <a:xfrm>
              <a:off x="1024156" y="3377431"/>
              <a:ext cx="1733339" cy="952721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Affiliated APs</a:t>
              </a:r>
            </a:p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(non-collocated)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52F0273-3D13-6327-1A1D-8381E2B24C34}"/>
                </a:ext>
              </a:extLst>
            </p:cNvPr>
            <p:cNvSpPr/>
            <p:nvPr/>
          </p:nvSpPr>
          <p:spPr>
            <a:xfrm>
              <a:off x="367079" y="2071113"/>
              <a:ext cx="998136" cy="914400"/>
            </a:xfrm>
            <a:prstGeom prst="round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Router</a:t>
              </a:r>
              <a:endParaRPr lang="en-US" sz="1400" err="1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C6D82BA-99F2-78F5-3FBB-82A48F0902AB}"/>
                </a:ext>
              </a:extLst>
            </p:cNvPr>
            <p:cNvCxnSpPr/>
            <p:nvPr/>
          </p:nvCxnSpPr>
          <p:spPr>
            <a:xfrm flipV="1">
              <a:off x="1359877" y="2663651"/>
              <a:ext cx="1969477" cy="1507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2B5BDD5-10C6-EF9A-7A1D-0E727ADBDAE1}"/>
                </a:ext>
              </a:extLst>
            </p:cNvPr>
            <p:cNvCxnSpPr>
              <a:cxnSpLocks/>
            </p:cNvCxnSpPr>
            <p:nvPr/>
          </p:nvCxnSpPr>
          <p:spPr>
            <a:xfrm>
              <a:off x="3670998" y="3298371"/>
              <a:ext cx="1986223" cy="10049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04EBE1A-4D3A-ADB1-D7D8-46D1477719E4}"/>
                </a:ext>
              </a:extLst>
            </p:cNvPr>
            <p:cNvCxnSpPr/>
            <p:nvPr/>
          </p:nvCxnSpPr>
          <p:spPr>
            <a:xfrm flipH="1">
              <a:off x="3338252" y="2679245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249147E-038A-854D-8105-F96744C6CD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5483" y="4312101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7FAD13A-7B37-D170-5942-C1E1CF4BD2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406" y="4127881"/>
              <a:ext cx="1647930" cy="805542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097C368-D1BB-DA5D-410A-C39D82431FFB}"/>
                </a:ext>
              </a:extLst>
            </p:cNvPr>
            <p:cNvSpPr txBox="1"/>
            <p:nvPr/>
          </p:nvSpPr>
          <p:spPr>
            <a:xfrm>
              <a:off x="1440263" y="2620944"/>
              <a:ext cx="1457010" cy="495963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ea typeface="Microsoft Sans Serif"/>
                  <a:cs typeface="Microsoft Sans Serif"/>
                </a:rPr>
                <a:t>Data path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B170E01-3887-92FC-3DAF-DD424069B91F}"/>
                </a:ext>
              </a:extLst>
            </p:cNvPr>
            <p:cNvSpPr/>
            <p:nvPr/>
          </p:nvSpPr>
          <p:spPr>
            <a:xfrm>
              <a:off x="2691284" y="2678723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1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AA78080-0500-0374-02CC-43277D10BC36}"/>
                </a:ext>
              </a:extLst>
            </p:cNvPr>
            <p:cNvSpPr/>
            <p:nvPr/>
          </p:nvSpPr>
          <p:spPr>
            <a:xfrm>
              <a:off x="4424624" y="3306744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2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5433A1-1D60-D4AF-ED2C-D49A239FF8E0}"/>
                </a:ext>
              </a:extLst>
            </p:cNvPr>
            <p:cNvSpPr/>
            <p:nvPr/>
          </p:nvSpPr>
          <p:spPr>
            <a:xfrm>
              <a:off x="4600470" y="4529294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4236227-CF9C-CF4E-9577-6127382F6D8A}"/>
                </a:ext>
              </a:extLst>
            </p:cNvPr>
            <p:cNvSpPr/>
            <p:nvPr/>
          </p:nvSpPr>
          <p:spPr>
            <a:xfrm>
              <a:off x="5615359" y="5016535"/>
              <a:ext cx="771829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rgbClr val="000000"/>
                  </a:solidFill>
                  <a:ea typeface="Microsoft Sans Serif"/>
                  <a:cs typeface="Microsoft Sans Serif"/>
                </a:rPr>
                <a:t>STAx</a:t>
              </a:r>
              <a:endParaRPr lang="en-US" sz="1200">
                <a:solidFill>
                  <a:srgbClr val="000000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9740620-4127-4B46-F328-CDC949979A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01065" y="4312100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AA93FBBE-2062-FFFA-623B-4BA1DC87C4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41965" y="2377794"/>
              <a:ext cx="15071" cy="880906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7C6B9AF-D037-CA1C-CECE-2F287ED5E1F0}"/>
                </a:ext>
              </a:extLst>
            </p:cNvPr>
            <p:cNvCxnSpPr>
              <a:cxnSpLocks/>
            </p:cNvCxnSpPr>
            <p:nvPr/>
          </p:nvCxnSpPr>
          <p:spPr>
            <a:xfrm>
              <a:off x="1359876" y="2360524"/>
              <a:ext cx="4498312" cy="26797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0654D28-FB8F-963A-EF8D-EDB6CC0F2F54}"/>
                </a:ext>
              </a:extLst>
            </p:cNvPr>
            <p:cNvSpPr/>
            <p:nvPr/>
          </p:nvSpPr>
          <p:spPr>
            <a:xfrm>
              <a:off x="4466491" y="2050700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3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4F93969-BE79-776A-484A-50CC9324E64D}"/>
                </a:ext>
              </a:extLst>
            </p:cNvPr>
            <p:cNvCxnSpPr>
              <a:cxnSpLocks/>
            </p:cNvCxnSpPr>
            <p:nvPr/>
          </p:nvCxnSpPr>
          <p:spPr>
            <a:xfrm>
              <a:off x="3964074" y="5442019"/>
              <a:ext cx="1467059" cy="1676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prstDash val="sysDot"/>
              <a:round/>
              <a:headEnd type="none"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6AE2E6A7-ADF2-EC56-C095-80995E57B030}"/>
              </a:ext>
            </a:extLst>
          </p:cNvPr>
          <p:cNvSpPr txBox="1">
            <a:spLocks/>
          </p:cNvSpPr>
          <p:nvPr/>
        </p:nvSpPr>
        <p:spPr bwMode="auto">
          <a:xfrm>
            <a:off x="564983" y="5854357"/>
            <a:ext cx="7891630" cy="57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kern="0"/>
              <a:t>MLD Association (auth, assoc., BA context etc.) is maintained during transition from AP1 to AP2</a:t>
            </a:r>
          </a:p>
        </p:txBody>
      </p:sp>
    </p:spTree>
    <p:extLst>
      <p:ext uri="{BB962C8B-B14F-4D97-AF65-F5344CB8AC3E}">
        <p14:creationId xmlns:p14="http://schemas.microsoft.com/office/powerpoint/2010/main" val="224827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199"/>
          </a:xfrm>
        </p:spPr>
        <p:txBody>
          <a:bodyPr/>
          <a:lstStyle/>
          <a:p>
            <a:r>
              <a:rPr lang="en-US" sz="360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85974"/>
            <a:ext cx="7770813" cy="4162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We introduced the problems of roaming and presented a simple, flexible, and scalable example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8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75248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2721334"/>
            <a:ext cx="7770813" cy="838199"/>
          </a:xfrm>
        </p:spPr>
        <p:txBody>
          <a:bodyPr/>
          <a:lstStyle/>
          <a:p>
            <a:pPr algn="l"/>
            <a:r>
              <a:rPr lang="en-US" sz="3600"/>
              <a:t>Follow-up from IEEE meeting in November (Bangkok)</a:t>
            </a:r>
            <a:br>
              <a:rPr lang="en-US" sz="3600"/>
            </a:br>
            <a:r>
              <a:rPr lang="en-US" sz="3600"/>
              <a:t>Q&amp;A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9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6092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1997DC-765F-40E1-8BF7-2B8C22CE55BC}">
  <ds:schemaRefs>
    <ds:schemaRef ds:uri="4cb1c834-fb5e-4db1-b5fe-b760d2c58f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B994C-0477-42BC-8777-445B993B0E83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1136</Words>
  <Application>Microsoft Office PowerPoint</Application>
  <PresentationFormat>On-screen Show (4:3)</PresentationFormat>
  <Paragraphs>145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Calibre Semibold</vt:lpstr>
      <vt:lpstr>Times New Roman</vt:lpstr>
      <vt:lpstr>Office Theme</vt:lpstr>
      <vt:lpstr>Microsoft Word 97 - 2003 Document</vt:lpstr>
      <vt:lpstr>Visio</vt:lpstr>
      <vt:lpstr>Seamless Roaming for UHR</vt:lpstr>
      <vt:lpstr>Problem Statement</vt:lpstr>
      <vt:lpstr>Current Roaming</vt:lpstr>
      <vt:lpstr>Considerations of Solution</vt:lpstr>
      <vt:lpstr>An Example Solution</vt:lpstr>
      <vt:lpstr>Example Topology</vt:lpstr>
      <vt:lpstr>Transition Steps</vt:lpstr>
      <vt:lpstr>Conclusion</vt:lpstr>
      <vt:lpstr>Follow-up from IEEE meeting in November (Bangkok) Q&amp;A</vt:lpstr>
      <vt:lpstr>Further Discussion on AP MLD</vt:lpstr>
      <vt:lpstr>Before Transition (logical perspective) - Link 2 is inactive</vt:lpstr>
      <vt:lpstr>During Transition (logical perspective) - Both links are active</vt:lpstr>
      <vt:lpstr>During Transition (Physical perspective) - Both  links are active</vt:lpstr>
      <vt:lpstr>After Transition (logical perspective) - Only Link 2 is active</vt:lpstr>
      <vt:lpstr>Further Discussion on Scaling</vt:lpstr>
      <vt:lpstr>Further Discussion on Link ID</vt:lpstr>
      <vt:lpstr>Further Discussion in Duration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3</cp:revision>
  <cp:lastPrinted>1601-01-01T00:00:00Z</cp:lastPrinted>
  <dcterms:created xsi:type="dcterms:W3CDTF">2019-06-07T21:10:12Z</dcterms:created>
  <dcterms:modified xsi:type="dcterms:W3CDTF">2023-01-13T18:04:44Z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</Properties>
</file>