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39" r:id="rId3"/>
    <p:sldId id="664" r:id="rId4"/>
    <p:sldId id="634" r:id="rId5"/>
    <p:sldId id="657" r:id="rId6"/>
    <p:sldId id="627" r:id="rId7"/>
    <p:sldId id="639" r:id="rId8"/>
    <p:sldId id="658" r:id="rId9"/>
    <p:sldId id="659" r:id="rId10"/>
    <p:sldId id="660" r:id="rId11"/>
    <p:sldId id="662" r:id="rId12"/>
    <p:sldId id="528" r:id="rId13"/>
    <p:sldId id="631" r:id="rId14"/>
    <p:sldId id="665" r:id="rId15"/>
    <p:sldId id="661" r:id="rId16"/>
    <p:sldId id="641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CCFFCC"/>
    <a:srgbClr val="A4FD03"/>
    <a:srgbClr val="FFCC99"/>
    <a:srgbClr val="FF9900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5" autoAdjust="0"/>
  </p:normalViewPr>
  <p:slideViewPr>
    <p:cSldViewPr>
      <p:cViewPr varScale="1">
        <p:scale>
          <a:sx n="82" d="100"/>
          <a:sy n="82" d="100"/>
        </p:scale>
        <p:origin x="1382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F2F99301-6E29-421E-9947-CFB798813EC3}"/>
    <pc:docChg chg="undo redo custSel addSld delSld modSld sldOrd">
      <pc:chgData name="Rui Cao" userId="a6960595-96e6-47d6-a8d8-833995379cc8" providerId="ADAL" clId="{F2F99301-6E29-421E-9947-CFB798813EC3}" dt="2022-11-07T21:34:52.052" v="1145" actId="20577"/>
      <pc:docMkLst>
        <pc:docMk/>
      </pc:docMkLst>
      <pc:sldChg chg="modSp mod">
        <pc:chgData name="Rui Cao" userId="a6960595-96e6-47d6-a8d8-833995379cc8" providerId="ADAL" clId="{F2F99301-6E29-421E-9947-CFB798813EC3}" dt="2022-11-07T17:07:04.463" v="52" actId="20577"/>
        <pc:sldMkLst>
          <pc:docMk/>
          <pc:sldMk cId="4238932453" sldId="339"/>
        </pc:sldMkLst>
        <pc:spChg chg="mod">
          <ac:chgData name="Rui Cao" userId="a6960595-96e6-47d6-a8d8-833995379cc8" providerId="ADAL" clId="{F2F99301-6E29-421E-9947-CFB798813EC3}" dt="2022-11-07T17:07:04.463" v="52" actId="20577"/>
          <ac:spMkLst>
            <pc:docMk/>
            <pc:sldMk cId="4238932453" sldId="339"/>
            <ac:spMk id="3" creationId="{00000000-0000-0000-0000-000000000000}"/>
          </ac:spMkLst>
        </pc:spChg>
      </pc:sldChg>
      <pc:sldChg chg="modSp mod">
        <pc:chgData name="Rui Cao" userId="a6960595-96e6-47d6-a8d8-833995379cc8" providerId="ADAL" clId="{F2F99301-6E29-421E-9947-CFB798813EC3}" dt="2022-11-07T21:34:51.226" v="1144" actId="20577"/>
        <pc:sldMkLst>
          <pc:docMk/>
          <pc:sldMk cId="1181523528" sldId="529"/>
        </pc:sldMkLst>
        <pc:spChg chg="mod">
          <ac:chgData name="Rui Cao" userId="a6960595-96e6-47d6-a8d8-833995379cc8" providerId="ADAL" clId="{F2F99301-6E29-421E-9947-CFB798813EC3}" dt="2022-11-07T21:34:51.226" v="1144" actId="20577"/>
          <ac:spMkLst>
            <pc:docMk/>
            <pc:sldMk cId="1181523528" sldId="529"/>
            <ac:spMk id="3" creationId="{DB1BC69E-A2F6-4BEA-8BC0-5E02CECB25CF}"/>
          </ac:spMkLst>
        </pc:spChg>
      </pc:sldChg>
      <pc:sldChg chg="modSp add mod">
        <pc:chgData name="Rui Cao" userId="a6960595-96e6-47d6-a8d8-833995379cc8" providerId="ADAL" clId="{F2F99301-6E29-421E-9947-CFB798813EC3}" dt="2022-11-07T21:34:52.052" v="1145" actId="20577"/>
        <pc:sldMkLst>
          <pc:docMk/>
          <pc:sldMk cId="3123516105" sldId="627"/>
        </pc:sldMkLst>
        <pc:spChg chg="mod">
          <ac:chgData name="Rui Cao" userId="a6960595-96e6-47d6-a8d8-833995379cc8" providerId="ADAL" clId="{F2F99301-6E29-421E-9947-CFB798813EC3}" dt="2022-11-07T17:45:59.747" v="618" actId="1036"/>
          <ac:spMkLst>
            <pc:docMk/>
            <pc:sldMk cId="3123516105" sldId="627"/>
            <ac:spMk id="2" creationId="{2E6C981C-8941-4943-BEE8-729FB8D9C2B9}"/>
          </ac:spMkLst>
        </pc:spChg>
        <pc:spChg chg="mod">
          <ac:chgData name="Rui Cao" userId="a6960595-96e6-47d6-a8d8-833995379cc8" providerId="ADAL" clId="{F2F99301-6E29-421E-9947-CFB798813EC3}" dt="2022-11-07T21:34:52.052" v="1145" actId="20577"/>
          <ac:spMkLst>
            <pc:docMk/>
            <pc:sldMk cId="3123516105" sldId="627"/>
            <ac:spMk id="3" creationId="{6D5EE5D6-DD22-4F00-A218-A55538F5C378}"/>
          </ac:spMkLst>
        </pc:spChg>
      </pc:sldChg>
      <pc:sldChg chg="modSp mod">
        <pc:chgData name="Rui Cao" userId="a6960595-96e6-47d6-a8d8-833995379cc8" providerId="ADAL" clId="{F2F99301-6E29-421E-9947-CFB798813EC3}" dt="2022-11-07T18:09:15.488" v="1054" actId="1076"/>
        <pc:sldMkLst>
          <pc:docMk/>
          <pc:sldMk cId="2838280191" sldId="631"/>
        </pc:sldMkLst>
        <pc:spChg chg="mod">
          <ac:chgData name="Rui Cao" userId="a6960595-96e6-47d6-a8d8-833995379cc8" providerId="ADAL" clId="{F2F99301-6E29-421E-9947-CFB798813EC3}" dt="2022-11-07T18:09:15.488" v="1054" actId="1076"/>
          <ac:spMkLst>
            <pc:docMk/>
            <pc:sldMk cId="2838280191" sldId="631"/>
            <ac:spMk id="2" creationId="{9B8C320D-EB17-4DD0-889C-849AC27D47FC}"/>
          </ac:spMkLst>
        </pc:spChg>
        <pc:spChg chg="mod">
          <ac:chgData name="Rui Cao" userId="a6960595-96e6-47d6-a8d8-833995379cc8" providerId="ADAL" clId="{F2F99301-6E29-421E-9947-CFB798813EC3}" dt="2022-11-07T18:09:11.369" v="1053" actId="1076"/>
          <ac:spMkLst>
            <pc:docMk/>
            <pc:sldMk cId="2838280191" sldId="631"/>
            <ac:spMk id="3" creationId="{DB1BC69E-A2F6-4BEA-8BC0-5E02CECB25CF}"/>
          </ac:spMkLst>
        </pc:spChg>
      </pc:sldChg>
      <pc:sldChg chg="add">
        <pc:chgData name="Rui Cao" userId="a6960595-96e6-47d6-a8d8-833995379cc8" providerId="ADAL" clId="{F2F99301-6E29-421E-9947-CFB798813EC3}" dt="2022-11-07T17:07:28.769" v="53"/>
        <pc:sldMkLst>
          <pc:docMk/>
          <pc:sldMk cId="3488574362" sldId="634"/>
        </pc:sldMkLst>
      </pc:sldChg>
      <pc:sldChg chg="modSp mod">
        <pc:chgData name="Rui Cao" userId="a6960595-96e6-47d6-a8d8-833995379cc8" providerId="ADAL" clId="{F2F99301-6E29-421E-9947-CFB798813EC3}" dt="2022-11-07T18:03:50.447" v="933" actId="20577"/>
        <pc:sldMkLst>
          <pc:docMk/>
          <pc:sldMk cId="4285576056" sldId="639"/>
        </pc:sldMkLst>
        <pc:spChg chg="mod">
          <ac:chgData name="Rui Cao" userId="a6960595-96e6-47d6-a8d8-833995379cc8" providerId="ADAL" clId="{F2F99301-6E29-421E-9947-CFB798813EC3}" dt="2022-11-07T18:03:50.447" v="933" actId="20577"/>
          <ac:spMkLst>
            <pc:docMk/>
            <pc:sldMk cId="4285576056" sldId="639"/>
            <ac:spMk id="3" creationId="{42762EBB-C8E2-4811-89F5-4B35F6B4B91E}"/>
          </ac:spMkLst>
        </pc:spChg>
      </pc:sldChg>
      <pc:sldChg chg="modSp mod">
        <pc:chgData name="Rui Cao" userId="a6960595-96e6-47d6-a8d8-833995379cc8" providerId="ADAL" clId="{F2F99301-6E29-421E-9947-CFB798813EC3}" dt="2022-11-07T17:53:20.792" v="640" actId="20577"/>
        <pc:sldMkLst>
          <pc:docMk/>
          <pc:sldMk cId="557333495" sldId="641"/>
        </pc:sldMkLst>
        <pc:spChg chg="mod">
          <ac:chgData name="Rui Cao" userId="a6960595-96e6-47d6-a8d8-833995379cc8" providerId="ADAL" clId="{F2F99301-6E29-421E-9947-CFB798813EC3}" dt="2022-11-07T17:51:57.468" v="631" actId="20577"/>
          <ac:spMkLst>
            <pc:docMk/>
            <pc:sldMk cId="557333495" sldId="641"/>
            <ac:spMk id="2" creationId="{A3D84A1A-D079-400A-90A4-033823EB71E5}"/>
          </ac:spMkLst>
        </pc:spChg>
        <pc:spChg chg="mod">
          <ac:chgData name="Rui Cao" userId="a6960595-96e6-47d6-a8d8-833995379cc8" providerId="ADAL" clId="{F2F99301-6E29-421E-9947-CFB798813EC3}" dt="2022-11-07T17:53:20.792" v="640" actId="20577"/>
          <ac:spMkLst>
            <pc:docMk/>
            <pc:sldMk cId="557333495" sldId="641"/>
            <ac:spMk id="3" creationId="{50C8A4E0-88E7-467B-8623-779B765F8413}"/>
          </ac:spMkLst>
        </pc:spChg>
      </pc:sldChg>
      <pc:sldChg chg="del">
        <pc:chgData name="Rui Cao" userId="a6960595-96e6-47d6-a8d8-833995379cc8" providerId="ADAL" clId="{F2F99301-6E29-421E-9947-CFB798813EC3}" dt="2022-11-07T18:06:51.136" v="1004" actId="47"/>
        <pc:sldMkLst>
          <pc:docMk/>
          <pc:sldMk cId="4169715159" sldId="642"/>
        </pc:sldMkLst>
      </pc:sldChg>
      <pc:sldChg chg="modSp mod">
        <pc:chgData name="Rui Cao" userId="a6960595-96e6-47d6-a8d8-833995379cc8" providerId="ADAL" clId="{F2F99301-6E29-421E-9947-CFB798813EC3}" dt="2022-11-07T18:32:13.258" v="1130" actId="20577"/>
        <pc:sldMkLst>
          <pc:docMk/>
          <pc:sldMk cId="4290312221" sldId="648"/>
        </pc:sldMkLst>
        <pc:spChg chg="mod">
          <ac:chgData name="Rui Cao" userId="a6960595-96e6-47d6-a8d8-833995379cc8" providerId="ADAL" clId="{F2F99301-6E29-421E-9947-CFB798813EC3}" dt="2022-11-07T18:01:24.861" v="845" actId="20577"/>
          <ac:spMkLst>
            <pc:docMk/>
            <pc:sldMk cId="4290312221" sldId="648"/>
            <ac:spMk id="2" creationId="{90D8DB5A-F18F-46BC-8940-21515AB37EF4}"/>
          </ac:spMkLst>
        </pc:spChg>
        <pc:spChg chg="mod">
          <ac:chgData name="Rui Cao" userId="a6960595-96e6-47d6-a8d8-833995379cc8" providerId="ADAL" clId="{F2F99301-6E29-421E-9947-CFB798813EC3}" dt="2022-11-07T18:32:13.258" v="1130" actId="20577"/>
          <ac:spMkLst>
            <pc:docMk/>
            <pc:sldMk cId="4290312221" sldId="648"/>
            <ac:spMk id="3" creationId="{F760A4F5-B700-4747-B9E4-837BE94D7FE6}"/>
          </ac:spMkLst>
        </pc:spChg>
      </pc:sldChg>
      <pc:sldChg chg="modSp mod">
        <pc:chgData name="Rui Cao" userId="a6960595-96e6-47d6-a8d8-833995379cc8" providerId="ADAL" clId="{F2F99301-6E29-421E-9947-CFB798813EC3}" dt="2022-11-07T17:58:10.684" v="704" actId="207"/>
        <pc:sldMkLst>
          <pc:docMk/>
          <pc:sldMk cId="1491849731" sldId="658"/>
        </pc:sldMkLst>
        <pc:spChg chg="mod">
          <ac:chgData name="Rui Cao" userId="a6960595-96e6-47d6-a8d8-833995379cc8" providerId="ADAL" clId="{F2F99301-6E29-421E-9947-CFB798813EC3}" dt="2022-11-07T17:58:10.684" v="704" actId="207"/>
          <ac:spMkLst>
            <pc:docMk/>
            <pc:sldMk cId="1491849731" sldId="658"/>
            <ac:spMk id="3" creationId="{AF1443D3-7671-43F9-8D4E-DE1934CF0966}"/>
          </ac:spMkLst>
        </pc:spChg>
      </pc:sldChg>
      <pc:sldChg chg="del ord">
        <pc:chgData name="Rui Cao" userId="a6960595-96e6-47d6-a8d8-833995379cc8" providerId="ADAL" clId="{F2F99301-6E29-421E-9947-CFB798813EC3}" dt="2022-11-07T17:46:15.617" v="619" actId="47"/>
        <pc:sldMkLst>
          <pc:docMk/>
          <pc:sldMk cId="2910670045" sldId="663"/>
        </pc:sldMkLst>
      </pc:sldChg>
      <pc:sldChg chg="modSp add mod">
        <pc:chgData name="Rui Cao" userId="a6960595-96e6-47d6-a8d8-833995379cc8" providerId="ADAL" clId="{F2F99301-6E29-421E-9947-CFB798813EC3}" dt="2022-11-07T17:04:51.340" v="23" actId="20577"/>
        <pc:sldMkLst>
          <pc:docMk/>
          <pc:sldMk cId="2949037332" sldId="664"/>
        </pc:sldMkLst>
        <pc:spChg chg="mod">
          <ac:chgData name="Rui Cao" userId="a6960595-96e6-47d6-a8d8-833995379cc8" providerId="ADAL" clId="{F2F99301-6E29-421E-9947-CFB798813EC3}" dt="2022-11-07T17:04:39.612" v="17" actId="20577"/>
          <ac:spMkLst>
            <pc:docMk/>
            <pc:sldMk cId="2949037332" sldId="664"/>
            <ac:spMk id="2" creationId="{00000000-0000-0000-0000-000000000000}"/>
          </ac:spMkLst>
        </pc:spChg>
        <pc:spChg chg="mod">
          <ac:chgData name="Rui Cao" userId="a6960595-96e6-47d6-a8d8-833995379cc8" providerId="ADAL" clId="{F2F99301-6E29-421E-9947-CFB798813EC3}" dt="2022-11-07T17:04:51.340" v="23" actId="20577"/>
          <ac:spMkLst>
            <pc:docMk/>
            <pc:sldMk cId="2949037332" sldId="664"/>
            <ac:spMk id="3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226"/>
          <p:cNvSpPr>
            <a:spLocks noGrp="1" noChangeArrowheads="1"/>
          </p:cNvSpPr>
          <p:nvPr>
            <p:ph type="title"/>
          </p:nvPr>
        </p:nvSpPr>
        <p:spPr bwMode="auto">
          <a:xfrm>
            <a:off x="224643" y="280715"/>
            <a:ext cx="8747266" cy="65404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6" name="Text Placeholder 45"/>
          <p:cNvSpPr>
            <a:spLocks noGrp="1"/>
          </p:cNvSpPr>
          <p:nvPr>
            <p:ph type="body" sz="quarter" idx="10"/>
          </p:nvPr>
        </p:nvSpPr>
        <p:spPr>
          <a:xfrm>
            <a:off x="224643" y="1019917"/>
            <a:ext cx="8747266" cy="4667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658033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Rui Cao, etc. (NXP)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Rui Cao, etc. (NXP)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802.11-22/1908r0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November 2022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4ucam.com/Wired-Dual-Cam-7-inch-Backup-5th-wheel-RV-Truck-Trailer-Rear-View-IR-Night-Vision-CCD-license-plate-camera.html" TargetMode="External"/><Relationship Id="rId2" Type="http://schemas.openxmlformats.org/officeDocument/2006/relationships/hyperlink" Target="https://www.hcc.net/2020/02/the-best-location-for-your-router-for-actually-good-wi-fi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Rate-vs-Range Enhancement with Relay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2022-11-13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3">
            <a:extLst>
              <a:ext uri="{FF2B5EF4-FFF2-40B4-BE49-F238E27FC236}">
                <a16:creationId xmlns:a16="http://schemas.microsoft.com/office/drawing/2014/main" id="{A0BF2BB6-050F-41A6-8CE1-16F15AE65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509462"/>
              </p:ext>
            </p:extLst>
          </p:nvPr>
        </p:nvGraphicFramePr>
        <p:xfrm>
          <a:off x="975675" y="3773502"/>
          <a:ext cx="7795899" cy="2902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1" name="Document" r:id="rId4" imgW="8574828" imgH="3200302" progId="Word.Document.8">
                  <p:embed/>
                </p:oleObj>
              </mc:Choice>
              <mc:Fallback>
                <p:oleObj name="Document" r:id="rId4" imgW="8574828" imgH="3200302" progId="Word.Document.8">
                  <p:embed/>
                  <p:pic>
                    <p:nvPicPr>
                      <p:cNvPr id="12" name="Object 3">
                        <a:extLst>
                          <a:ext uri="{FF2B5EF4-FFF2-40B4-BE49-F238E27FC236}">
                            <a16:creationId xmlns:a16="http://schemas.microsoft.com/office/drawing/2014/main" id="{A0BF2BB6-050F-41A6-8CE1-16F15AE65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5675" y="3773502"/>
                        <a:ext cx="7795899" cy="29028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7BEB7CE-903D-4E2B-ADA7-42C2394AC27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171E0-CACF-4EE9-9E01-CE01903A9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19894"/>
            <a:ext cx="7770813" cy="1065213"/>
          </a:xfrm>
        </p:spPr>
        <p:txBody>
          <a:bodyPr/>
          <a:lstStyle/>
          <a:p>
            <a:r>
              <a:rPr lang="en-US" dirty="0"/>
              <a:t>Goodput: Relay link vs Direct Link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0D4F6-A3B0-4804-9FB5-8336A73A9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5105400"/>
            <a:ext cx="8382000" cy="1065213"/>
          </a:xfrm>
        </p:spPr>
        <p:txBody>
          <a:bodyPr/>
          <a:lstStyle/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Prominent goodput benefits in the region &lt; 150Mbps (~MCS4 for direct link)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Relay link: 20% to 200% end-to-end throughput gain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For relay placed in the middle, 10dB range extension benefits below MCS0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In real deployment, more benefits can be achieved if relay can avoid obstacles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3409CD-6F27-4B81-B13A-AC3C5292D6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D4D85ABE-C4D4-47E1-B364-C86C14624DF0}"/>
              </a:ext>
            </a:extLst>
          </p:cNvPr>
          <p:cNvGrpSpPr/>
          <p:nvPr/>
        </p:nvGrpSpPr>
        <p:grpSpPr>
          <a:xfrm>
            <a:off x="912812" y="1143000"/>
            <a:ext cx="7392987" cy="4029387"/>
            <a:chOff x="914400" y="1143000"/>
            <a:chExt cx="7543800" cy="4057481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4ADAAD09-58D4-4464-AD80-5AE820AB35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14400" y="1143000"/>
              <a:ext cx="7543800" cy="4057481"/>
            </a:xfrm>
            <a:prstGeom prst="rect">
              <a:avLst/>
            </a:prstGeom>
          </p:spPr>
        </p:pic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BC196695-4BA6-4035-AD2D-AB1324027DAC}"/>
                </a:ext>
              </a:extLst>
            </p:cNvPr>
            <p:cNvGrpSpPr/>
            <p:nvPr/>
          </p:nvGrpSpPr>
          <p:grpSpPr>
            <a:xfrm>
              <a:off x="6089694" y="3886200"/>
              <a:ext cx="1653885" cy="977766"/>
              <a:chOff x="6539017" y="4343400"/>
              <a:chExt cx="1563407" cy="682730"/>
            </a:xfrm>
          </p:grpSpPr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63A701C-7BFF-49B0-810E-217FF815827F}"/>
                  </a:ext>
                </a:extLst>
              </p:cNvPr>
              <p:cNvSpPr txBox="1"/>
              <p:nvPr/>
            </p:nvSpPr>
            <p:spPr>
              <a:xfrm>
                <a:off x="6539017" y="4796642"/>
                <a:ext cx="925485" cy="2294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solidFill>
                      <a:srgbClr val="7030A0"/>
                    </a:solidFill>
                  </a:rPr>
                  <a:t>Range Extension</a:t>
                </a:r>
              </a:p>
            </p:txBody>
          </p: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EF138118-F7B8-42FC-BD5A-DE86C7BF04D8}"/>
                  </a:ext>
                </a:extLst>
              </p:cNvPr>
              <p:cNvSpPr/>
              <p:nvPr/>
            </p:nvSpPr>
            <p:spPr bwMode="auto">
              <a:xfrm>
                <a:off x="6544586" y="4343400"/>
                <a:ext cx="1557838" cy="609600"/>
              </a:xfrm>
              <a:prstGeom prst="rect">
                <a:avLst/>
              </a:prstGeom>
              <a:noFill/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EA29282E-F67F-4BBB-8551-C5787E9DA3AF}"/>
                </a:ext>
              </a:extLst>
            </p:cNvPr>
            <p:cNvGrpSpPr/>
            <p:nvPr/>
          </p:nvGrpSpPr>
          <p:grpSpPr>
            <a:xfrm>
              <a:off x="3211441" y="2736894"/>
              <a:ext cx="2884559" cy="2032076"/>
              <a:chOff x="4590918" y="4043468"/>
              <a:chExt cx="1953668" cy="91440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10863C14-C6B9-43D4-BF87-9B0973C4602A}"/>
                  </a:ext>
                </a:extLst>
              </p:cNvPr>
              <p:cNvSpPr txBox="1"/>
              <p:nvPr/>
            </p:nvSpPr>
            <p:spPr>
              <a:xfrm>
                <a:off x="4620059" y="4823581"/>
                <a:ext cx="859248" cy="991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solidFill>
                      <a:srgbClr val="7030A0"/>
                    </a:solidFill>
                  </a:rPr>
                  <a:t>Goodput Improvement</a:t>
                </a: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8264AA23-A6FA-47C4-8C62-A071F1D8F901}"/>
                  </a:ext>
                </a:extLst>
              </p:cNvPr>
              <p:cNvSpPr/>
              <p:nvPr/>
            </p:nvSpPr>
            <p:spPr bwMode="auto">
              <a:xfrm>
                <a:off x="4590918" y="4043468"/>
                <a:ext cx="1953668" cy="914400"/>
              </a:xfrm>
              <a:prstGeom prst="rect">
                <a:avLst/>
              </a:prstGeom>
              <a:noFill/>
              <a:ln w="9525" cap="flat" cmpd="sng" algn="ctr">
                <a:solidFill>
                  <a:srgbClr val="7030A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p:grpSp>
      </p:grp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1EE388BD-41F2-480F-BCFF-AA7CFD08F9E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36A6B47B-CD03-410E-BA3E-8BFA8CEA9E9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9476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597F9-C83A-481B-8E4A-B983DB400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Goodput: Impact of Relay Placement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CB2A9-2BEE-4484-9F3F-56E0796567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15" y="5743749"/>
            <a:ext cx="8769684" cy="465409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different relay deployment, with optimal rate selection, goodput benefits are similar, but range extension is limited for non-symmetric case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7D4AD-E781-452E-9D1D-D447566E0AB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943B575-8934-4F87-A5CC-057C66071EB9}"/>
              </a:ext>
            </a:extLst>
          </p:cNvPr>
          <p:cNvGrpSpPr/>
          <p:nvPr/>
        </p:nvGrpSpPr>
        <p:grpSpPr>
          <a:xfrm>
            <a:off x="752540" y="5050614"/>
            <a:ext cx="3505200" cy="578390"/>
            <a:chOff x="609600" y="5097990"/>
            <a:chExt cx="3505200" cy="57839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CD729974-03F5-4910-B9CD-D964756E56D6}"/>
                </a:ext>
              </a:extLst>
            </p:cNvPr>
            <p:cNvCxnSpPr/>
            <p:nvPr/>
          </p:nvCxnSpPr>
          <p:spPr bwMode="auto">
            <a:xfrm>
              <a:off x="914400" y="5410200"/>
              <a:ext cx="2895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855DF8DC-4A52-4BE7-8E0A-ABFCAC8464B0}"/>
                </a:ext>
              </a:extLst>
            </p:cNvPr>
            <p:cNvSpPr/>
            <p:nvPr/>
          </p:nvSpPr>
          <p:spPr bwMode="auto">
            <a:xfrm>
              <a:off x="609600" y="525780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</a:t>
              </a:r>
            </a:p>
          </p:txBody>
        </p:sp>
        <p:sp>
          <p:nvSpPr>
            <p:cNvPr id="8" name="Oval 7">
              <a:extLst>
                <a:ext uri="{FF2B5EF4-FFF2-40B4-BE49-F238E27FC236}">
                  <a16:creationId xmlns:a16="http://schemas.microsoft.com/office/drawing/2014/main" id="{2BDA5FB2-2817-463E-8D97-68B5E4E3D09C}"/>
                </a:ext>
              </a:extLst>
            </p:cNvPr>
            <p:cNvSpPr/>
            <p:nvPr/>
          </p:nvSpPr>
          <p:spPr bwMode="auto">
            <a:xfrm>
              <a:off x="3810000" y="527685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BDF29895-9E94-4E63-82F2-53A551EEB720}"/>
                </a:ext>
              </a:extLst>
            </p:cNvPr>
            <p:cNvSpPr/>
            <p:nvPr/>
          </p:nvSpPr>
          <p:spPr bwMode="auto">
            <a:xfrm>
              <a:off x="2203494" y="5105400"/>
              <a:ext cx="304800" cy="304800"/>
            </a:xfrm>
            <a:prstGeom prst="ellipse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44A3C142-2BAC-4E17-ACE3-AAF28DD964C5}"/>
                </a:ext>
              </a:extLst>
            </p:cNvPr>
            <p:cNvSpPr/>
            <p:nvPr/>
          </p:nvSpPr>
          <p:spPr bwMode="auto">
            <a:xfrm>
              <a:off x="2616024" y="5097990"/>
              <a:ext cx="304800" cy="3048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00FF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178D6180-E2EC-487C-A7F2-326108A18466}"/>
                </a:ext>
              </a:extLst>
            </p:cNvPr>
            <p:cNvSpPr/>
            <p:nvPr/>
          </p:nvSpPr>
          <p:spPr bwMode="auto">
            <a:xfrm>
              <a:off x="3030270" y="5097990"/>
              <a:ext cx="304800" cy="304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1F83F0A3-E07A-44FE-B8A6-3EE116C80BD1}"/>
                </a:ext>
              </a:extLst>
            </p:cNvPr>
            <p:cNvSpPr txBox="1"/>
            <p:nvPr/>
          </p:nvSpPr>
          <p:spPr>
            <a:xfrm>
              <a:off x="2122945" y="5422464"/>
              <a:ext cx="128083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 0.5	0.6	0.7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7C093414-02C2-4C22-B303-F1824315C9EF}"/>
              </a:ext>
            </a:extLst>
          </p:cNvPr>
          <p:cNvGrpSpPr/>
          <p:nvPr/>
        </p:nvGrpSpPr>
        <p:grpSpPr>
          <a:xfrm>
            <a:off x="5125515" y="4953000"/>
            <a:ext cx="3505200" cy="676004"/>
            <a:chOff x="5105400" y="4982653"/>
            <a:chExt cx="3505200" cy="676004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F49750A0-45C0-453C-A34E-6BB5221FA24D}"/>
                </a:ext>
              </a:extLst>
            </p:cNvPr>
            <p:cNvCxnSpPr/>
            <p:nvPr/>
          </p:nvCxnSpPr>
          <p:spPr bwMode="auto">
            <a:xfrm>
              <a:off x="5383399" y="5391150"/>
              <a:ext cx="289560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E877E2EF-81BC-4E28-84C8-6D50C2E52F91}"/>
                </a:ext>
              </a:extLst>
            </p:cNvPr>
            <p:cNvSpPr/>
            <p:nvPr/>
          </p:nvSpPr>
          <p:spPr bwMode="auto">
            <a:xfrm>
              <a:off x="5105400" y="523875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S</a:t>
              </a:r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1B5F8B1E-A38D-4341-AE50-8BF4F5E5C37A}"/>
                </a:ext>
              </a:extLst>
            </p:cNvPr>
            <p:cNvSpPr/>
            <p:nvPr/>
          </p:nvSpPr>
          <p:spPr bwMode="auto">
            <a:xfrm>
              <a:off x="8305800" y="5257800"/>
              <a:ext cx="304800" cy="304800"/>
            </a:xfrm>
            <a:prstGeom prst="ellips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6" charset="0"/>
                  <a:ea typeface="MS Gothic" charset="-128"/>
                </a:rPr>
                <a:t>D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E6A6F25-5CC1-4922-8731-5C0495ECFA9C}"/>
                </a:ext>
              </a:extLst>
            </p:cNvPr>
            <p:cNvSpPr/>
            <p:nvPr/>
          </p:nvSpPr>
          <p:spPr bwMode="auto">
            <a:xfrm>
              <a:off x="5943600" y="5314954"/>
              <a:ext cx="146765" cy="171446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2432DBF-59C1-4AEA-AE09-BDAEF3F30308}"/>
                </a:ext>
              </a:extLst>
            </p:cNvPr>
            <p:cNvSpPr/>
            <p:nvPr/>
          </p:nvSpPr>
          <p:spPr bwMode="auto">
            <a:xfrm>
              <a:off x="6769188" y="4990063"/>
              <a:ext cx="304800" cy="304800"/>
            </a:xfrm>
            <a:prstGeom prst="ellipse">
              <a:avLst/>
            </a:prstGeom>
            <a:solidFill>
              <a:srgbClr val="FFCC99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22DEBCF6-C6F3-4218-B1F0-D075B42B1FF7}"/>
                </a:ext>
              </a:extLst>
            </p:cNvPr>
            <p:cNvSpPr/>
            <p:nvPr/>
          </p:nvSpPr>
          <p:spPr bwMode="auto">
            <a:xfrm>
              <a:off x="7166328" y="4982653"/>
              <a:ext cx="304800" cy="304800"/>
            </a:xfrm>
            <a:prstGeom prst="ellipse">
              <a:avLst/>
            </a:prstGeom>
            <a:solidFill>
              <a:srgbClr val="CCFFCC"/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rgbClr val="00FF00"/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5F8E250D-9C42-401F-8C74-D130F840336B}"/>
                </a:ext>
              </a:extLst>
            </p:cNvPr>
            <p:cNvSpPr/>
            <p:nvPr/>
          </p:nvSpPr>
          <p:spPr bwMode="auto">
            <a:xfrm>
              <a:off x="7581037" y="4982653"/>
              <a:ext cx="304800" cy="3048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050" b="0" i="0" u="none" strike="noStrike" cap="none" normalizeH="0" baseline="0" dirty="0">
                  <a:ln>
                    <a:noFill/>
                  </a:ln>
                  <a:solidFill>
                    <a:schemeClr val="accent1">
                      <a:lumMod val="60000"/>
                      <a:lumOff val="40000"/>
                    </a:schemeClr>
                  </a:solidFill>
                  <a:effectLst/>
                  <a:latin typeface="Times New Roman" pitchFamily="16" charset="0"/>
                  <a:ea typeface="MS Gothic" charset="-128"/>
                </a:rPr>
                <a:t>R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416F743D-EC6D-4569-99CA-D88050565CE1}"/>
                </a:ext>
              </a:extLst>
            </p:cNvPr>
            <p:cNvSpPr txBox="1"/>
            <p:nvPr/>
          </p:nvSpPr>
          <p:spPr>
            <a:xfrm>
              <a:off x="6726475" y="5397047"/>
              <a:ext cx="143323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chemeClr val="tx1"/>
                  </a:solidFill>
                </a:rPr>
                <a:t> 0.5       0.6       0.7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pic>
        <p:nvPicPr>
          <p:cNvPr id="22" name="Picture 21">
            <a:extLst>
              <a:ext uri="{FF2B5EF4-FFF2-40B4-BE49-F238E27FC236}">
                <a16:creationId xmlns:a16="http://schemas.microsoft.com/office/drawing/2014/main" id="{CACF6EF8-F75B-437C-840A-86BC1D44E2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15" y="1382467"/>
            <a:ext cx="4786110" cy="358958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17D59CE0-4560-4DD3-A1E2-7BBC9FDC6A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34090" y="1361865"/>
            <a:ext cx="4786110" cy="3589583"/>
          </a:xfrm>
          <a:prstGeom prst="rect">
            <a:avLst/>
          </a:prstGeom>
        </p:spPr>
      </p:pic>
      <p:sp>
        <p:nvSpPr>
          <p:cNvPr id="24" name="Date Placeholder 23">
            <a:extLst>
              <a:ext uri="{FF2B5EF4-FFF2-40B4-BE49-F238E27FC236}">
                <a16:creationId xmlns:a16="http://schemas.microsoft.com/office/drawing/2014/main" id="{330F0488-AB52-45CC-A378-F9BFC945E86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25" name="Footer Placeholder 24">
            <a:extLst>
              <a:ext uri="{FF2B5EF4-FFF2-40B4-BE49-F238E27FC236}">
                <a16:creationId xmlns:a16="http://schemas.microsoft.com/office/drawing/2014/main" id="{31EC91B5-AB3B-4252-9427-700FCD6A713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6897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err="1"/>
              <a:t>RvR</a:t>
            </a:r>
            <a:r>
              <a:rPr lang="en-US" dirty="0"/>
              <a:t> enhancement is one of the objectives for UHR generation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Relay can boost throughput and extend range at medium to low SNR regions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dirty="0"/>
              <a:t>Complimentary to any AP network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Support some specific IoT/Automotive applications </a:t>
            </a:r>
            <a:endParaRPr lang="en-US" altLang="zh-CN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Suggest to define UHR relay </a:t>
            </a:r>
            <a:r>
              <a:rPr lang="en-US" altLang="zh-CN" dirty="0"/>
              <a:t>to provide better end-to-end QoS with simple </a:t>
            </a:r>
            <a:r>
              <a:rPr lang="en-US" dirty="0"/>
              <a:t>protocol </a:t>
            </a:r>
            <a:r>
              <a:rPr lang="en-US" altLang="zh-CN" dirty="0"/>
              <a:t>design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21ED8-E9B7-49E2-BAD4-CD3860CADA6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6286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609600"/>
            <a:ext cx="7770813" cy="1065213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914" y="1524000"/>
            <a:ext cx="8001000" cy="4418077"/>
          </a:xfrm>
        </p:spPr>
        <p:txBody>
          <a:bodyPr/>
          <a:lstStyle/>
          <a:p>
            <a:pPr marL="0" indent="0"/>
            <a:r>
              <a:rPr lang="en-US" sz="1800" dirty="0"/>
              <a:t>[1] 11-22/0708r3, beyond be-next step</a:t>
            </a:r>
          </a:p>
          <a:p>
            <a:pPr marL="0" indent="0"/>
            <a:r>
              <a:rPr lang="en-US" sz="1800" dirty="0"/>
              <a:t>[2] 11-22/32, Next Gen After 11be</a:t>
            </a:r>
          </a:p>
          <a:p>
            <a:pPr marL="0" indent="0"/>
            <a:r>
              <a:rPr lang="en-US" sz="1800" dirty="0"/>
              <a:t>[3] 11-22/46, Next generation after 802.11be</a:t>
            </a:r>
          </a:p>
          <a:p>
            <a:pPr marL="0" indent="0"/>
            <a:r>
              <a:rPr lang="en-US" sz="1800" dirty="0"/>
              <a:t>[4] 11-22/30, Look ahead to next generation</a:t>
            </a:r>
          </a:p>
          <a:p>
            <a:pPr marL="0" indent="0"/>
            <a:r>
              <a:rPr lang="en-US" sz="1800" dirty="0"/>
              <a:t>[5] 11-22/418, Considerations of Next Generation Beyond 11be</a:t>
            </a:r>
          </a:p>
          <a:p>
            <a:pPr marL="0" indent="0"/>
            <a:r>
              <a:rPr lang="en-US" sz="1800" dirty="0"/>
              <a:t>[6] 11-22/932, Thoughts on Beyond 802.11be</a:t>
            </a:r>
          </a:p>
          <a:p>
            <a:pPr marL="0" indent="0"/>
            <a:r>
              <a:rPr lang="en-US" sz="1800" dirty="0"/>
              <a:t>[7] 11-22/685, Discussion on next generation Wi-Fi</a:t>
            </a:r>
          </a:p>
          <a:p>
            <a:pPr marL="0" indent="0"/>
            <a:r>
              <a:rPr lang="en-US" sz="1800" dirty="0"/>
              <a:t>[7] 11-22/694, Thoughts on Next Gen WLAN</a:t>
            </a:r>
          </a:p>
          <a:p>
            <a:pPr marL="0" indent="0"/>
            <a:r>
              <a:rPr lang="en-US" sz="1800" dirty="0"/>
              <a:t>[8] 11-22/965, View on Beyond BE</a:t>
            </a:r>
          </a:p>
          <a:p>
            <a:pPr marL="0" indent="0"/>
            <a:r>
              <a:rPr lang="en-US" sz="1800" dirty="0"/>
              <a:t>[9] </a:t>
            </a:r>
            <a:r>
              <a:rPr lang="en-US" sz="1200" dirty="0">
                <a:hlinkClick r:id="rId2"/>
              </a:rPr>
              <a:t>https://www.hcc.net/2020/02/the-best-location-for-your-router-for-actually-good-wi-fi/</a:t>
            </a:r>
            <a:endParaRPr lang="en-US" sz="1200" dirty="0"/>
          </a:p>
          <a:p>
            <a:pPr marL="0" indent="0"/>
            <a:r>
              <a:rPr lang="en-US" sz="1800" dirty="0"/>
              <a:t>[10] </a:t>
            </a:r>
            <a:r>
              <a:rPr lang="en-US" sz="1200" dirty="0">
                <a:hlinkClick r:id="rId3"/>
              </a:rPr>
              <a:t>http://www.4ucam.com/Wired-Dual-Cam-7-inch-Backup-5th-wheel-RV-Truck-Trailer-Rear-View-IR-Night-Vision-CCD-license-plate-camera.html</a:t>
            </a:r>
            <a:endParaRPr lang="en-US" sz="1200" dirty="0"/>
          </a:p>
          <a:p>
            <a:pPr marL="0" indent="0"/>
            <a:r>
              <a:rPr lang="en-US" sz="1800" dirty="0"/>
              <a:t>[11] https://www.wi-fi.org/discover-wi-fi/wi-fi-easymesh</a:t>
            </a:r>
          </a:p>
          <a:p>
            <a:pPr marL="0" indent="0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927145-B32E-4C45-AF86-017268784E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4E310-9190-4AD0-BA31-CFA7DEB54F3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9064CC-EF5F-4F0D-9DD2-EA7E7617BC8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82801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9B130-4A2B-4856-8EA4-AAEC060CD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5C5042-0972-49EF-AAC0-0DEAEE857F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5CDA73-21B6-4A61-A66D-5CE69C9B6A0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71F387-91AB-4195-8CDB-300720BA969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9C7380-E284-4615-9FA4-B8FB6161A1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971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EB632D-E417-4A04-A9E8-604FC9562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0813" cy="1065213"/>
          </a:xfrm>
        </p:spPr>
        <p:txBody>
          <a:bodyPr/>
          <a:lstStyle/>
          <a:p>
            <a:r>
              <a:rPr lang="en-US" dirty="0"/>
              <a:t>Throughput: Impact of Payload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E26224-7FA1-44EB-8510-FF035E779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906" y="4832739"/>
            <a:ext cx="8610600" cy="1370013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Throughput = </a:t>
            </a:r>
            <a:r>
              <a:rPr lang="en-US" altLang="zh-CN" sz="1800" dirty="0" err="1"/>
              <a:t>Npld</a:t>
            </a:r>
            <a:r>
              <a:rPr lang="en-US" altLang="zh-CN" sz="1800" dirty="0"/>
              <a:t>/Tend-2-end*(1-PERhop1)*(1-PERhop2)</a:t>
            </a:r>
          </a:p>
          <a:p>
            <a:pPr marL="1200150" lvl="2" indent="-342900">
              <a:buFont typeface="Arial" panose="020B0604020202020204" pitchFamily="34" charset="0"/>
              <a:buChar char="•"/>
            </a:pPr>
            <a:r>
              <a:rPr lang="en-US" altLang="zh-CN" sz="1400" dirty="0"/>
              <a:t>T</a:t>
            </a:r>
            <a:r>
              <a:rPr lang="en-US" altLang="zh-CN" sz="1400" baseline="-25000" dirty="0"/>
              <a:t>end-2-end</a:t>
            </a:r>
            <a:r>
              <a:rPr lang="en-US" altLang="zh-CN" sz="1400" dirty="0"/>
              <a:t> includes airtime of channel contention, control frames and data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larger payload size, throughput benefits are very similar to goodput.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0" dirty="0"/>
              <a:t>For smaller payload size, relay shows throughput benefits in relatively lower SNR region; but the range extension region is the same.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CFB4C2-AA16-4E4A-9BB5-7E325B5111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8E5FD8F-96D6-443D-8482-0A67BB6E6E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99" y="1524000"/>
            <a:ext cx="4881471" cy="329330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E47758F-6A39-461B-B408-57CAF43B3B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43399" y="1524001"/>
            <a:ext cx="4993145" cy="3261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99051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84A1A-D079-400A-90A4-033823EB7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98542"/>
            <a:ext cx="7770813" cy="1065213"/>
          </a:xfrm>
        </p:spPr>
        <p:txBody>
          <a:bodyPr/>
          <a:lstStyle/>
          <a:p>
            <a:r>
              <a:rPr lang="en-US" dirty="0"/>
              <a:t>Relay vs Multi-AP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8A4E0-88E7-467B-8623-779B765F8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969" y="1524000"/>
            <a:ext cx="8201222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MAP: premium solution for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Enhancement to Mesh AP/Enterprise AP for large coverage area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Network coverage expansion with advanced AP coordination functions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large number of devices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high throughput applications (&gt;100Mbps)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Relay: complimentary to any AP network coverage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Boost throughput or extend connection to specific devices at locations with medium to low SNR.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Support applications with medium to low throughput requirements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Enhancement/simplification to existing WiFi wireless extender/booster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4878DF-E859-4E5A-94CB-4B65C55A7C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364E02-B5C1-4EC1-8F31-110011D429D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D950DF-CDD3-4E98-B166-CD2BB3C68CE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7333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Ultra High Reliability SG (UHR SG) was approved in July meeting with objectives [1]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improve reliability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i="1" dirty="0"/>
              <a:t>increase throughput at different SNR levels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latencies,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potential technologies are listed in [1~8].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Multi-AP coordination, managed P2P, link adaptation,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presentation, we investigate relay communications to enhance Rate-vs-Range (</a:t>
            </a:r>
            <a:r>
              <a:rPr lang="en-US" dirty="0" err="1"/>
              <a:t>RvR</a:t>
            </a:r>
            <a:r>
              <a:rPr lang="en-US" dirty="0"/>
              <a:t>) performance for UHR.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E7F11-F2DB-4AF7-AF8F-63D3ED35469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Content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846015"/>
            <a:ext cx="7924800" cy="440079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Relay communications and use cases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 relay design objectives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Goodput analysis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58CF-2F02-41FE-A0D8-B139DAFCF602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AEA4A-F353-4837-ACDB-66BDFCF1B1A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90373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643FD-17B9-4220-9C39-F12B2FA5C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805" y="680770"/>
            <a:ext cx="8747266" cy="654049"/>
          </a:xfrm>
        </p:spPr>
        <p:txBody>
          <a:bodyPr/>
          <a:lstStyle/>
          <a:p>
            <a:r>
              <a:rPr lang="en-US" dirty="0"/>
              <a:t>Relay Communications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A66B1-D47D-439E-B95E-A98FCD9B400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09600" y="2969841"/>
            <a:ext cx="8458201" cy="352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Higher propagation loss </a:t>
            </a:r>
            <a:r>
              <a:rPr lang="en-US" altLang="zh-CN" sz="2000" dirty="0">
                <a:sym typeface="Wingdings" panose="05000000000000000000" pitchFamily="2" charset="2"/>
              </a:rPr>
              <a:t> lower rates:</a:t>
            </a:r>
            <a:endParaRPr lang="en-US" altLang="zh-CN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sz="2000" dirty="0"/>
              <a:t>Boost throughput at range or extend range </a:t>
            </a:r>
            <a:r>
              <a:rPr lang="en-US" altLang="zh-CN" sz="2000" dirty="0">
                <a:sym typeface="Wingdings" panose="05000000000000000000" pitchFamily="2" charset="2"/>
              </a:rPr>
              <a:t> </a:t>
            </a:r>
            <a:r>
              <a:rPr lang="en-US" altLang="zh-CN" sz="2000" dirty="0"/>
              <a:t>need relay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dirty="0"/>
              <a:t>Relays retransmits/amplifies the source packet, multi-hop link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Prominent per-hop SNR gain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~10dB better SNR with relay in the middle (pathloss exponent 3.5 for indoor)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Extra SNR gain if relay avoids obstacles, e.g. 15~20dB loss per-wall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Increase end-to-end throughput or extend range</a:t>
            </a:r>
            <a:endParaRPr lang="en-US" altLang="zh-CN" sz="18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Design challenges: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End-to-end channel reservation, latency/jitter: multiple channel accesses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Relay processing delay and overhead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B5A5CEB6-57F0-4637-B5C6-2A7CE41E884C}"/>
              </a:ext>
            </a:extLst>
          </p:cNvPr>
          <p:cNvGrpSpPr/>
          <p:nvPr/>
        </p:nvGrpSpPr>
        <p:grpSpPr>
          <a:xfrm>
            <a:off x="1524000" y="1334819"/>
            <a:ext cx="5874213" cy="1501056"/>
            <a:chOff x="1440987" y="1261646"/>
            <a:chExt cx="5874213" cy="1501056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03E7B16B-2A8B-487F-919F-2AC0779A6247}"/>
                </a:ext>
              </a:extLst>
            </p:cNvPr>
            <p:cNvGrpSpPr/>
            <p:nvPr/>
          </p:nvGrpSpPr>
          <p:grpSpPr>
            <a:xfrm>
              <a:off x="1440987" y="1261646"/>
              <a:ext cx="5874213" cy="1501056"/>
              <a:chOff x="1371600" y="1185446"/>
              <a:chExt cx="5874213" cy="1501056"/>
            </a:xfrm>
          </p:grpSpPr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15057854-49A4-4264-8CE4-14C7B99049F9}"/>
                  </a:ext>
                </a:extLst>
              </p:cNvPr>
              <p:cNvCxnSpPr>
                <a:cxnSpLocks/>
                <a:stCxn id="30" idx="6"/>
                <a:endCxn id="31" idx="2"/>
              </p:cNvCxnSpPr>
              <p:nvPr/>
            </p:nvCxnSpPr>
            <p:spPr>
              <a:xfrm flipV="1">
                <a:off x="2328913" y="1808351"/>
                <a:ext cx="1483050" cy="50984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prstDash val="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BE54BE5C-6EB3-4663-9D65-F3EF81262337}"/>
                  </a:ext>
                </a:extLst>
              </p:cNvPr>
              <p:cNvCxnSpPr>
                <a:cxnSpLocks/>
                <a:stCxn id="31" idx="6"/>
                <a:endCxn id="32" idx="2"/>
              </p:cNvCxnSpPr>
              <p:nvPr/>
            </p:nvCxnSpPr>
            <p:spPr>
              <a:xfrm>
                <a:off x="4724400" y="1808351"/>
                <a:ext cx="1564099" cy="480749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prstDash val="dash"/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2C15B560-541D-4053-B4AF-5DF02991CE9D}"/>
                  </a:ext>
                </a:extLst>
              </p:cNvPr>
              <p:cNvCxnSpPr>
                <a:cxnSpLocks/>
                <a:stCxn id="30" idx="6"/>
                <a:endCxn id="32" idx="2"/>
              </p:cNvCxnSpPr>
              <p:nvPr/>
            </p:nvCxnSpPr>
            <p:spPr>
              <a:xfrm flipV="1">
                <a:off x="2328913" y="2289100"/>
                <a:ext cx="3959586" cy="2909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solid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E7D5517-0423-4FE8-AFB7-E6FB418DA94E}"/>
                  </a:ext>
                </a:extLst>
              </p:cNvPr>
              <p:cNvSpPr txBox="1"/>
              <p:nvPr/>
            </p:nvSpPr>
            <p:spPr>
              <a:xfrm>
                <a:off x="3826896" y="2378725"/>
                <a:ext cx="9573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Direct link</a:t>
                </a:r>
              </a:p>
            </p:txBody>
          </p: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997B50B-C6EF-419C-8938-F5A8DDE3981E}"/>
                  </a:ext>
                </a:extLst>
              </p:cNvPr>
              <p:cNvSpPr txBox="1"/>
              <p:nvPr/>
            </p:nvSpPr>
            <p:spPr>
              <a:xfrm>
                <a:off x="3810000" y="1185446"/>
                <a:ext cx="10358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00B050"/>
                    </a:solidFill>
                  </a:rPr>
                  <a:t>Relay link</a:t>
                </a:r>
              </a:p>
            </p:txBody>
          </p:sp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25855243-9826-4D54-B22F-A68906B55515}"/>
                  </a:ext>
                </a:extLst>
              </p:cNvPr>
              <p:cNvSpPr/>
              <p:nvPr/>
            </p:nvSpPr>
            <p:spPr bwMode="auto">
              <a:xfrm>
                <a:off x="1371600" y="2045586"/>
                <a:ext cx="957313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Source STA</a:t>
                </a:r>
              </a:p>
            </p:txBody>
          </p:sp>
          <p:sp>
            <p:nvSpPr>
              <p:cNvPr id="31" name="Oval 30">
                <a:extLst>
                  <a:ext uri="{FF2B5EF4-FFF2-40B4-BE49-F238E27FC236}">
                    <a16:creationId xmlns:a16="http://schemas.microsoft.com/office/drawing/2014/main" id="{AC934DE2-6F30-42AA-AC98-27E77F04E636}"/>
                  </a:ext>
                </a:extLst>
              </p:cNvPr>
              <p:cNvSpPr/>
              <p:nvPr/>
            </p:nvSpPr>
            <p:spPr bwMode="auto">
              <a:xfrm>
                <a:off x="3811963" y="1542662"/>
                <a:ext cx="912437" cy="53137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Relay STA</a:t>
                </a:r>
              </a:p>
            </p:txBody>
          </p:sp>
          <p:sp>
            <p:nvSpPr>
              <p:cNvPr id="32" name="Oval 31">
                <a:extLst>
                  <a:ext uri="{FF2B5EF4-FFF2-40B4-BE49-F238E27FC236}">
                    <a16:creationId xmlns:a16="http://schemas.microsoft.com/office/drawing/2014/main" id="{43F9C995-71E4-4F5F-A3E8-1826BDB32190}"/>
                  </a:ext>
                </a:extLst>
              </p:cNvPr>
              <p:cNvSpPr/>
              <p:nvPr/>
            </p:nvSpPr>
            <p:spPr bwMode="auto">
              <a:xfrm>
                <a:off x="6288499" y="2016493"/>
                <a:ext cx="957314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Dest</a:t>
                </a:r>
                <a:r>
                  <a:rPr lang="en-US" sz="1400" dirty="0">
                    <a:solidFill>
                      <a:schemeClr val="tx1"/>
                    </a:solidFill>
                  </a:rPr>
                  <a:t>.</a:t>
                </a: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STA</a:t>
                </a:r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9BD8EF5A-9A97-4165-A8D4-BA2B4E0B5B6C}"/>
                  </a:ext>
                </a:extLst>
              </p:cNvPr>
              <p:cNvSpPr txBox="1"/>
              <p:nvPr/>
            </p:nvSpPr>
            <p:spPr>
              <a:xfrm rot="20452047">
                <a:off x="2591782" y="166852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PPDU-1</a:t>
                </a:r>
              </a:p>
            </p:txBody>
          </p:sp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62525382-C4B0-46B2-B2E3-20FDB329EE27}"/>
                  </a:ext>
                </a:extLst>
              </p:cNvPr>
              <p:cNvSpPr txBox="1"/>
              <p:nvPr/>
            </p:nvSpPr>
            <p:spPr>
              <a:xfrm rot="1170258">
                <a:off x="5135314" y="165444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PPDU-2</a:t>
                </a:r>
              </a:p>
            </p:txBody>
          </p:sp>
        </p:grp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22484844-E2AD-4F1F-8721-B87A82D836F5}"/>
                </a:ext>
              </a:extLst>
            </p:cNvPr>
            <p:cNvSpPr/>
            <p:nvPr/>
          </p:nvSpPr>
          <p:spPr bwMode="auto">
            <a:xfrm>
              <a:off x="3481933" y="2173831"/>
              <a:ext cx="187606" cy="38521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9E4BCA-9A97-4382-A514-9A4C9D4A8568}"/>
                  </a:ext>
                </a:extLst>
              </p:cNvPr>
              <p:cNvSpPr txBox="1"/>
              <p:nvPr/>
            </p:nvSpPr>
            <p:spPr>
              <a:xfrm>
                <a:off x="5486400" y="3048706"/>
                <a:ext cx="205678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1800" dirty="0">
                    <a:solidFill>
                      <a:schemeClr val="tx1"/>
                    </a:solidFill>
                  </a:rPr>
                  <a:t>C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sty m:val="p"/>
                      </m:rPr>
                      <a:rPr lang="en-US" sz="18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log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⁡(1+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𝑆𝑁𝑅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8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09E4BCA-9A97-4382-A514-9A4C9D4A85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048706"/>
                <a:ext cx="2056782" cy="276999"/>
              </a:xfrm>
              <a:prstGeom prst="rect">
                <a:avLst/>
              </a:prstGeom>
              <a:blipFill>
                <a:blip r:embed="rId2"/>
                <a:stretch>
                  <a:fillRect l="-6825" t="-28261" r="-4748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8574362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87E8B-82D5-4F90-AF60-7FCF6AF58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81000"/>
            <a:ext cx="7770813" cy="1065213"/>
          </a:xfrm>
        </p:spPr>
        <p:txBody>
          <a:bodyPr/>
          <a:lstStyle/>
          <a:p>
            <a:r>
              <a:rPr lang="en-US" dirty="0"/>
              <a:t>Relay Use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EE528-B944-43E9-B93E-C83E42144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96987"/>
            <a:ext cx="80882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Boost effective throughput or extend connection for specific devices with medium to low SNR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Complimentary to the AP network coverage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Examples: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Home network dead-spots: garage/attic/den/crawlspace, etc.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Smart home: HD cameras in front-door/backdoor, drone cameras, etc.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Automotive: trailer/RV rear/side cameras/sensors to dashboard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679224-6F67-4447-98BE-7506FA682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6" name="Picture 4" descr="Wireless car backup camera color monitor RV Truck Trailer Rear View Backup  Wireless Camera RVCam Day &amp; Night Vision">
            <a:extLst>
              <a:ext uri="{FF2B5EF4-FFF2-40B4-BE49-F238E27FC236}">
                <a16:creationId xmlns:a16="http://schemas.microsoft.com/office/drawing/2014/main" id="{654633A7-B2FB-4E97-B587-FA20FC44B5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2439" y="4252456"/>
            <a:ext cx="3505200" cy="2129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0FD099-C79F-45EB-9B28-08809090275B}"/>
              </a:ext>
            </a:extLst>
          </p:cNvPr>
          <p:cNvSpPr txBox="1"/>
          <p:nvPr/>
        </p:nvSpPr>
        <p:spPr>
          <a:xfrm>
            <a:off x="7980159" y="5955169"/>
            <a:ext cx="97815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Left: [9]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</a:rPr>
              <a:t>Right: [10]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C19BC129-5616-4162-8F1A-2476FA55A49D}"/>
              </a:ext>
            </a:extLst>
          </p:cNvPr>
          <p:cNvGrpSpPr/>
          <p:nvPr/>
        </p:nvGrpSpPr>
        <p:grpSpPr>
          <a:xfrm>
            <a:off x="946374" y="4222339"/>
            <a:ext cx="3051445" cy="2160012"/>
            <a:chOff x="1105935" y="4313283"/>
            <a:chExt cx="3051445" cy="2160012"/>
          </a:xfrm>
        </p:grpSpPr>
        <p:pic>
          <p:nvPicPr>
            <p:cNvPr id="5" name="Picture 2" descr="Tips for Optimizing Your WiFi Signal • Hood Canal Communications">
              <a:extLst>
                <a:ext uri="{FF2B5EF4-FFF2-40B4-BE49-F238E27FC236}">
                  <a16:creationId xmlns:a16="http://schemas.microsoft.com/office/drawing/2014/main" id="{7F4CC0E6-1E07-492F-8E06-534C18078A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05935" y="4313283"/>
              <a:ext cx="3051445" cy="21600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3A2DCEB-EA27-4763-8383-F749EB75DB4B}"/>
                </a:ext>
              </a:extLst>
            </p:cNvPr>
            <p:cNvSpPr/>
            <p:nvPr/>
          </p:nvSpPr>
          <p:spPr bwMode="auto">
            <a:xfrm>
              <a:off x="3886200" y="5257800"/>
              <a:ext cx="171994" cy="17634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x</a:t>
              </a:r>
            </a:p>
          </p:txBody>
        </p:sp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5E06D2AC-62E4-4B2D-88A1-F8FAD9F023DC}"/>
                </a:ext>
              </a:extLst>
            </p:cNvPr>
            <p:cNvSpPr/>
            <p:nvPr/>
          </p:nvSpPr>
          <p:spPr bwMode="auto">
            <a:xfrm>
              <a:off x="3124200" y="6011279"/>
              <a:ext cx="171994" cy="176349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x</a:t>
              </a:r>
            </a:p>
          </p:txBody>
        </p:sp>
      </p:grp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478B96-D9DC-48D4-84C9-512B4A5EC47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0639B26-0493-4D63-9039-640B17DC30D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5715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C981C-8941-4943-BEE8-729FB8D9C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334" y="641351"/>
            <a:ext cx="8747266" cy="654049"/>
          </a:xfrm>
        </p:spPr>
        <p:txBody>
          <a:bodyPr/>
          <a:lstStyle/>
          <a:p>
            <a:r>
              <a:rPr lang="en-US" dirty="0"/>
              <a:t>Existing “Relay” Solutions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EE5D6-DD22-4F00-A218-A55538F5C3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55566" y="1295400"/>
            <a:ext cx="8412234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WiFi extender (repeater/booster)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Leverage the wireless distribution system (WDS) protocol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Implements both client and (soft-) AP functions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For the relay solution with co-channel wireless connection to main AP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User experience suffers from end-to-end QoS (latency, jitter, throughput) due to hop-by-hop channel access and transmission control (BA/Security/etc.)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Internal relay forwarding processing can be long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Advanced solutions with wired backhaul or dual-radio hardware is expensive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WiFi mesh router (e.g. </a:t>
            </a:r>
            <a:r>
              <a:rPr lang="en-US" sz="2000" dirty="0" err="1"/>
              <a:t>EasyMesh</a:t>
            </a:r>
            <a:r>
              <a:rPr lang="en-US" sz="2000" dirty="0"/>
              <a:t> program)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Similar client + AP design, but with better AP networking control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Support coverage expansion for large area with full function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Co-channel wireless backhaul </a:t>
            </a:r>
            <a:r>
              <a:rPr lang="en-US" sz="1800"/>
              <a:t>also has </a:t>
            </a:r>
            <a:r>
              <a:rPr lang="en-US" sz="1800" dirty="0"/>
              <a:t>end-to-end QoS challenges due to nature of independent hop-by-hop control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Wired backhaul or dual-radio design provides better QoS with higher cost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Standards: 802.11ah/ad relay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Logical relay AP, relay STA and relay function defined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Hop-by-hop channel access and BA/ACK agreement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TXOP sharing with incomplete support</a:t>
            </a:r>
          </a:p>
        </p:txBody>
      </p:sp>
    </p:spTree>
    <p:extLst>
      <p:ext uri="{BB962C8B-B14F-4D97-AF65-F5344CB8AC3E}">
        <p14:creationId xmlns:p14="http://schemas.microsoft.com/office/powerpoint/2010/main" val="312351610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AEE046-7930-4B60-B7C2-F9F2F4BA9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587" y="609600"/>
            <a:ext cx="7770813" cy="1065213"/>
          </a:xfrm>
        </p:spPr>
        <p:txBody>
          <a:bodyPr/>
          <a:lstStyle/>
          <a:p>
            <a:r>
              <a:rPr lang="en-US" dirty="0"/>
              <a:t>Objectives of UHR Relay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762EBB-C8E2-4811-89F5-4B35F6B4B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800"/>
            <a:ext cx="8304212" cy="4951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Enhanced end-to-end QoS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Boost throughput with latency similar or better than that of direct link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Enhance TXOP sharing control at transmitter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Simplify end-to-end transmission control/management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Limit relay processing to lower MAC and PHY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One relay is practical, may not general N-hop relay.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Low cost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non-AP STA level of complexity with relay protocol add-on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 AP function needed at the relay to manage the end STAs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Limited number of end STAs to be supported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Easy setup: “plug and play”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Simple protocol for fast discovery, connection and management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Dedicated relay device or regular non-AP STA with relay function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FEC602-7ADF-45F9-824A-98EC899758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76C9F0-68CA-4F5F-BA79-78637D84BDC7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800452-C306-415B-BE77-29E6BD72F9B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5576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E1E87-42E7-4B92-8558-37A02143C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987" y="533400"/>
            <a:ext cx="7770813" cy="1065213"/>
          </a:xfrm>
        </p:spPr>
        <p:txBody>
          <a:bodyPr/>
          <a:lstStyle/>
          <a:p>
            <a:r>
              <a:rPr lang="en-US" dirty="0"/>
              <a:t>Relay Topology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443D3-7671-43F9-8D4E-DE1934CF09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4562" y="3821308"/>
            <a:ext cx="8700838" cy="2731892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Case 1: Throughput/Reliability enhancement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Ex: AP</a:t>
            </a:r>
            <a:r>
              <a:rPr lang="en-US" sz="1600" dirty="0">
                <a:sym typeface="Wingdings" panose="05000000000000000000" pitchFamily="2" charset="2"/>
              </a:rPr>
              <a:t></a:t>
            </a:r>
            <a:r>
              <a:rPr lang="en-US" sz="1600" dirty="0" err="1">
                <a:solidFill>
                  <a:schemeClr val="tx1"/>
                </a:solidFill>
                <a:sym typeface="Wingdings" panose="05000000000000000000" pitchFamily="2" charset="2"/>
              </a:rPr>
              <a:t>rSTA</a:t>
            </a:r>
            <a:r>
              <a:rPr lang="en-US" sz="1600" dirty="0">
                <a:sym typeface="Wingdings" panose="05000000000000000000" pitchFamily="2" charset="2"/>
              </a:rPr>
              <a:t></a:t>
            </a:r>
            <a:r>
              <a:rPr lang="en-US" sz="1600" dirty="0">
                <a:solidFill>
                  <a:schemeClr val="tx1"/>
                </a:solidFill>
                <a:sym typeface="Wingdings" panose="05000000000000000000" pitchFamily="2" charset="2"/>
              </a:rPr>
              <a:t>STA1, </a:t>
            </a:r>
            <a:r>
              <a:rPr lang="en-US" sz="1600" dirty="0">
                <a:sym typeface="Wingdings" panose="05000000000000000000" pitchFamily="2" charset="2"/>
              </a:rPr>
              <a:t>STA1 is within the one-hop communication range, and </a:t>
            </a:r>
            <a:r>
              <a:rPr lang="en-US" sz="1600" dirty="0" err="1">
                <a:sym typeface="Wingdings" panose="05000000000000000000" pitchFamily="2" charset="2"/>
              </a:rPr>
              <a:t>rSTA</a:t>
            </a:r>
            <a:r>
              <a:rPr lang="en-US" sz="1600" dirty="0">
                <a:sym typeface="Wingdings" panose="05000000000000000000" pitchFamily="2" charset="2"/>
              </a:rPr>
              <a:t> relaying to boost end-to-end throughput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/>
              <a:t>Case 2: Range extension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Ex1: AP</a:t>
            </a:r>
            <a:r>
              <a:rPr lang="en-US" sz="1600" dirty="0">
                <a:sym typeface="Wingdings" panose="05000000000000000000" pitchFamily="2" charset="2"/>
              </a:rPr>
              <a:t>rSTASTA2, STA2 able to receive beacon and DL traffic, it shows “connected” on device, but not able deliver UL traffic. Relay can </a:t>
            </a:r>
            <a:r>
              <a:rPr lang="en-US" sz="1600" dirty="0"/>
              <a:t>resolve DL/UL power asymmetry </a:t>
            </a:r>
            <a:r>
              <a:rPr lang="en-US" sz="1600" dirty="0">
                <a:sym typeface="Wingdings" panose="05000000000000000000" pitchFamily="2" charset="2"/>
              </a:rPr>
              <a:t>to extend coverage to STA2 with bi-directional traffic.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/>
              <a:t>Ex2: AP</a:t>
            </a:r>
            <a:r>
              <a:rPr lang="en-US" sz="1600" dirty="0">
                <a:sym typeface="Wingdings" panose="05000000000000000000" pitchFamily="2" charset="2"/>
              </a:rPr>
              <a:t> </a:t>
            </a:r>
            <a:r>
              <a:rPr lang="en-US" sz="1600" dirty="0" err="1">
                <a:sym typeface="Wingdings" panose="05000000000000000000" pitchFamily="2" charset="2"/>
              </a:rPr>
              <a:t>rSTA</a:t>
            </a:r>
            <a:r>
              <a:rPr lang="en-US" sz="1600" dirty="0">
                <a:sym typeface="Wingdings" panose="05000000000000000000" pitchFamily="2" charset="2"/>
              </a:rPr>
              <a:t> STA3, STA3 is out of AP’s one-hop range, and relay can help extend AP’s coverage.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E60567-A19F-479C-8F0E-9864FC18F3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F1F4B522-81A4-49CF-BAAC-416BDEAE335E}"/>
              </a:ext>
            </a:extLst>
          </p:cNvPr>
          <p:cNvSpPr/>
          <p:nvPr/>
        </p:nvSpPr>
        <p:spPr>
          <a:xfrm>
            <a:off x="4196916" y="2528515"/>
            <a:ext cx="798295" cy="404415"/>
          </a:xfrm>
          <a:prstGeom prst="flowChartConnector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 err="1">
                <a:solidFill>
                  <a:srgbClr val="FF0000"/>
                </a:solidFill>
              </a:rPr>
              <a:t>rSTA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EDCA908B-1410-4579-A849-BE95815D693B}"/>
              </a:ext>
            </a:extLst>
          </p:cNvPr>
          <p:cNvSpPr/>
          <p:nvPr/>
        </p:nvSpPr>
        <p:spPr>
          <a:xfrm>
            <a:off x="5205664" y="2115586"/>
            <a:ext cx="686364" cy="304800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0D207D34-EBDA-402D-9431-EBA5731B46CA}"/>
              </a:ext>
            </a:extLst>
          </p:cNvPr>
          <p:cNvSpPr/>
          <p:nvPr/>
        </p:nvSpPr>
        <p:spPr>
          <a:xfrm>
            <a:off x="-1790318" y="1515397"/>
            <a:ext cx="8382000" cy="2142203"/>
          </a:xfrm>
          <a:prstGeom prst="arc">
            <a:avLst>
              <a:gd name="adj1" fmla="val 16151903"/>
              <a:gd name="adj2" fmla="val 5727297"/>
            </a:avLst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94CCC3FB-3C3D-46DA-B5FF-D11FFC798207}"/>
              </a:ext>
            </a:extLst>
          </p:cNvPr>
          <p:cNvSpPr/>
          <p:nvPr/>
        </p:nvSpPr>
        <p:spPr>
          <a:xfrm>
            <a:off x="5692382" y="3070939"/>
            <a:ext cx="716132" cy="355160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STA2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873406A-FE6A-4399-8711-CE778D961BD4}"/>
              </a:ext>
            </a:extLst>
          </p:cNvPr>
          <p:cNvCxnSpPr>
            <a:cxnSpLocks/>
            <a:stCxn id="14" idx="4"/>
            <a:endCxn id="6" idx="2"/>
          </p:cNvCxnSpPr>
          <p:nvPr/>
        </p:nvCxnSpPr>
        <p:spPr>
          <a:xfrm>
            <a:off x="2586449" y="2594542"/>
            <a:ext cx="1610467" cy="136181"/>
          </a:xfrm>
          <a:prstGeom prst="straightConnector1">
            <a:avLst/>
          </a:prstGeom>
          <a:ln>
            <a:solidFill>
              <a:schemeClr val="tx1"/>
            </a:solidFill>
            <a:prstDash val="solid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3B06ED12-F9C0-483C-9B47-521F94D96CBC}"/>
              </a:ext>
            </a:extLst>
          </p:cNvPr>
          <p:cNvCxnSpPr>
            <a:cxnSpLocks/>
            <a:stCxn id="6" idx="7"/>
            <a:endCxn id="7" idx="2"/>
          </p:cNvCxnSpPr>
          <p:nvPr/>
        </p:nvCxnSpPr>
        <p:spPr>
          <a:xfrm flipV="1">
            <a:off x="4878303" y="2267986"/>
            <a:ext cx="327361" cy="319754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7034E01-4CEF-4FDA-B258-9E2056B63B52}"/>
              </a:ext>
            </a:extLst>
          </p:cNvPr>
          <p:cNvCxnSpPr>
            <a:cxnSpLocks/>
            <a:stCxn id="6" idx="5"/>
            <a:endCxn id="9" idx="2"/>
          </p:cNvCxnSpPr>
          <p:nvPr/>
        </p:nvCxnSpPr>
        <p:spPr>
          <a:xfrm>
            <a:off x="4878303" y="2873705"/>
            <a:ext cx="814079" cy="374814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8266ECC9-CA23-4A38-9CCB-151FDB4C96F4}"/>
              </a:ext>
            </a:extLst>
          </p:cNvPr>
          <p:cNvSpPr txBox="1"/>
          <p:nvPr/>
        </p:nvSpPr>
        <p:spPr>
          <a:xfrm>
            <a:off x="5829370" y="1613150"/>
            <a:ext cx="2552630" cy="335082"/>
          </a:xfrm>
          <a:prstGeom prst="rect">
            <a:avLst/>
          </a:prstGeom>
          <a:noFill/>
        </p:spPr>
        <p:txBody>
          <a:bodyPr wrap="none" lIns="68580" tIns="34290" rIns="68580" rtlCol="0" anchor="t">
            <a:no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One-hop beacon coverage</a:t>
            </a:r>
          </a:p>
        </p:txBody>
      </p: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15E29931-4EE2-485F-AEE8-91D7805CF874}"/>
              </a:ext>
            </a:extLst>
          </p:cNvPr>
          <p:cNvSpPr/>
          <p:nvPr/>
        </p:nvSpPr>
        <p:spPr bwMode="auto">
          <a:xfrm>
            <a:off x="1957101" y="2321725"/>
            <a:ext cx="629348" cy="545633"/>
          </a:xfrm>
          <a:prstGeom prst="flowChartMagneticDisk">
            <a:avLst/>
          </a:prstGeom>
          <a:solidFill>
            <a:srgbClr val="FF99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</a:t>
            </a:r>
            <a:endParaRPr kumimoji="0" 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Flowchart: Connector 14">
            <a:extLst>
              <a:ext uri="{FF2B5EF4-FFF2-40B4-BE49-F238E27FC236}">
                <a16:creationId xmlns:a16="http://schemas.microsoft.com/office/drawing/2014/main" id="{BA537BFD-C66D-4FFB-A5F7-6A485DA183E3}"/>
              </a:ext>
            </a:extLst>
          </p:cNvPr>
          <p:cNvSpPr/>
          <p:nvPr/>
        </p:nvSpPr>
        <p:spPr>
          <a:xfrm>
            <a:off x="7105685" y="2499487"/>
            <a:ext cx="671946" cy="355160"/>
          </a:xfrm>
          <a:prstGeom prst="flowChartConnector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8A98837-D65E-4A0A-81A1-186A6E51DCB9}"/>
              </a:ext>
            </a:extLst>
          </p:cNvPr>
          <p:cNvCxnSpPr>
            <a:cxnSpLocks/>
            <a:stCxn id="6" idx="6"/>
            <a:endCxn id="15" idx="2"/>
          </p:cNvCxnSpPr>
          <p:nvPr/>
        </p:nvCxnSpPr>
        <p:spPr>
          <a:xfrm flipV="1">
            <a:off x="4995211" y="2677067"/>
            <a:ext cx="2110474" cy="53656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13E32E-8F9D-4EC0-99F1-04607206E4B8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EC358F2E-BFA7-465F-91BC-A48E5B24496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184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E3D85-1F47-4177-A47E-06162138F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57200"/>
            <a:ext cx="7770813" cy="1065213"/>
          </a:xfrm>
        </p:spPr>
        <p:txBody>
          <a:bodyPr/>
          <a:lstStyle/>
          <a:p>
            <a:r>
              <a:rPr lang="en-US" dirty="0"/>
              <a:t>Relay Link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338B97-83B2-4F92-BF15-249BEAED7A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3027599"/>
            <a:ext cx="7932738" cy="3066813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000" dirty="0"/>
              <a:t>End-to-end goodput comparison: Relay link vs Direct link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Goodput = 1/(1/Goodput</a:t>
            </a:r>
            <a:r>
              <a:rPr lang="en-US" altLang="zh-CN" sz="1800" baseline="-25000" dirty="0"/>
              <a:t>hop1</a:t>
            </a:r>
            <a:r>
              <a:rPr lang="en-US" altLang="zh-CN" sz="1800" dirty="0"/>
              <a:t>+1/ Goodput</a:t>
            </a:r>
            <a:r>
              <a:rPr lang="en-US" altLang="zh-CN" sz="1800" baseline="-25000" dirty="0"/>
              <a:t>hop2</a:t>
            </a:r>
            <a:r>
              <a:rPr lang="en-US" altLang="zh-CN" sz="1800" dirty="0"/>
              <a:t>) 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 err="1"/>
              <a:t>Goodput</a:t>
            </a:r>
            <a:r>
              <a:rPr lang="en-US" altLang="zh-CN" sz="1600" baseline="-25000" dirty="0" err="1"/>
              <a:t>hop</a:t>
            </a:r>
            <a:r>
              <a:rPr lang="en-US" altLang="zh-CN" sz="1600" dirty="0"/>
              <a:t> = </a:t>
            </a:r>
            <a:r>
              <a:rPr lang="en-US" altLang="zh-CN" sz="1600" dirty="0" err="1"/>
              <a:t>PhyRate</a:t>
            </a:r>
            <a:r>
              <a:rPr lang="en-US" altLang="zh-CN" sz="1600" baseline="-25000" dirty="0" err="1"/>
              <a:t>hop</a:t>
            </a:r>
            <a:r>
              <a:rPr lang="en-US" altLang="zh-CN" sz="1600" dirty="0"/>
              <a:t>*(1-PER</a:t>
            </a:r>
            <a:r>
              <a:rPr lang="en-US" altLang="zh-CN" sz="1600" baseline="-25000" dirty="0"/>
              <a:t>hop</a:t>
            </a:r>
            <a:r>
              <a:rPr lang="en-US" altLang="zh-CN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Effective rate without MAC overhead, good approximation for long packet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zh-CN" sz="2200" dirty="0" err="1"/>
              <a:t>RvR</a:t>
            </a:r>
            <a:r>
              <a:rPr lang="en-US" altLang="zh-CN" sz="2200" dirty="0"/>
              <a:t> analysis: rate vs pathloss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800" dirty="0"/>
              <a:t>SNR = Tx power – </a:t>
            </a:r>
            <a:r>
              <a:rPr lang="en-US" sz="1800" dirty="0">
                <a:solidFill>
                  <a:srgbClr val="00B050"/>
                </a:solidFill>
              </a:rPr>
              <a:t>PL</a:t>
            </a:r>
            <a:r>
              <a:rPr lang="en-US" sz="1800" dirty="0"/>
              <a:t> – Noise floor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Fixed 20dBm Tx power at both source and relay, Noise Figure=5dB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altLang="zh-CN" sz="1600" dirty="0"/>
              <a:t>PL: 11n pathloss model with pathloss exponent of 3.5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In some analysis, 10dB obstacles/blockage in direct link is assumed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PER: 80MHz, 1SS, EHT SU PPDU, 4xLTF, MCS0~11 </a:t>
            </a: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0AF32-5517-483D-B90B-2668413977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26BB175-B630-45FE-BD4C-5AB88296A59F}"/>
              </a:ext>
            </a:extLst>
          </p:cNvPr>
          <p:cNvGrpSpPr/>
          <p:nvPr/>
        </p:nvGrpSpPr>
        <p:grpSpPr>
          <a:xfrm>
            <a:off x="1407881" y="1361083"/>
            <a:ext cx="5874213" cy="1501056"/>
            <a:chOff x="1440987" y="1261646"/>
            <a:chExt cx="5874213" cy="1501056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0DEAEA0F-9F63-4D26-B000-700E25F73FD4}"/>
                </a:ext>
              </a:extLst>
            </p:cNvPr>
            <p:cNvGrpSpPr/>
            <p:nvPr/>
          </p:nvGrpSpPr>
          <p:grpSpPr>
            <a:xfrm>
              <a:off x="1440987" y="1261646"/>
              <a:ext cx="5874213" cy="1501056"/>
              <a:chOff x="1371600" y="1185446"/>
              <a:chExt cx="5874213" cy="1501056"/>
            </a:xfrm>
          </p:grpSpPr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437EF882-004D-44A7-8FC1-EF5D5BB6742A}"/>
                  </a:ext>
                </a:extLst>
              </p:cNvPr>
              <p:cNvCxnSpPr>
                <a:cxnSpLocks/>
                <a:stCxn id="13" idx="6"/>
                <a:endCxn id="14" idx="2"/>
              </p:cNvCxnSpPr>
              <p:nvPr/>
            </p:nvCxnSpPr>
            <p:spPr>
              <a:xfrm flipV="1">
                <a:off x="2328913" y="1808351"/>
                <a:ext cx="1483050" cy="509842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B55950ED-5ED2-4440-BA89-B1ABD0DBB7E8}"/>
                  </a:ext>
                </a:extLst>
              </p:cNvPr>
              <p:cNvCxnSpPr>
                <a:cxnSpLocks/>
                <a:stCxn id="14" idx="6"/>
                <a:endCxn id="15" idx="2"/>
              </p:cNvCxnSpPr>
              <p:nvPr/>
            </p:nvCxnSpPr>
            <p:spPr>
              <a:xfrm>
                <a:off x="4724400" y="1808351"/>
                <a:ext cx="1564099" cy="480749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headEnd type="triangl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DF7134C2-1ECA-4959-BF7E-DED2F297EF77}"/>
                  </a:ext>
                </a:extLst>
              </p:cNvPr>
              <p:cNvCxnSpPr>
                <a:cxnSpLocks/>
                <a:stCxn id="13" idx="6"/>
                <a:endCxn id="15" idx="2"/>
              </p:cNvCxnSpPr>
              <p:nvPr/>
            </p:nvCxnSpPr>
            <p:spPr>
              <a:xfrm flipV="1">
                <a:off x="2328913" y="2289100"/>
                <a:ext cx="3959586" cy="29093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prstDash val="dash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38DE9E9D-D785-4261-BB40-0F3009480517}"/>
                  </a:ext>
                </a:extLst>
              </p:cNvPr>
              <p:cNvSpPr txBox="1"/>
              <p:nvPr/>
            </p:nvSpPr>
            <p:spPr>
              <a:xfrm>
                <a:off x="3826896" y="2378725"/>
                <a:ext cx="95731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Direct link</a:t>
                </a: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E414712-1F25-4830-A972-0C0E46BFF68F}"/>
                  </a:ext>
                </a:extLst>
              </p:cNvPr>
              <p:cNvSpPr txBox="1"/>
              <p:nvPr/>
            </p:nvSpPr>
            <p:spPr>
              <a:xfrm>
                <a:off x="3728458" y="1185446"/>
                <a:ext cx="103586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00B050"/>
                    </a:solidFill>
                  </a:rPr>
                  <a:t>Relay link</a:t>
                </a:r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16B2F3C4-12AF-47CB-B3D3-5178B70A4781}"/>
                  </a:ext>
                </a:extLst>
              </p:cNvPr>
              <p:cNvSpPr/>
              <p:nvPr/>
            </p:nvSpPr>
            <p:spPr bwMode="auto">
              <a:xfrm>
                <a:off x="1371600" y="2045586"/>
                <a:ext cx="957313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Source STA</a:t>
                </a:r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35AF7F54-3B39-4C8B-8A8A-51EFC68BA89C}"/>
                  </a:ext>
                </a:extLst>
              </p:cNvPr>
              <p:cNvSpPr/>
              <p:nvPr/>
            </p:nvSpPr>
            <p:spPr bwMode="auto">
              <a:xfrm>
                <a:off x="3811963" y="1542662"/>
                <a:ext cx="912437" cy="531378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Relay STA</a:t>
                </a:r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3E689CCC-D085-4FF8-8676-459A8374430D}"/>
                  </a:ext>
                </a:extLst>
              </p:cNvPr>
              <p:cNvSpPr/>
              <p:nvPr/>
            </p:nvSpPr>
            <p:spPr bwMode="auto">
              <a:xfrm>
                <a:off x="6288499" y="2016493"/>
                <a:ext cx="957314" cy="545214"/>
              </a:xfrm>
              <a:prstGeom prst="ellips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400" b="0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Dest</a:t>
                </a:r>
                <a:r>
                  <a:rPr lang="en-US" sz="1400" dirty="0">
                    <a:solidFill>
                      <a:schemeClr val="tx1"/>
                    </a:solidFill>
                  </a:rPr>
                  <a:t>.</a:t>
                </a:r>
                <a:r>
                  <a:rPr kumimoji="0" lang="en-US" sz="14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STA</a:t>
                </a:r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E021D3B-3D77-49A7-AE3C-B6EA2AA9F18E}"/>
                  </a:ext>
                </a:extLst>
              </p:cNvPr>
              <p:cNvSpPr txBox="1"/>
              <p:nvPr/>
            </p:nvSpPr>
            <p:spPr>
              <a:xfrm rot="20452047">
                <a:off x="2591782" y="166852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PPDU-1</a:t>
                </a: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2C9BF613-76C1-43B2-8CC4-0F9D881EF024}"/>
                  </a:ext>
                </a:extLst>
              </p:cNvPr>
              <p:cNvSpPr txBox="1"/>
              <p:nvPr/>
            </p:nvSpPr>
            <p:spPr>
              <a:xfrm rot="1170258">
                <a:off x="5135314" y="1654449"/>
                <a:ext cx="79220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chemeClr val="tx1"/>
                    </a:solidFill>
                  </a:rPr>
                  <a:t>PPDU-2</a:t>
                </a:r>
              </a:p>
            </p:txBody>
          </p:sp>
        </p:grp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1E1FBE6-9147-45DF-96DA-2B17B39CDD9F}"/>
                </a:ext>
              </a:extLst>
            </p:cNvPr>
            <p:cNvSpPr/>
            <p:nvPr/>
          </p:nvSpPr>
          <p:spPr bwMode="auto">
            <a:xfrm>
              <a:off x="3481933" y="2173831"/>
              <a:ext cx="187606" cy="385211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4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B</a:t>
              </a: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AF63B207-0FB2-4937-BAD3-DFFF4F64A3B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2022</a:t>
            </a:r>
            <a:endParaRPr lang="en-GB" dirty="0"/>
          </a:p>
        </p:txBody>
      </p:sp>
      <p:sp>
        <p:nvSpPr>
          <p:cNvPr id="19" name="Footer Placeholder 18">
            <a:extLst>
              <a:ext uri="{FF2B5EF4-FFF2-40B4-BE49-F238E27FC236}">
                <a16:creationId xmlns:a16="http://schemas.microsoft.com/office/drawing/2014/main" id="{8C8B0676-515A-4B55-BF04-CC1975BC2813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0838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1415</Words>
  <Application>Microsoft Office PowerPoint</Application>
  <PresentationFormat>On-screen Show (4:3)</PresentationFormat>
  <Paragraphs>208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Cambria Math</vt:lpstr>
      <vt:lpstr>Times New Roman</vt:lpstr>
      <vt:lpstr>Office Theme</vt:lpstr>
      <vt:lpstr>Document</vt:lpstr>
      <vt:lpstr>Rate-vs-Range Enhancement with Relay</vt:lpstr>
      <vt:lpstr>Introduction</vt:lpstr>
      <vt:lpstr>Content</vt:lpstr>
      <vt:lpstr>Relay Communications</vt:lpstr>
      <vt:lpstr>Relay Use Cases</vt:lpstr>
      <vt:lpstr>Existing “Relay” Solutions</vt:lpstr>
      <vt:lpstr>Objectives of UHR Relay</vt:lpstr>
      <vt:lpstr>Relay Topology</vt:lpstr>
      <vt:lpstr>Relay Link Analysis</vt:lpstr>
      <vt:lpstr>Goodput: Relay link vs Direct Link</vt:lpstr>
      <vt:lpstr>Goodput: Impact of Relay Placement</vt:lpstr>
      <vt:lpstr>Summary</vt:lpstr>
      <vt:lpstr>References</vt:lpstr>
      <vt:lpstr>Appendix</vt:lpstr>
      <vt:lpstr>Throughput: Impact of Payload</vt:lpstr>
      <vt:lpstr>Relay vs Multi-AP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2198</cp:revision>
  <cp:lastPrinted>1601-01-01T00:00:00Z</cp:lastPrinted>
  <dcterms:created xsi:type="dcterms:W3CDTF">2015-10-31T00:33:08Z</dcterms:created>
  <dcterms:modified xsi:type="dcterms:W3CDTF">2022-11-13T15:57:57Z</dcterms:modified>
</cp:coreProperties>
</file>