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5" r:id="rId4"/>
    <p:sldId id="266" r:id="rId5"/>
    <p:sldId id="267" r:id="rId6"/>
    <p:sldId id="268" r:id="rId7"/>
    <p:sldId id="269" r:id="rId8"/>
    <p:sldId id="270" r:id="rId9"/>
    <p:sldId id="271" r:id="rId10"/>
    <p:sldId id="272"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3" autoAdjust="0"/>
    <p:restoredTop sz="94660"/>
  </p:normalViewPr>
  <p:slideViewPr>
    <p:cSldViewPr>
      <p:cViewPr varScale="1">
        <p:scale>
          <a:sx n="71" d="100"/>
          <a:sy n="71" d="100"/>
        </p:scale>
        <p:origin x="66" y="21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None/>
            </a:pPr>
            <a:endParaRPr lang="zh-HK" altLang="en-US" dirty="0"/>
          </a:p>
        </p:txBody>
      </p:sp>
      <p:sp>
        <p:nvSpPr>
          <p:cNvPr id="4" name="灯片编号占位符 3"/>
          <p:cNvSpPr>
            <a:spLocks noGrp="1"/>
          </p:cNvSpPr>
          <p:nvPr>
            <p:ph type="sldNum" sz="quarter" idx="5"/>
          </p:nvPr>
        </p:nvSpPr>
        <p:spPr/>
        <p:txBody>
          <a:bodyPr/>
          <a:lstStyle/>
          <a:p>
            <a:fld id="{6768E06D-47A8-4867-B580-BD8D83581C80}" type="slidenum">
              <a:rPr lang="zh-HK" altLang="en-US" smtClean="0"/>
              <a:t>10</a:t>
            </a:fld>
            <a:endParaRPr lang="zh-HK" altLang="en-US"/>
          </a:p>
        </p:txBody>
      </p:sp>
    </p:spTree>
    <p:extLst>
      <p:ext uri="{BB962C8B-B14F-4D97-AF65-F5344CB8AC3E}">
        <p14:creationId xmlns:p14="http://schemas.microsoft.com/office/powerpoint/2010/main" val="545672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endParaRPr lang="zh-CN" altLang="en-US" dirty="0">
              <a:effectLst/>
            </a:endParaRPr>
          </a:p>
        </p:txBody>
      </p:sp>
      <p:sp>
        <p:nvSpPr>
          <p:cNvPr id="4" name="灯片编号占位符 3"/>
          <p:cNvSpPr>
            <a:spLocks noGrp="1"/>
          </p:cNvSpPr>
          <p:nvPr>
            <p:ph type="sldNum" sz="quarter" idx="5"/>
          </p:nvPr>
        </p:nvSpPr>
        <p:spPr/>
        <p:txBody>
          <a:bodyPr/>
          <a:lstStyle/>
          <a:p>
            <a:fld id="{6768E06D-47A8-4867-B580-BD8D83581C80}" type="slidenum">
              <a:rPr lang="zh-HK" altLang="en-US" smtClean="0"/>
              <a:t>3</a:t>
            </a:fld>
            <a:endParaRPr lang="zh-HK" altLang="en-US"/>
          </a:p>
        </p:txBody>
      </p:sp>
    </p:spTree>
    <p:extLst>
      <p:ext uri="{BB962C8B-B14F-4D97-AF65-F5344CB8AC3E}">
        <p14:creationId xmlns:p14="http://schemas.microsoft.com/office/powerpoint/2010/main" val="2464897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endParaRPr lang="zh-CN" altLang="en-US" dirty="0">
              <a:effectLst/>
            </a:endParaRPr>
          </a:p>
        </p:txBody>
      </p:sp>
      <p:sp>
        <p:nvSpPr>
          <p:cNvPr id="4" name="灯片编号占位符 3"/>
          <p:cNvSpPr>
            <a:spLocks noGrp="1"/>
          </p:cNvSpPr>
          <p:nvPr>
            <p:ph type="sldNum" sz="quarter" idx="5"/>
          </p:nvPr>
        </p:nvSpPr>
        <p:spPr/>
        <p:txBody>
          <a:bodyPr/>
          <a:lstStyle/>
          <a:p>
            <a:fld id="{6768E06D-47A8-4867-B580-BD8D83581C80}" type="slidenum">
              <a:rPr lang="zh-HK" altLang="en-US" smtClean="0"/>
              <a:t>4</a:t>
            </a:fld>
            <a:endParaRPr lang="zh-HK" altLang="en-US"/>
          </a:p>
        </p:txBody>
      </p:sp>
    </p:spTree>
    <p:extLst>
      <p:ext uri="{BB962C8B-B14F-4D97-AF65-F5344CB8AC3E}">
        <p14:creationId xmlns:p14="http://schemas.microsoft.com/office/powerpoint/2010/main" val="2770692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ffectLst/>
            </a:endParaRPr>
          </a:p>
        </p:txBody>
      </p:sp>
      <p:sp>
        <p:nvSpPr>
          <p:cNvPr id="4" name="灯片编号占位符 3"/>
          <p:cNvSpPr>
            <a:spLocks noGrp="1"/>
          </p:cNvSpPr>
          <p:nvPr>
            <p:ph type="sldNum" sz="quarter" idx="5"/>
          </p:nvPr>
        </p:nvSpPr>
        <p:spPr/>
        <p:txBody>
          <a:bodyPr/>
          <a:lstStyle/>
          <a:p>
            <a:fld id="{6768E06D-47A8-4867-B580-BD8D83581C80}" type="slidenum">
              <a:rPr lang="zh-HK" altLang="en-US" smtClean="0"/>
              <a:t>5</a:t>
            </a:fld>
            <a:endParaRPr lang="zh-HK" altLang="en-US"/>
          </a:p>
        </p:txBody>
      </p:sp>
    </p:spTree>
    <p:extLst>
      <p:ext uri="{BB962C8B-B14F-4D97-AF65-F5344CB8AC3E}">
        <p14:creationId xmlns:p14="http://schemas.microsoft.com/office/powerpoint/2010/main" val="1010537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ffectLst/>
            </a:endParaRPr>
          </a:p>
        </p:txBody>
      </p:sp>
      <p:sp>
        <p:nvSpPr>
          <p:cNvPr id="4" name="灯片编号占位符 3"/>
          <p:cNvSpPr>
            <a:spLocks noGrp="1"/>
          </p:cNvSpPr>
          <p:nvPr>
            <p:ph type="sldNum" sz="quarter" idx="5"/>
          </p:nvPr>
        </p:nvSpPr>
        <p:spPr/>
        <p:txBody>
          <a:bodyPr/>
          <a:lstStyle/>
          <a:p>
            <a:fld id="{6768E06D-47A8-4867-B580-BD8D83581C80}" type="slidenum">
              <a:rPr lang="zh-HK" altLang="en-US" smtClean="0"/>
              <a:t>6</a:t>
            </a:fld>
            <a:endParaRPr lang="zh-HK" altLang="en-US"/>
          </a:p>
        </p:txBody>
      </p:sp>
    </p:spTree>
    <p:extLst>
      <p:ext uri="{BB962C8B-B14F-4D97-AF65-F5344CB8AC3E}">
        <p14:creationId xmlns:p14="http://schemas.microsoft.com/office/powerpoint/2010/main" val="3904079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HK" altLang="en-US" dirty="0"/>
          </a:p>
        </p:txBody>
      </p:sp>
      <p:sp>
        <p:nvSpPr>
          <p:cNvPr id="4" name="灯片编号占位符 3"/>
          <p:cNvSpPr>
            <a:spLocks noGrp="1"/>
          </p:cNvSpPr>
          <p:nvPr>
            <p:ph type="sldNum" sz="quarter" idx="5"/>
          </p:nvPr>
        </p:nvSpPr>
        <p:spPr/>
        <p:txBody>
          <a:bodyPr/>
          <a:lstStyle/>
          <a:p>
            <a:fld id="{6768E06D-47A8-4867-B580-BD8D83581C80}" type="slidenum">
              <a:rPr lang="zh-HK" altLang="en-US" smtClean="0"/>
              <a:t>7</a:t>
            </a:fld>
            <a:endParaRPr lang="zh-HK" altLang="en-US"/>
          </a:p>
        </p:txBody>
      </p:sp>
    </p:spTree>
    <p:extLst>
      <p:ext uri="{BB962C8B-B14F-4D97-AF65-F5344CB8AC3E}">
        <p14:creationId xmlns:p14="http://schemas.microsoft.com/office/powerpoint/2010/main" val="1035639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dirty="0"/>
          </a:p>
        </p:txBody>
      </p:sp>
      <p:sp>
        <p:nvSpPr>
          <p:cNvPr id="4" name="灯片编号占位符 3"/>
          <p:cNvSpPr>
            <a:spLocks noGrp="1"/>
          </p:cNvSpPr>
          <p:nvPr>
            <p:ph type="sldNum" sz="quarter" idx="5"/>
          </p:nvPr>
        </p:nvSpPr>
        <p:spPr/>
        <p:txBody>
          <a:bodyPr/>
          <a:lstStyle/>
          <a:p>
            <a:fld id="{6768E06D-47A8-4867-B580-BD8D83581C80}" type="slidenum">
              <a:rPr lang="zh-HK" altLang="en-US" smtClean="0"/>
              <a:t>8</a:t>
            </a:fld>
            <a:endParaRPr lang="zh-HK" altLang="en-US"/>
          </a:p>
        </p:txBody>
      </p:sp>
    </p:spTree>
    <p:extLst>
      <p:ext uri="{BB962C8B-B14F-4D97-AF65-F5344CB8AC3E}">
        <p14:creationId xmlns:p14="http://schemas.microsoft.com/office/powerpoint/2010/main" val="441382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ffectLst/>
            </a:endParaRPr>
          </a:p>
        </p:txBody>
      </p:sp>
      <p:sp>
        <p:nvSpPr>
          <p:cNvPr id="4" name="灯片编号占位符 3"/>
          <p:cNvSpPr>
            <a:spLocks noGrp="1"/>
          </p:cNvSpPr>
          <p:nvPr>
            <p:ph type="sldNum" sz="quarter" idx="5"/>
          </p:nvPr>
        </p:nvSpPr>
        <p:spPr/>
        <p:txBody>
          <a:bodyPr/>
          <a:lstStyle/>
          <a:p>
            <a:fld id="{6768E06D-47A8-4867-B580-BD8D83581C80}" type="slidenum">
              <a:rPr lang="zh-HK" altLang="en-US" smtClean="0"/>
              <a:t>9</a:t>
            </a:fld>
            <a:endParaRPr lang="zh-HK" altLang="en-US"/>
          </a:p>
        </p:txBody>
      </p:sp>
    </p:spTree>
    <p:extLst>
      <p:ext uri="{BB962C8B-B14F-4D97-AF65-F5344CB8AC3E}">
        <p14:creationId xmlns:p14="http://schemas.microsoft.com/office/powerpoint/2010/main" val="4154720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2022</a:t>
            </a:r>
            <a:endParaRPr lang="en-GB"/>
          </a:p>
        </p:txBody>
      </p:sp>
      <p:sp>
        <p:nvSpPr>
          <p:cNvPr id="5" name="Footer Placeholder 4"/>
          <p:cNvSpPr>
            <a:spLocks noGrp="1"/>
          </p:cNvSpPr>
          <p:nvPr>
            <p:ph type="ftr" idx="11"/>
          </p:nvPr>
        </p:nvSpPr>
        <p:spPr/>
        <p:txBody>
          <a:bodyPr/>
          <a:lstStyle>
            <a:lvl1pPr>
              <a:defRPr/>
            </a:lvl1pPr>
          </a:lstStyle>
          <a:p>
            <a:r>
              <a:rPr lang="en-US" smtClean="0"/>
              <a:t>Gang Xie, Beijing University of Posts and Telecommunications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Gang Xie, Beijing University of Posts and Telecommunications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2022</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2022</a:t>
            </a:r>
            <a:endParaRPr lang="en-GB"/>
          </a:p>
        </p:txBody>
      </p:sp>
      <p:sp>
        <p:nvSpPr>
          <p:cNvPr id="5" name="Footer Placeholder 4"/>
          <p:cNvSpPr>
            <a:spLocks noGrp="1"/>
          </p:cNvSpPr>
          <p:nvPr>
            <p:ph type="ftr" idx="11"/>
          </p:nvPr>
        </p:nvSpPr>
        <p:spPr/>
        <p:txBody>
          <a:bodyPr/>
          <a:lstStyle>
            <a:lvl1pPr>
              <a:defRPr/>
            </a:lvl1pPr>
          </a:lstStyle>
          <a:p>
            <a:r>
              <a:rPr lang="en-US" smtClean="0"/>
              <a:t>Gang Xie, Beijing University of Posts and Telecommunications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2022</a:t>
            </a:r>
            <a:endParaRPr lang="en-GB"/>
          </a:p>
        </p:txBody>
      </p:sp>
      <p:sp>
        <p:nvSpPr>
          <p:cNvPr id="6" name="Footer Placeholder 5"/>
          <p:cNvSpPr>
            <a:spLocks noGrp="1"/>
          </p:cNvSpPr>
          <p:nvPr>
            <p:ph type="ftr" idx="11"/>
          </p:nvPr>
        </p:nvSpPr>
        <p:spPr/>
        <p:txBody>
          <a:bodyPr/>
          <a:lstStyle>
            <a:lvl1pPr>
              <a:defRPr/>
            </a:lvl1pPr>
          </a:lstStyle>
          <a:p>
            <a:r>
              <a:rPr lang="en-US" smtClean="0"/>
              <a:t>Gang Xie, Beijing University of Posts and Telecommunications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smtClean="0"/>
              <a:t>Gang Xie, Beijing University of Posts and Telecommunications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2022</a:t>
            </a:r>
            <a:endParaRPr lang="en-GB"/>
          </a:p>
        </p:txBody>
      </p:sp>
      <p:sp>
        <p:nvSpPr>
          <p:cNvPr id="4" name="Footer Placeholder 3"/>
          <p:cNvSpPr>
            <a:spLocks noGrp="1"/>
          </p:cNvSpPr>
          <p:nvPr>
            <p:ph type="ftr" idx="11"/>
          </p:nvPr>
        </p:nvSpPr>
        <p:spPr/>
        <p:txBody>
          <a:bodyPr/>
          <a:lstStyle>
            <a:lvl1pPr>
              <a:defRPr/>
            </a:lvl1pPr>
          </a:lstStyle>
          <a:p>
            <a:r>
              <a:rPr lang="en-US" smtClean="0"/>
              <a:t>Gang Xie, Beijing University of Posts and Telecommunications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2022</a:t>
            </a:r>
            <a:endParaRPr lang="en-GB"/>
          </a:p>
        </p:txBody>
      </p:sp>
      <p:sp>
        <p:nvSpPr>
          <p:cNvPr id="3" name="Footer Placeholder 2"/>
          <p:cNvSpPr>
            <a:spLocks noGrp="1"/>
          </p:cNvSpPr>
          <p:nvPr>
            <p:ph type="ftr" idx="11"/>
          </p:nvPr>
        </p:nvSpPr>
        <p:spPr/>
        <p:txBody>
          <a:bodyPr/>
          <a:lstStyle>
            <a:lvl1pPr>
              <a:defRPr/>
            </a:lvl1pPr>
          </a:lstStyle>
          <a:p>
            <a:r>
              <a:rPr lang="en-US" smtClean="0"/>
              <a:t>Gang Xie, Beijing University of Posts and Telecommunications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2022</a:t>
            </a:r>
            <a:endParaRPr lang="en-GB"/>
          </a:p>
        </p:txBody>
      </p:sp>
      <p:sp>
        <p:nvSpPr>
          <p:cNvPr id="5" name="Footer Placeholder 4"/>
          <p:cNvSpPr>
            <a:spLocks noGrp="1"/>
          </p:cNvSpPr>
          <p:nvPr>
            <p:ph type="ftr" idx="11"/>
          </p:nvPr>
        </p:nvSpPr>
        <p:spPr/>
        <p:txBody>
          <a:bodyPr/>
          <a:lstStyle>
            <a:lvl1pPr>
              <a:defRPr/>
            </a:lvl1pPr>
          </a:lstStyle>
          <a:p>
            <a:r>
              <a:rPr lang="en-US" smtClean="0"/>
              <a:t>Gang Xie, Beijing University of Posts and Telecommunications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2022</a:t>
            </a:r>
            <a:endParaRPr lang="en-GB"/>
          </a:p>
        </p:txBody>
      </p:sp>
      <p:sp>
        <p:nvSpPr>
          <p:cNvPr id="5" name="Footer Placeholder 4"/>
          <p:cNvSpPr>
            <a:spLocks noGrp="1"/>
          </p:cNvSpPr>
          <p:nvPr>
            <p:ph type="ftr" idx="11"/>
          </p:nvPr>
        </p:nvSpPr>
        <p:spPr/>
        <p:txBody>
          <a:bodyPr/>
          <a:lstStyle>
            <a:lvl1pPr>
              <a:defRPr/>
            </a:lvl1pPr>
          </a:lstStyle>
          <a:p>
            <a:r>
              <a:rPr lang="en-US" smtClean="0"/>
              <a:t>Gang Xie, Beijing University of Posts and Telecommunications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Gang Xie, Beijing University of Posts and Telecommunications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802.11-22/1905r0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HK" dirty="0"/>
              <a:t>User offloading problem between multiple APs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2022-11-07</a:t>
            </a:r>
            <a:endParaRPr lang="en-GB" sz="2000" b="0" dirty="0"/>
          </a:p>
        </p:txBody>
      </p:sp>
      <p:sp>
        <p:nvSpPr>
          <p:cNvPr id="6" name="Date Placeholder 3"/>
          <p:cNvSpPr>
            <a:spLocks noGrp="1"/>
          </p:cNvSpPr>
          <p:nvPr>
            <p:ph type="dt" idx="10"/>
          </p:nvPr>
        </p:nvSpPr>
        <p:spPr/>
        <p:txBody>
          <a:bodyPr/>
          <a:lstStyle/>
          <a:p>
            <a:r>
              <a:rPr lang="en-US" smtClean="0"/>
              <a:t>November 2022</a:t>
            </a:r>
            <a:endParaRPr lang="en-GB" dirty="0"/>
          </a:p>
        </p:txBody>
      </p:sp>
      <p:sp>
        <p:nvSpPr>
          <p:cNvPr id="7" name="Footer Placeholder 4"/>
          <p:cNvSpPr>
            <a:spLocks noGrp="1"/>
          </p:cNvSpPr>
          <p:nvPr>
            <p:ph type="ftr" idx="11"/>
          </p:nvPr>
        </p:nvSpPr>
        <p:spPr/>
        <p:txBody>
          <a:bodyPr/>
          <a:lstStyle/>
          <a:p>
            <a:r>
              <a:rPr lang="en-US" smtClean="0"/>
              <a:t>Gang Xie, Beijing University of Posts and Telecommunications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00739730"/>
              </p:ext>
            </p:extLst>
          </p:nvPr>
        </p:nvGraphicFramePr>
        <p:xfrm>
          <a:off x="992188" y="2413000"/>
          <a:ext cx="10498137" cy="2544763"/>
        </p:xfrm>
        <a:graphic>
          <a:graphicData uri="http://schemas.openxmlformats.org/presentationml/2006/ole">
            <mc:AlternateContent xmlns:mc="http://schemas.openxmlformats.org/markup-compatibility/2006">
              <mc:Choice xmlns:v="urn:schemas-microsoft-com:vml" Requires="v">
                <p:oleObj spid="_x0000_s3086" name="Document" r:id="rId4" imgW="10439485" imgH="2543802" progId="Word.Document.8">
                  <p:embed/>
                </p:oleObj>
              </mc:Choice>
              <mc:Fallback>
                <p:oleObj name="Document" r:id="rId4" imgW="10439485" imgH="2543802" progId="Word.Document.8">
                  <p:embed/>
                  <p:pic>
                    <p:nvPicPr>
                      <p:cNvPr id="0" name="Picture 3"/>
                      <p:cNvPicPr>
                        <a:picLocks noChangeAspect="1" noChangeArrowheads="1"/>
                      </p:cNvPicPr>
                      <p:nvPr/>
                    </p:nvPicPr>
                    <p:blipFill>
                      <a:blip r:embed="rId5"/>
                      <a:srcRect/>
                      <a:stretch>
                        <a:fillRect/>
                      </a:stretch>
                    </p:blipFill>
                    <p:spPr bwMode="auto">
                      <a:xfrm>
                        <a:off x="992188" y="2413000"/>
                        <a:ext cx="10498137" cy="25447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xmlns="" id="{09CC5AB1-33AB-4A62-9803-D5699D684848}"/>
              </a:ext>
            </a:extLst>
          </p:cNvPr>
          <p:cNvSpPr txBox="1"/>
          <p:nvPr/>
        </p:nvSpPr>
        <p:spPr>
          <a:xfrm>
            <a:off x="4623767" y="990600"/>
            <a:ext cx="2339102" cy="523220"/>
          </a:xfrm>
          <a:prstGeom prst="rect">
            <a:avLst/>
          </a:prstGeom>
          <a:noFill/>
        </p:spPr>
        <p:txBody>
          <a:bodyPr wrap="none" rtlCol="0">
            <a:spAutoFit/>
          </a:bodyPr>
          <a:lstStyle/>
          <a:p>
            <a:r>
              <a:rPr lang="en-US" altLang="zh-CN" sz="2800" b="1" dirty="0">
                <a:solidFill>
                  <a:schemeClr val="tx1"/>
                </a:solidFill>
                <a:latin typeface="Times New Roman (正文)"/>
              </a:rPr>
              <a:t>Summary - II</a:t>
            </a:r>
            <a:endParaRPr lang="zh-HK" altLang="en-US" sz="2800" b="1" dirty="0">
              <a:solidFill>
                <a:schemeClr val="tx1"/>
              </a:solidFill>
              <a:latin typeface="Times New Roman (正文)"/>
            </a:endParaRPr>
          </a:p>
        </p:txBody>
      </p:sp>
      <p:sp>
        <p:nvSpPr>
          <p:cNvPr id="4" name="文本框 3">
            <a:extLst>
              <a:ext uri="{FF2B5EF4-FFF2-40B4-BE49-F238E27FC236}">
                <a16:creationId xmlns:a16="http://schemas.microsoft.com/office/drawing/2014/main" xmlns="" id="{9FCD5746-3155-3110-5D5B-CEFEAD37E9BE}"/>
              </a:ext>
            </a:extLst>
          </p:cNvPr>
          <p:cNvSpPr txBox="1"/>
          <p:nvPr/>
        </p:nvSpPr>
        <p:spPr>
          <a:xfrm>
            <a:off x="1190171" y="2136339"/>
            <a:ext cx="9789886" cy="2862322"/>
          </a:xfrm>
          <a:prstGeom prst="rect">
            <a:avLst/>
          </a:prstGeom>
          <a:noFill/>
        </p:spPr>
        <p:txBody>
          <a:bodyPr wrap="square">
            <a:spAutoFit/>
          </a:bodyPr>
          <a:lstStyle/>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Summary: </a:t>
            </a:r>
            <a:r>
              <a:rPr lang="zh-CN" altLang="en-US" sz="2000" dirty="0">
                <a:solidFill>
                  <a:schemeClr val="tx1"/>
                </a:solidFill>
                <a:latin typeface="+mn-lt"/>
                <a:cs typeface="Times New Roman" panose="02020603050405020304" pitchFamily="18" charset="0"/>
              </a:rPr>
              <a:t>This paper describes in detail an STA transfer method based on multi-AP cooperation, which is applicable to multi-AP collaborative communication.</a:t>
            </a:r>
          </a:p>
          <a:p>
            <a:pPr marL="285750" indent="-285750">
              <a:buFont typeface="Arial" panose="020B0604020202020204" pitchFamily="34" charset="0"/>
              <a:buChar char="•"/>
            </a:pPr>
            <a:endParaRPr lang="zh-CN" altLang="en-US" sz="2000" dirty="0">
              <a:solidFill>
                <a:schemeClr val="tx1"/>
              </a:solidFill>
              <a:latin typeface="+mn-lt"/>
              <a:cs typeface="Times New Roman" panose="02020603050405020304" pitchFamily="18" charset="0"/>
            </a:endParaRP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Contribution: Through the cooperation mode among multiple </a:t>
            </a:r>
            <a:r>
              <a:rPr lang="en-US" altLang="zh-CN" sz="2000" dirty="0" smtClean="0">
                <a:solidFill>
                  <a:schemeClr val="tx1"/>
                </a:solidFill>
                <a:latin typeface="+mn-lt"/>
                <a:cs typeface="Times New Roman" panose="02020603050405020304" pitchFamily="18" charset="0"/>
              </a:rPr>
              <a:t>APs, </a:t>
            </a:r>
            <a:r>
              <a:rPr lang="en-US" altLang="zh-CN" sz="2000" dirty="0">
                <a:solidFill>
                  <a:schemeClr val="tx1"/>
                </a:solidFill>
                <a:latin typeface="+mn-lt"/>
                <a:cs typeface="Times New Roman" panose="02020603050405020304" pitchFamily="18" charset="0"/>
              </a:rPr>
              <a:t>the user unloading between </a:t>
            </a:r>
            <a:r>
              <a:rPr lang="en-US" altLang="zh-CN" sz="2000" dirty="0" smtClean="0">
                <a:solidFill>
                  <a:schemeClr val="tx1"/>
                </a:solidFill>
                <a:latin typeface="+mn-lt"/>
                <a:cs typeface="Times New Roman" panose="02020603050405020304" pitchFamily="18" charset="0"/>
              </a:rPr>
              <a:t>APs </a:t>
            </a:r>
            <a:r>
              <a:rPr lang="en-US" altLang="zh-CN" sz="2000" dirty="0">
                <a:solidFill>
                  <a:schemeClr val="tx1"/>
                </a:solidFill>
                <a:latin typeface="+mn-lt"/>
                <a:cs typeface="Times New Roman" panose="02020603050405020304" pitchFamily="18" charset="0"/>
              </a:rPr>
              <a:t>is completed, the load balance between </a:t>
            </a:r>
            <a:r>
              <a:rPr lang="en-US" altLang="zh-CN" sz="2000" dirty="0" smtClean="0">
                <a:solidFill>
                  <a:schemeClr val="tx1"/>
                </a:solidFill>
                <a:latin typeface="+mn-lt"/>
                <a:cs typeface="Times New Roman" panose="02020603050405020304" pitchFamily="18" charset="0"/>
              </a:rPr>
              <a:t>APs </a:t>
            </a:r>
            <a:r>
              <a:rPr lang="en-US" altLang="zh-CN" sz="2000" dirty="0">
                <a:solidFill>
                  <a:schemeClr val="tx1"/>
                </a:solidFill>
                <a:latin typeface="+mn-lt"/>
                <a:cs typeface="Times New Roman" panose="02020603050405020304" pitchFamily="18" charset="0"/>
              </a:rPr>
              <a:t>is achieved, the resources between </a:t>
            </a:r>
            <a:r>
              <a:rPr lang="en-US" altLang="zh-CN" sz="2000" dirty="0" smtClean="0">
                <a:solidFill>
                  <a:schemeClr val="tx1"/>
                </a:solidFill>
                <a:latin typeface="+mn-lt"/>
                <a:cs typeface="Times New Roman" panose="02020603050405020304" pitchFamily="18" charset="0"/>
              </a:rPr>
              <a:t>Wi-Fi </a:t>
            </a:r>
            <a:r>
              <a:rPr lang="en-US" altLang="zh-CN" sz="2000" dirty="0">
                <a:solidFill>
                  <a:schemeClr val="tx1"/>
                </a:solidFill>
                <a:latin typeface="+mn-lt"/>
                <a:cs typeface="Times New Roman" panose="02020603050405020304" pitchFamily="18" charset="0"/>
              </a:rPr>
              <a:t>are fully utilized, and the communication quality of users is improved.</a:t>
            </a:r>
          </a:p>
          <a:p>
            <a:pPr marL="285750" indent="-285750">
              <a:buFont typeface="Arial" panose="020B0604020202020204" pitchFamily="34" charset="0"/>
              <a:buChar char="•"/>
            </a:pPr>
            <a:endParaRPr lang="en-US" altLang="zh-CN" sz="2000" dirty="0">
              <a:solidFill>
                <a:schemeClr val="tx1"/>
              </a:solidFill>
              <a:latin typeface="+mn-lt"/>
              <a:cs typeface="Times New Roman" panose="02020603050405020304" pitchFamily="18" charset="0"/>
            </a:endParaRPr>
          </a:p>
          <a:p>
            <a:pPr marL="285750" indent="-285750">
              <a:buFont typeface="Arial" panose="020B0604020202020204" pitchFamily="34" charset="0"/>
              <a:buChar char="•"/>
            </a:pPr>
            <a:endParaRPr lang="zh-CN" altLang="en-US" sz="2000" dirty="0">
              <a:solidFill>
                <a:schemeClr val="tx1"/>
              </a:solidFill>
              <a:latin typeface="+mn-lt"/>
              <a:cs typeface="Times New Roman" panose="02020603050405020304" pitchFamily="18" charset="0"/>
            </a:endParaRPr>
          </a:p>
          <a:p>
            <a:pPr marL="285750" indent="-285750">
              <a:buFont typeface="Arial" panose="020B0604020202020204" pitchFamily="34" charset="0"/>
              <a:buChar char="•"/>
            </a:pPr>
            <a:endParaRPr lang="zh-CN" altLang="en-US" sz="2000" dirty="0">
              <a:solidFill>
                <a:schemeClr val="tx1"/>
              </a:solidFill>
              <a:latin typeface="+mn-lt"/>
              <a:cs typeface="Times New Roman" panose="02020603050405020304" pitchFamily="18" charset="0"/>
            </a:endParaRPr>
          </a:p>
        </p:txBody>
      </p:sp>
      <p:sp>
        <p:nvSpPr>
          <p:cNvPr id="2" name="Date Placeholder 1"/>
          <p:cNvSpPr>
            <a:spLocks noGrp="1"/>
          </p:cNvSpPr>
          <p:nvPr>
            <p:ph type="dt" idx="15"/>
          </p:nvPr>
        </p:nvSpPr>
        <p:spPr/>
        <p:txBody>
          <a:bodyPr/>
          <a:lstStyle/>
          <a:p>
            <a:r>
              <a:rPr lang="en-US" smtClean="0"/>
              <a:t>November 2022</a:t>
            </a:r>
            <a:endParaRPr lang="en-GB" dirty="0"/>
          </a:p>
        </p:txBody>
      </p:sp>
      <p:sp>
        <p:nvSpPr>
          <p:cNvPr id="3" name="Footer Placeholder 2"/>
          <p:cNvSpPr>
            <a:spLocks noGrp="1"/>
          </p:cNvSpPr>
          <p:nvPr>
            <p:ph type="ftr" idx="14"/>
          </p:nvPr>
        </p:nvSpPr>
        <p:spPr/>
        <p:txBody>
          <a:bodyPr/>
          <a:lstStyle/>
          <a:p>
            <a:r>
              <a:rPr lang="en-US" smtClean="0"/>
              <a:t>Gang Xie, Beijing University of Posts and Telecommunications</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06908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lnSpc>
                <a:spcPct val="150000"/>
              </a:lnSpc>
            </a:pPr>
            <a:r>
              <a:rPr lang="en-US" altLang="zh-HK" dirty="0">
                <a:solidFill>
                  <a:schemeClr val="tx1"/>
                </a:solidFill>
                <a:latin typeface="Times New Roman (正文)"/>
              </a:rPr>
              <a:t>[1] 11-20-0560-00-00be-multi-ap-configuration-and-resource-allocation</a:t>
            </a:r>
          </a:p>
          <a:p>
            <a:pPr>
              <a:lnSpc>
                <a:spcPct val="150000"/>
              </a:lnSpc>
            </a:pPr>
            <a:r>
              <a:rPr lang="en-US" altLang="zh-HK" dirty="0">
                <a:solidFill>
                  <a:schemeClr val="tx1"/>
                </a:solidFill>
                <a:latin typeface="Times New Roman (正文)"/>
              </a:rPr>
              <a:t>[2] </a:t>
            </a:r>
            <a:r>
              <a:rPr lang="en-US" altLang="zh-CN" dirty="0">
                <a:solidFill>
                  <a:schemeClr val="tx1"/>
                </a:solidFill>
                <a:latin typeface="Times New Roman (正文)"/>
              </a:rPr>
              <a:t>Coordinated Spatial Reuse Operation</a:t>
            </a:r>
          </a:p>
          <a:p>
            <a:pPr>
              <a:lnSpc>
                <a:spcPct val="150000"/>
              </a:lnSpc>
            </a:pPr>
            <a:r>
              <a:rPr lang="en-US" altLang="zh-CN" dirty="0">
                <a:solidFill>
                  <a:schemeClr val="tx1"/>
                </a:solidFill>
                <a:latin typeface="Times New Roman (正文)"/>
              </a:rPr>
              <a:t>[3] 11-19-1895-03-00be-setup-for-multi-ap-coordination</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US" smtClean="0"/>
              <a:t>Gang Xie, Beijing University of Posts and Telecommunications</a:t>
            </a:r>
            <a:endParaRPr lang="en-GB" dirty="0"/>
          </a:p>
        </p:txBody>
      </p:sp>
      <p:sp>
        <p:nvSpPr>
          <p:cNvPr id="4" name="Date Placeholder 3"/>
          <p:cNvSpPr>
            <a:spLocks noGrp="1"/>
          </p:cNvSpPr>
          <p:nvPr>
            <p:ph type="dt" idx="15"/>
          </p:nvPr>
        </p:nvSpPr>
        <p:spPr/>
        <p:txBody>
          <a:bodyPr/>
          <a:lstStyle/>
          <a:p>
            <a:r>
              <a:rPr lang="en-US" smtClean="0"/>
              <a:t>November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0" y="1981201"/>
            <a:ext cx="10667999" cy="4113213"/>
          </a:xfrm>
          <a:ln/>
        </p:spPr>
        <p:txBody>
          <a:bodyPr/>
          <a:lstStyle/>
          <a:p>
            <a:pPr marL="457200" indent="-457200" algn="just">
              <a:buFont typeface="Arial" panose="020B0604020202020204" pitchFamily="34" charset="0"/>
              <a:buChar char="•"/>
            </a:pPr>
            <a:r>
              <a:rPr lang="en-US" altLang="zh-CN" b="0" dirty="0"/>
              <a:t>The Multi-AP coordination has been discussed as one of the main features in 11be</a:t>
            </a:r>
            <a:r>
              <a:rPr lang="en-US" altLang="zh-CN" b="0" dirty="0">
                <a:solidFill>
                  <a:schemeClr val="tx1"/>
                </a:solidFill>
              </a:rPr>
              <a:t>. </a:t>
            </a:r>
            <a:endParaRPr lang="en-US" altLang="zh-CN" b="0" dirty="0"/>
          </a:p>
          <a:p>
            <a:pPr marL="457200" indent="-457200" algn="just">
              <a:buFont typeface="Arial" panose="020B0604020202020204" pitchFamily="34" charset="0"/>
              <a:buChar char="•"/>
            </a:pPr>
            <a:r>
              <a:rPr lang="en-US" altLang="zh-CN" b="0" dirty="0" smtClean="0">
                <a:solidFill>
                  <a:schemeClr val="tx1"/>
                </a:solidFill>
              </a:rPr>
              <a:t>It </a:t>
            </a:r>
            <a:r>
              <a:rPr lang="en-US" altLang="zh-CN" b="0" dirty="0">
                <a:solidFill>
                  <a:schemeClr val="tx1"/>
                </a:solidFill>
              </a:rPr>
              <a:t>is proposed that sharing AP and shared AP can share resources through the configuration of AP protocol [1].</a:t>
            </a:r>
          </a:p>
          <a:p>
            <a:pPr marL="457200" indent="-457200" algn="just">
              <a:buFont typeface="Arial" panose="020B0604020202020204" pitchFamily="34" charset="0"/>
              <a:buChar char="•"/>
            </a:pPr>
            <a:r>
              <a:rPr lang="en-US" altLang="zh-CN" b="0" dirty="0" smtClean="0">
                <a:solidFill>
                  <a:schemeClr val="tx1"/>
                </a:solidFill>
              </a:rPr>
              <a:t>It </a:t>
            </a:r>
            <a:r>
              <a:rPr lang="en-US" altLang="zh-CN" b="0" dirty="0">
                <a:solidFill>
                  <a:schemeClr val="tx1"/>
                </a:solidFill>
              </a:rPr>
              <a:t>is proposed that AP can avoid interference by controlling power. [2]</a:t>
            </a:r>
          </a:p>
          <a:p>
            <a:pPr marL="457200" indent="-457200" algn="just">
              <a:buFont typeface="Arial" panose="020B0604020202020204" pitchFamily="34" charset="0"/>
              <a:buChar char="•"/>
            </a:pPr>
            <a:r>
              <a:rPr lang="en-US" altLang="zh-CN" b="0" dirty="0" smtClean="0"/>
              <a:t>By </a:t>
            </a:r>
            <a:r>
              <a:rPr lang="en-US" altLang="zh-CN" b="0" dirty="0"/>
              <a:t>using the proposed method of multi-AP coordination setting,</a:t>
            </a:r>
            <a:r>
              <a:rPr lang="zh-CN" altLang="en-US" b="0" dirty="0"/>
              <a:t> </a:t>
            </a:r>
            <a:r>
              <a:rPr lang="en-US" altLang="zh-CN" b="0" dirty="0"/>
              <a:t>AP can communicate with STA associated with neighboring AP [3]. </a:t>
            </a:r>
            <a:endParaRPr lang="en-US" altLang="zh-HK"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smtClean="0"/>
              <a:t>Gang Xie, Beijing University of Posts and Telecommunications</a:t>
            </a:r>
            <a:endParaRPr lang="en-GB" dirty="0"/>
          </a:p>
        </p:txBody>
      </p:sp>
      <p:sp>
        <p:nvSpPr>
          <p:cNvPr id="4" name="Date Placeholder 3"/>
          <p:cNvSpPr>
            <a:spLocks noGrp="1"/>
          </p:cNvSpPr>
          <p:nvPr>
            <p:ph type="dt" idx="15"/>
          </p:nvPr>
        </p:nvSpPr>
        <p:spPr/>
        <p:txBody>
          <a:bodyPr/>
          <a:lstStyle/>
          <a:p>
            <a:r>
              <a:rPr lang="en-US" smtClean="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137297A-4F99-4C4A-B529-E322AA156CFD}"/>
              </a:ext>
            </a:extLst>
          </p:cNvPr>
          <p:cNvSpPr>
            <a:spLocks noGrp="1"/>
          </p:cNvSpPr>
          <p:nvPr>
            <p:ph type="ctrTitle"/>
          </p:nvPr>
        </p:nvSpPr>
        <p:spPr>
          <a:xfrm>
            <a:off x="1524000" y="742802"/>
            <a:ext cx="9144000" cy="740942"/>
          </a:xfrm>
        </p:spPr>
        <p:txBody>
          <a:bodyPr>
            <a:normAutofit/>
          </a:bodyPr>
          <a:lstStyle/>
          <a:p>
            <a:r>
              <a:rPr lang="en-US" altLang="zh-CN" sz="2800" b="1" dirty="0">
                <a:latin typeface="Times New Roman" panose="02020603050405020304" pitchFamily="18" charset="0"/>
                <a:cs typeface="Times New Roman" panose="02020603050405020304" pitchFamily="18" charset="0"/>
              </a:rPr>
              <a:t>Introduction</a:t>
            </a:r>
            <a:endParaRPr lang="zh-CN" altLang="en-US" sz="2800" b="1" dirty="0">
              <a:latin typeface="Times New Roman" panose="02020603050405020304" pitchFamily="18" charset="0"/>
              <a:cs typeface="Times New Roman" panose="02020603050405020304" pitchFamily="18" charset="0"/>
            </a:endParaRPr>
          </a:p>
        </p:txBody>
      </p:sp>
      <p:sp>
        <p:nvSpPr>
          <p:cNvPr id="8" name="内容占位符 4">
            <a:extLst>
              <a:ext uri="{FF2B5EF4-FFF2-40B4-BE49-F238E27FC236}">
                <a16:creationId xmlns:a16="http://schemas.microsoft.com/office/drawing/2014/main" xmlns="" id="{7F100CF2-7285-4F71-86A4-348BE91B7B0A}"/>
              </a:ext>
            </a:extLst>
          </p:cNvPr>
          <p:cNvSpPr txBox="1">
            <a:spLocks/>
          </p:cNvSpPr>
          <p:nvPr/>
        </p:nvSpPr>
        <p:spPr>
          <a:xfrm>
            <a:off x="1524000" y="1952146"/>
            <a:ext cx="9966384" cy="41630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altLang="zh-CN" sz="2000" dirty="0">
                <a:cs typeface="Times New Roman" panose="02020603050405020304" pitchFamily="18" charset="0"/>
              </a:rPr>
              <a:t>Due to the uneven distribution of APs, some APs are overloaded, the collision probability increases, the communication quality of some STAs decreases, the spectrum efficiency decreases, and STAs seize the channel resources.</a:t>
            </a:r>
          </a:p>
          <a:p>
            <a:pPr marL="342900" indent="-342900" algn="l">
              <a:buFont typeface="Arial" panose="020B0604020202020204" pitchFamily="34" charset="0"/>
              <a:buChar char="•"/>
            </a:pPr>
            <a:endParaRPr lang="en-US" altLang="zh-CN" sz="2000" dirty="0">
              <a:cs typeface="Times New Roman" panose="02020603050405020304" pitchFamily="18" charset="0"/>
            </a:endParaRPr>
          </a:p>
          <a:p>
            <a:pPr marL="342900" indent="-342900" algn="l">
              <a:buFont typeface="Arial" panose="020B0604020202020204" pitchFamily="34" charset="0"/>
              <a:buChar char="•"/>
            </a:pPr>
            <a:r>
              <a:rPr lang="en-US" altLang="zh-CN" sz="2000" dirty="0">
                <a:cs typeface="Times New Roman" panose="02020603050405020304" pitchFamily="18" charset="0"/>
              </a:rPr>
              <a:t>We</a:t>
            </a:r>
            <a:r>
              <a:rPr lang="zh-CN" altLang="en-US" sz="2000" dirty="0">
                <a:cs typeface="Times New Roman" panose="02020603050405020304" pitchFamily="18" charset="0"/>
              </a:rPr>
              <a:t> </a:t>
            </a:r>
            <a:r>
              <a:rPr lang="en-US" altLang="zh-CN" sz="2000" dirty="0">
                <a:cs typeface="Times New Roman" panose="02020603050405020304" pitchFamily="18" charset="0"/>
              </a:rPr>
              <a:t>propose a multi-AP cooperative communication mode, which can balance the load among APs, reduce the transmission collision probability, increase the transmission rate of STA, reduce the time delay, improve the communication reliability and improve the spectrum efficiency of the system.</a:t>
            </a:r>
          </a:p>
          <a:p>
            <a:pPr marL="342900" indent="-342900" algn="l">
              <a:buFont typeface="Arial" panose="020B0604020202020204" pitchFamily="34" charset="0"/>
              <a:buChar char="•"/>
            </a:pPr>
            <a:endParaRPr lang="en-US" altLang="zh-CN" sz="2000" dirty="0">
              <a:cs typeface="Times New Roman" panose="02020603050405020304" pitchFamily="18" charset="0"/>
            </a:endParaRPr>
          </a:p>
          <a:p>
            <a:pPr marL="342900" indent="-342900" algn="l">
              <a:buFont typeface="Arial" panose="020B0604020202020204" pitchFamily="34" charset="0"/>
              <a:buChar char="•"/>
            </a:pPr>
            <a:r>
              <a:rPr lang="en-US" altLang="zh-CN" sz="2000" dirty="0">
                <a:cs typeface="Times New Roman" panose="02020603050405020304" pitchFamily="18" charset="0"/>
              </a:rPr>
              <a:t>Unload some STAs in the overloaded AP network to the AP network with lower load through the coordinated scheduling mode of the main AP or the coordinated communication mode of the AP.</a:t>
            </a:r>
          </a:p>
        </p:txBody>
      </p:sp>
      <p:sp>
        <p:nvSpPr>
          <p:cNvPr id="3" name="Date Placeholder 2"/>
          <p:cNvSpPr>
            <a:spLocks noGrp="1"/>
          </p:cNvSpPr>
          <p:nvPr>
            <p:ph type="dt" idx="10"/>
          </p:nvPr>
        </p:nvSpPr>
        <p:spPr/>
        <p:txBody>
          <a:bodyPr/>
          <a:lstStyle/>
          <a:p>
            <a:r>
              <a:rPr lang="en-US" smtClean="0"/>
              <a:t>November 2022</a:t>
            </a:r>
            <a:endParaRPr lang="en-GB"/>
          </a:p>
        </p:txBody>
      </p:sp>
      <p:sp>
        <p:nvSpPr>
          <p:cNvPr id="5" name="Footer Placeholder 4"/>
          <p:cNvSpPr>
            <a:spLocks noGrp="1"/>
          </p:cNvSpPr>
          <p:nvPr>
            <p:ph type="ftr" idx="11"/>
          </p:nvPr>
        </p:nvSpPr>
        <p:spPr/>
        <p:txBody>
          <a:bodyPr/>
          <a:lstStyle/>
          <a:p>
            <a:r>
              <a:rPr lang="en-US" smtClean="0"/>
              <a:t>Gang Xie, Beijing University of Posts and Telecommunications</a:t>
            </a:r>
            <a:endParaRPr lang="en-GB"/>
          </a:p>
        </p:txBody>
      </p:sp>
      <p:sp>
        <p:nvSpPr>
          <p:cNvPr id="6" name="Slide Number Placeholder 5"/>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Tree>
    <p:extLst>
      <p:ext uri="{BB962C8B-B14F-4D97-AF65-F5344CB8AC3E}">
        <p14:creationId xmlns:p14="http://schemas.microsoft.com/office/powerpoint/2010/main" val="1914358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xmlns="" id="{09CC5AB1-33AB-4A62-9803-D5699D684848}"/>
              </a:ext>
            </a:extLst>
          </p:cNvPr>
          <p:cNvSpPr txBox="1"/>
          <p:nvPr/>
        </p:nvSpPr>
        <p:spPr>
          <a:xfrm>
            <a:off x="4903639" y="596415"/>
            <a:ext cx="2438488" cy="523220"/>
          </a:xfrm>
          <a:prstGeom prst="rect">
            <a:avLst/>
          </a:prstGeom>
          <a:noFill/>
        </p:spPr>
        <p:txBody>
          <a:bodyPr wrap="none" rtlCol="0">
            <a:spAutoFit/>
          </a:bodyPr>
          <a:lstStyle/>
          <a:p>
            <a:r>
              <a:rPr lang="en-US" altLang="zh-CN" sz="2800" b="1" dirty="0">
                <a:latin typeface="Times New Roman (正文)"/>
              </a:rPr>
              <a:t>System Model </a:t>
            </a:r>
            <a:endParaRPr lang="zh-HK" altLang="en-US" sz="2800" b="1" dirty="0">
              <a:latin typeface="Times New Roman (正文)"/>
            </a:endParaRPr>
          </a:p>
        </p:txBody>
      </p:sp>
      <p:sp>
        <p:nvSpPr>
          <p:cNvPr id="5" name="文本框 4">
            <a:extLst>
              <a:ext uri="{FF2B5EF4-FFF2-40B4-BE49-F238E27FC236}">
                <a16:creationId xmlns:a16="http://schemas.microsoft.com/office/drawing/2014/main" xmlns="" id="{44C44381-306A-10FB-9A9E-EDE4EA285AF6}"/>
              </a:ext>
            </a:extLst>
          </p:cNvPr>
          <p:cNvSpPr txBox="1"/>
          <p:nvPr/>
        </p:nvSpPr>
        <p:spPr>
          <a:xfrm>
            <a:off x="640011" y="2573267"/>
            <a:ext cx="5709989" cy="2246769"/>
          </a:xfrm>
          <a:prstGeom prst="rect">
            <a:avLst/>
          </a:prstGeom>
          <a:noFill/>
        </p:spPr>
        <p:txBody>
          <a:bodyPr wrap="square">
            <a:spAutoFit/>
          </a:bodyPr>
          <a:lstStyle/>
          <a:p>
            <a:r>
              <a:rPr lang="en-US" altLang="zh-CN" sz="2000" dirty="0">
                <a:solidFill>
                  <a:schemeClr val="tx1"/>
                </a:solidFill>
                <a:latin typeface="Times New Roman" panose="02020603050405020304" pitchFamily="18" charset="0"/>
                <a:cs typeface="Times New Roman" panose="02020603050405020304" pitchFamily="18" charset="0"/>
              </a:rPr>
              <a:t>There are multiple AP networks in the system, and AP networks can communicate with each other [3]</a:t>
            </a:r>
          </a:p>
          <a:p>
            <a:endParaRPr lang="zh-CN" altLang="en-US" sz="2000" dirty="0">
              <a:solidFill>
                <a:schemeClr val="tx1"/>
              </a:solidFill>
              <a:latin typeface="Times New Roman" panose="02020603050405020304" pitchFamily="18" charset="0"/>
              <a:cs typeface="Times New Roman" panose="02020603050405020304" pitchFamily="18" charset="0"/>
            </a:endParaRPr>
          </a:p>
          <a:p>
            <a:pPr marL="342900" indent="-342900">
              <a:buAutoNum type="arabicPeriod"/>
            </a:pPr>
            <a:r>
              <a:rPr lang="en-US" altLang="zh-CN" sz="2000" dirty="0">
                <a:solidFill>
                  <a:schemeClr val="tx1"/>
                </a:solidFill>
                <a:latin typeface="Times New Roman" panose="02020603050405020304" pitchFamily="18" charset="0"/>
                <a:cs typeface="Times New Roman" panose="02020603050405020304" pitchFamily="18" charset="0"/>
              </a:rPr>
              <a:t>SAT1~STA2 are in the BSS3 service set of AP3.</a:t>
            </a:r>
          </a:p>
          <a:p>
            <a:pPr marL="342900" indent="-342900">
              <a:buFontTx/>
              <a:buAutoNum type="arabicPeriod"/>
            </a:pPr>
            <a:r>
              <a:rPr lang="en-US" altLang="zh-CN" sz="2000" dirty="0">
                <a:solidFill>
                  <a:schemeClr val="tx1"/>
                </a:solidFill>
                <a:latin typeface="Times New Roman" panose="02020603050405020304" pitchFamily="18" charset="0"/>
                <a:cs typeface="Times New Roman" panose="02020603050405020304" pitchFamily="18" charset="0"/>
              </a:rPr>
              <a:t>SAT6~STA7 are in the BSS2 service set of AP2.</a:t>
            </a:r>
          </a:p>
          <a:p>
            <a:pPr marL="342900" indent="-342900">
              <a:buAutoNum type="arabicPeriod"/>
            </a:pPr>
            <a:r>
              <a:rPr lang="en-US" altLang="zh-CN" sz="2000" dirty="0">
                <a:solidFill>
                  <a:schemeClr val="tx1"/>
                </a:solidFill>
                <a:latin typeface="Times New Roman" panose="02020603050405020304" pitchFamily="18" charset="0"/>
                <a:cs typeface="Times New Roman" panose="02020603050405020304" pitchFamily="18" charset="0"/>
              </a:rPr>
              <a:t>SAT2~STA5 are in the BSS1 service set of AP1.</a:t>
            </a:r>
          </a:p>
          <a:p>
            <a:endParaRPr lang="en-US" altLang="zh-CN" sz="2000" dirty="0">
              <a:solidFill>
                <a:schemeClr val="tx1"/>
              </a:solidFill>
              <a:latin typeface="Times New Roman" panose="02020603050405020304" pitchFamily="18" charset="0"/>
              <a:cs typeface="Times New Roman" panose="02020603050405020304" pitchFamily="18" charset="0"/>
            </a:endParaRPr>
          </a:p>
        </p:txBody>
      </p:sp>
      <p:pic>
        <p:nvPicPr>
          <p:cNvPr id="2" name="图片 1">
            <a:extLst>
              <a:ext uri="{FF2B5EF4-FFF2-40B4-BE49-F238E27FC236}">
                <a16:creationId xmlns:a16="http://schemas.microsoft.com/office/drawing/2014/main" xmlns="" id="{369219C6-E7FD-FDCB-6709-A3200623B512}"/>
              </a:ext>
            </a:extLst>
          </p:cNvPr>
          <p:cNvPicPr>
            <a:picLocks noChangeAspect="1"/>
          </p:cNvPicPr>
          <p:nvPr/>
        </p:nvPicPr>
        <p:blipFill>
          <a:blip r:embed="rId3"/>
          <a:stretch>
            <a:fillRect/>
          </a:stretch>
        </p:blipFill>
        <p:spPr>
          <a:xfrm>
            <a:off x="6423209" y="2103456"/>
            <a:ext cx="5269057" cy="3013208"/>
          </a:xfrm>
          <a:prstGeom prst="rect">
            <a:avLst/>
          </a:prstGeom>
        </p:spPr>
      </p:pic>
      <p:sp>
        <p:nvSpPr>
          <p:cNvPr id="6" name="标题 1">
            <a:extLst>
              <a:ext uri="{FF2B5EF4-FFF2-40B4-BE49-F238E27FC236}">
                <a16:creationId xmlns:a16="http://schemas.microsoft.com/office/drawing/2014/main" xmlns="" id="{E137297A-4F99-4C4A-B529-E322AA156CFD}"/>
              </a:ext>
            </a:extLst>
          </p:cNvPr>
          <p:cNvSpPr txBox="1">
            <a:spLocks/>
          </p:cNvSpPr>
          <p:nvPr/>
        </p:nvSpPr>
        <p:spPr bwMode="auto">
          <a:xfrm>
            <a:off x="533400" y="986217"/>
            <a:ext cx="9144000" cy="740942"/>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sz="2800" kern="0" dirty="0" smtClean="0">
                <a:latin typeface="Times New Roman" panose="02020603050405020304" pitchFamily="18" charset="0"/>
                <a:cs typeface="Times New Roman" panose="02020603050405020304" pitchFamily="18" charset="0"/>
              </a:rPr>
              <a:t>System Model</a:t>
            </a:r>
            <a:endParaRPr lang="zh-CN" altLang="en-US" sz="2800" kern="0" dirty="0">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idx="15"/>
          </p:nvPr>
        </p:nvSpPr>
        <p:spPr/>
        <p:txBody>
          <a:bodyPr/>
          <a:lstStyle/>
          <a:p>
            <a:r>
              <a:rPr lang="en-US" smtClean="0"/>
              <a:t>November 2022</a:t>
            </a:r>
            <a:endParaRPr lang="en-GB" dirty="0"/>
          </a:p>
        </p:txBody>
      </p:sp>
      <p:sp>
        <p:nvSpPr>
          <p:cNvPr id="4" name="Footer Placeholder 3"/>
          <p:cNvSpPr>
            <a:spLocks noGrp="1"/>
          </p:cNvSpPr>
          <p:nvPr>
            <p:ph type="ftr" idx="14"/>
          </p:nvPr>
        </p:nvSpPr>
        <p:spPr/>
        <p:txBody>
          <a:bodyPr/>
          <a:lstStyle/>
          <a:p>
            <a:r>
              <a:rPr lang="en-US" smtClean="0"/>
              <a:t>Gang Xie, Beijing University of Posts and Telecommunications</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183762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xmlns="" id="{09CC5AB1-33AB-4A62-9803-D5699D684848}"/>
              </a:ext>
            </a:extLst>
          </p:cNvPr>
          <p:cNvSpPr txBox="1"/>
          <p:nvPr/>
        </p:nvSpPr>
        <p:spPr>
          <a:xfrm>
            <a:off x="2819400" y="683369"/>
            <a:ext cx="6553200" cy="523220"/>
          </a:xfrm>
          <a:prstGeom prst="rect">
            <a:avLst/>
          </a:prstGeom>
          <a:noFill/>
        </p:spPr>
        <p:txBody>
          <a:bodyPr wrap="square" rtlCol="0">
            <a:spAutoFit/>
          </a:bodyPr>
          <a:lstStyle/>
          <a:p>
            <a:r>
              <a:rPr lang="en-US" altLang="zh-CN" sz="2800" b="1" dirty="0">
                <a:solidFill>
                  <a:schemeClr val="tx1"/>
                </a:solidFill>
                <a:latin typeface="Times New Roman (正文)"/>
              </a:rPr>
              <a:t>Step – 1: Setup </a:t>
            </a:r>
            <a:r>
              <a:rPr lang="en-US" altLang="zh-CN" sz="2800" b="1" dirty="0" smtClean="0">
                <a:solidFill>
                  <a:schemeClr val="tx1"/>
                </a:solidFill>
                <a:latin typeface="Times New Roman (正文)"/>
              </a:rPr>
              <a:t>Neighbor AP</a:t>
            </a:r>
            <a:endParaRPr lang="zh-HK" altLang="en-US" sz="2800" b="1" dirty="0">
              <a:latin typeface="Times New Roman (正文)"/>
            </a:endParaRPr>
          </a:p>
        </p:txBody>
      </p:sp>
      <p:sp>
        <p:nvSpPr>
          <p:cNvPr id="3" name="文本框 2">
            <a:extLst>
              <a:ext uri="{FF2B5EF4-FFF2-40B4-BE49-F238E27FC236}">
                <a16:creationId xmlns:a16="http://schemas.microsoft.com/office/drawing/2014/main" xmlns="" id="{4A2110EA-5E99-1805-D288-B5F15C471B20}"/>
              </a:ext>
            </a:extLst>
          </p:cNvPr>
          <p:cNvSpPr txBox="1"/>
          <p:nvPr/>
        </p:nvSpPr>
        <p:spPr>
          <a:xfrm>
            <a:off x="989542" y="4713920"/>
            <a:ext cx="11017250" cy="1200329"/>
          </a:xfrm>
          <a:prstGeom prst="rect">
            <a:avLst/>
          </a:prstGeom>
          <a:noFill/>
        </p:spPr>
        <p:txBody>
          <a:bodyPr wrap="square">
            <a:spAutoFit/>
          </a:bodyPr>
          <a:lstStyle/>
          <a:p>
            <a:pPr marL="342900" indent="-342900" algn="l">
              <a:buFont typeface="Arial" panose="020B0604020202020204" pitchFamily="34" charset="0"/>
              <a:buChar char="•"/>
            </a:pPr>
            <a:r>
              <a:rPr lang="en-US" altLang="zh-CN" dirty="0">
                <a:solidFill>
                  <a:schemeClr val="tx1"/>
                </a:solidFill>
                <a:latin typeface="Times New Roman" panose="02020603050405020304" pitchFamily="18" charset="0"/>
                <a:cs typeface="Times New Roman" panose="02020603050405020304" pitchFamily="18" charset="0"/>
              </a:rPr>
              <a:t>Neighboring APs can discover each other by sending beacon frames.</a:t>
            </a:r>
          </a:p>
          <a:p>
            <a:pPr marL="342900" indent="-342900" algn="l">
              <a:buFont typeface="Arial" panose="020B0604020202020204" pitchFamily="34" charset="0"/>
              <a:buChar char="•"/>
            </a:pPr>
            <a:endParaRPr lang="en-US" altLang="zh-CN"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zh-CN" dirty="0">
                <a:solidFill>
                  <a:schemeClr val="tx1"/>
                </a:solidFill>
                <a:latin typeface="Times New Roman" panose="02020603050405020304" pitchFamily="18" charset="0"/>
                <a:cs typeface="Times New Roman" panose="02020603050405020304" pitchFamily="18" charset="0"/>
              </a:rPr>
              <a:t>Neighboring APs discover each other and establish AP groups</a:t>
            </a:r>
          </a:p>
        </p:txBody>
      </p:sp>
      <p:pic>
        <p:nvPicPr>
          <p:cNvPr id="4" name="图片 3">
            <a:extLst>
              <a:ext uri="{FF2B5EF4-FFF2-40B4-BE49-F238E27FC236}">
                <a16:creationId xmlns:a16="http://schemas.microsoft.com/office/drawing/2014/main" xmlns="" id="{5B6588DC-522F-A709-B3A2-93A5738DB83A}"/>
              </a:ext>
            </a:extLst>
          </p:cNvPr>
          <p:cNvPicPr>
            <a:picLocks noChangeAspect="1"/>
          </p:cNvPicPr>
          <p:nvPr/>
        </p:nvPicPr>
        <p:blipFill>
          <a:blip r:embed="rId3"/>
          <a:stretch>
            <a:fillRect/>
          </a:stretch>
        </p:blipFill>
        <p:spPr>
          <a:xfrm>
            <a:off x="2795954" y="1371600"/>
            <a:ext cx="5621393" cy="3177310"/>
          </a:xfrm>
          <a:prstGeom prst="rect">
            <a:avLst/>
          </a:prstGeom>
        </p:spPr>
      </p:pic>
      <p:sp>
        <p:nvSpPr>
          <p:cNvPr id="2" name="Date Placeholder 1"/>
          <p:cNvSpPr>
            <a:spLocks noGrp="1"/>
          </p:cNvSpPr>
          <p:nvPr>
            <p:ph type="dt" idx="15"/>
          </p:nvPr>
        </p:nvSpPr>
        <p:spPr/>
        <p:txBody>
          <a:bodyPr/>
          <a:lstStyle/>
          <a:p>
            <a:r>
              <a:rPr lang="en-US" smtClean="0"/>
              <a:t>November 2022</a:t>
            </a:r>
            <a:endParaRPr lang="en-GB" dirty="0"/>
          </a:p>
        </p:txBody>
      </p:sp>
      <p:sp>
        <p:nvSpPr>
          <p:cNvPr id="5" name="Footer Placeholder 4"/>
          <p:cNvSpPr>
            <a:spLocks noGrp="1"/>
          </p:cNvSpPr>
          <p:nvPr>
            <p:ph type="ftr" idx="14"/>
          </p:nvPr>
        </p:nvSpPr>
        <p:spPr/>
        <p:txBody>
          <a:bodyPr/>
          <a:lstStyle/>
          <a:p>
            <a:r>
              <a:rPr lang="en-US" smtClean="0"/>
              <a:t>Gang Xie, Beijing University of Posts and Telecommunications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4043379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xmlns="" id="{09CC5AB1-33AB-4A62-9803-D5699D684848}"/>
              </a:ext>
            </a:extLst>
          </p:cNvPr>
          <p:cNvSpPr txBox="1"/>
          <p:nvPr/>
        </p:nvSpPr>
        <p:spPr>
          <a:xfrm>
            <a:off x="2122378" y="667491"/>
            <a:ext cx="7144392" cy="523220"/>
          </a:xfrm>
          <a:prstGeom prst="rect">
            <a:avLst/>
          </a:prstGeom>
          <a:noFill/>
        </p:spPr>
        <p:txBody>
          <a:bodyPr wrap="none" rtlCol="0">
            <a:spAutoFit/>
          </a:bodyPr>
          <a:lstStyle/>
          <a:p>
            <a:r>
              <a:rPr lang="en-US" altLang="zh-CN" sz="2800" b="1" dirty="0">
                <a:solidFill>
                  <a:schemeClr val="tx1"/>
                </a:solidFill>
                <a:latin typeface="Times New Roman (正文)"/>
              </a:rPr>
              <a:t>Step – 2: AP1 sends a broadcast for help</a:t>
            </a:r>
            <a:endParaRPr lang="zh-HK" altLang="en-US" sz="2800" b="1" dirty="0">
              <a:solidFill>
                <a:schemeClr val="tx1"/>
              </a:solidFill>
              <a:latin typeface="Times New Roman (正文)"/>
            </a:endParaRPr>
          </a:p>
        </p:txBody>
      </p:sp>
      <p:sp>
        <p:nvSpPr>
          <p:cNvPr id="11" name="文本框 10">
            <a:extLst>
              <a:ext uri="{FF2B5EF4-FFF2-40B4-BE49-F238E27FC236}">
                <a16:creationId xmlns:a16="http://schemas.microsoft.com/office/drawing/2014/main" xmlns="" id="{F6DDB2B1-7AE5-0E88-EF5A-25D066A981AC}"/>
              </a:ext>
            </a:extLst>
          </p:cNvPr>
          <p:cNvSpPr txBox="1"/>
          <p:nvPr/>
        </p:nvSpPr>
        <p:spPr>
          <a:xfrm>
            <a:off x="5943600" y="4794384"/>
            <a:ext cx="6172200" cy="1323439"/>
          </a:xfrm>
          <a:prstGeom prst="rect">
            <a:avLst/>
          </a:prstGeom>
          <a:noFill/>
        </p:spPr>
        <p:txBody>
          <a:bodyPr wrap="square">
            <a:spAutoFit/>
          </a:bodyPr>
          <a:lstStyle/>
          <a:p>
            <a:r>
              <a:rPr lang="zh-CN" altLang="en-US" sz="2000" dirty="0">
                <a:solidFill>
                  <a:schemeClr val="tx1"/>
                </a:solidFill>
                <a:latin typeface="+mn-lt"/>
                <a:cs typeface="Times New Roman" panose="02020603050405020304" pitchFamily="18" charset="0"/>
              </a:rPr>
              <a:t>AP</a:t>
            </a:r>
            <a:r>
              <a:rPr lang="en-US" altLang="zh-CN" sz="2000" dirty="0">
                <a:solidFill>
                  <a:schemeClr val="tx1"/>
                </a:solidFill>
                <a:latin typeface="+mn-lt"/>
                <a:cs typeface="Times New Roman" panose="02020603050405020304" pitchFamily="18" charset="0"/>
              </a:rPr>
              <a:t>3</a:t>
            </a:r>
            <a:r>
              <a:rPr lang="zh-CN" altLang="en-US" sz="2000" dirty="0">
                <a:solidFill>
                  <a:schemeClr val="tx1"/>
                </a:solidFill>
                <a:latin typeface="+mn-lt"/>
                <a:cs typeface="Times New Roman" panose="02020603050405020304" pitchFamily="18" charset="0"/>
              </a:rPr>
              <a:t> </a:t>
            </a:r>
            <a:r>
              <a:rPr lang="en-US" altLang="zh-CN" sz="2000" dirty="0" smtClean="0">
                <a:solidFill>
                  <a:schemeClr val="tx1"/>
                </a:solidFill>
                <a:latin typeface="+mn-lt"/>
                <a:cs typeface="Times New Roman" panose="02020603050405020304" pitchFamily="18" charset="0"/>
              </a:rPr>
              <a:t>response </a:t>
            </a:r>
            <a:r>
              <a:rPr lang="zh-CN" altLang="en-US" sz="2000" dirty="0">
                <a:solidFill>
                  <a:schemeClr val="tx1"/>
                </a:solidFill>
                <a:latin typeface="+mn-lt"/>
                <a:cs typeface="Times New Roman" panose="02020603050405020304" pitchFamily="18" charset="0"/>
              </a:rPr>
              <a:t>information to AP1 after simple calculation.</a:t>
            </a: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source AP-id </a:t>
            </a: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source BSS-id </a:t>
            </a:r>
            <a:endParaRPr lang="zh-CN" altLang="en-US" sz="2000" dirty="0">
              <a:solidFill>
                <a:schemeClr val="tx1"/>
              </a:solidFill>
              <a:latin typeface="+mn-lt"/>
              <a:cs typeface="Times New Roman" panose="02020603050405020304" pitchFamily="18" charset="0"/>
            </a:endParaRP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Suggest STA-List</a:t>
            </a:r>
            <a:endParaRPr lang="zh-CN" altLang="en-US" sz="2000" dirty="0">
              <a:solidFill>
                <a:schemeClr val="tx1"/>
              </a:solidFill>
              <a:latin typeface="+mn-lt"/>
              <a:cs typeface="Times New Roman" panose="02020603050405020304" pitchFamily="18" charset="0"/>
            </a:endParaRPr>
          </a:p>
        </p:txBody>
      </p:sp>
      <p:sp>
        <p:nvSpPr>
          <p:cNvPr id="13" name="文本框 12">
            <a:extLst>
              <a:ext uri="{FF2B5EF4-FFF2-40B4-BE49-F238E27FC236}">
                <a16:creationId xmlns:a16="http://schemas.microsoft.com/office/drawing/2014/main" xmlns="" id="{47F62B6A-6C69-7E42-71E5-C0E0F6DD787D}"/>
              </a:ext>
            </a:extLst>
          </p:cNvPr>
          <p:cNvSpPr txBox="1"/>
          <p:nvPr/>
        </p:nvSpPr>
        <p:spPr>
          <a:xfrm>
            <a:off x="766041" y="4794385"/>
            <a:ext cx="6096000" cy="1323439"/>
          </a:xfrm>
          <a:prstGeom prst="rect">
            <a:avLst/>
          </a:prstGeom>
          <a:noFill/>
        </p:spPr>
        <p:txBody>
          <a:bodyPr wrap="square">
            <a:spAutoFit/>
          </a:bodyPr>
          <a:lstStyle/>
          <a:p>
            <a:r>
              <a:rPr lang="zh-CN" altLang="en-US" sz="2000" dirty="0">
                <a:solidFill>
                  <a:schemeClr val="tx1"/>
                </a:solidFill>
                <a:latin typeface="+mn-lt"/>
                <a:cs typeface="Times New Roman" panose="02020603050405020304" pitchFamily="18" charset="0"/>
              </a:rPr>
              <a:t>A</a:t>
            </a:r>
            <a:r>
              <a:rPr lang="en-US" altLang="zh-CN" sz="2000" dirty="0">
                <a:solidFill>
                  <a:schemeClr val="tx1"/>
                </a:solidFill>
                <a:latin typeface="+mn-lt"/>
                <a:cs typeface="Times New Roman" panose="02020603050405020304" pitchFamily="18" charset="0"/>
              </a:rPr>
              <a:t>P</a:t>
            </a:r>
            <a:r>
              <a:rPr lang="zh-CN" altLang="en-US" sz="2000" dirty="0">
                <a:solidFill>
                  <a:schemeClr val="tx1"/>
                </a:solidFill>
                <a:latin typeface="+mn-lt"/>
                <a:cs typeface="Times New Roman" panose="02020603050405020304" pitchFamily="18" charset="0"/>
              </a:rPr>
              <a:t>1 sends a request to </a:t>
            </a:r>
            <a:r>
              <a:rPr lang="en-US" altLang="zh-CN" sz="2000" dirty="0">
                <a:solidFill>
                  <a:schemeClr val="tx1"/>
                </a:solidFill>
                <a:latin typeface="+mn-lt"/>
                <a:cs typeface="Times New Roman" panose="02020603050405020304" pitchFamily="18" charset="0"/>
              </a:rPr>
              <a:t>other AP in the group</a:t>
            </a:r>
            <a:r>
              <a:rPr lang="zh-CN" altLang="en-US" sz="2000" dirty="0">
                <a:solidFill>
                  <a:schemeClr val="tx1"/>
                </a:solidFill>
                <a:latin typeface="+mn-lt"/>
                <a:cs typeface="Times New Roman" panose="02020603050405020304" pitchFamily="18" charset="0"/>
              </a:rPr>
              <a:t>.</a:t>
            </a: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source AP-id </a:t>
            </a: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source BSS-id </a:t>
            </a:r>
            <a:endParaRPr lang="zh-CN" altLang="en-US" sz="2000" dirty="0">
              <a:solidFill>
                <a:schemeClr val="tx1"/>
              </a:solidFill>
              <a:latin typeface="+mn-lt"/>
              <a:cs typeface="Times New Roman" panose="02020603050405020304" pitchFamily="18" charset="0"/>
            </a:endParaRP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Suggest STA-List</a:t>
            </a:r>
            <a:endParaRPr lang="zh-CN" altLang="en-US" sz="2000" dirty="0">
              <a:solidFill>
                <a:schemeClr val="tx1"/>
              </a:solidFill>
              <a:latin typeface="+mn-lt"/>
              <a:cs typeface="Times New Roman" panose="02020603050405020304" pitchFamily="18" charset="0"/>
            </a:endParaRPr>
          </a:p>
        </p:txBody>
      </p:sp>
      <p:sp>
        <p:nvSpPr>
          <p:cNvPr id="3" name="文本框 2">
            <a:extLst>
              <a:ext uri="{FF2B5EF4-FFF2-40B4-BE49-F238E27FC236}">
                <a16:creationId xmlns:a16="http://schemas.microsoft.com/office/drawing/2014/main" xmlns="" id="{E2252387-86EC-5BF9-61D6-F1535AD62855}"/>
              </a:ext>
            </a:extLst>
          </p:cNvPr>
          <p:cNvSpPr txBox="1"/>
          <p:nvPr/>
        </p:nvSpPr>
        <p:spPr>
          <a:xfrm>
            <a:off x="766041" y="3857125"/>
            <a:ext cx="9763414" cy="707886"/>
          </a:xfrm>
          <a:prstGeom prst="rect">
            <a:avLst/>
          </a:prstGeom>
          <a:noFill/>
        </p:spPr>
        <p:txBody>
          <a:bodyPr wrap="square">
            <a:spAutoFit/>
          </a:bodyPr>
          <a:lstStyle/>
          <a:p>
            <a:pPr algn="just"/>
            <a:r>
              <a:rPr lang="en-US" altLang="zh-CN" sz="2000" dirty="0">
                <a:solidFill>
                  <a:schemeClr val="tx1"/>
                </a:solidFill>
                <a:latin typeface="Times New Roman" panose="02020603050405020304" pitchFamily="18" charset="0"/>
                <a:cs typeface="Times New Roman" panose="02020603050405020304" pitchFamily="18" charset="0"/>
              </a:rPr>
              <a:t>When the AP feels overloaded (the number of access users exceeds a threshold), it issues a request for help and reaches each AP in the group by broadcasting it within the group.</a:t>
            </a:r>
          </a:p>
        </p:txBody>
      </p:sp>
      <p:pic>
        <p:nvPicPr>
          <p:cNvPr id="5" name="图片 4">
            <a:extLst>
              <a:ext uri="{FF2B5EF4-FFF2-40B4-BE49-F238E27FC236}">
                <a16:creationId xmlns:a16="http://schemas.microsoft.com/office/drawing/2014/main" xmlns="" id="{07727F66-7C9C-D95F-3995-6230676968DE}"/>
              </a:ext>
            </a:extLst>
          </p:cNvPr>
          <p:cNvPicPr>
            <a:picLocks noChangeAspect="1"/>
          </p:cNvPicPr>
          <p:nvPr/>
        </p:nvPicPr>
        <p:blipFill>
          <a:blip r:embed="rId3"/>
          <a:stretch>
            <a:fillRect/>
          </a:stretch>
        </p:blipFill>
        <p:spPr>
          <a:xfrm>
            <a:off x="3004666" y="1385294"/>
            <a:ext cx="5379815" cy="2536121"/>
          </a:xfrm>
          <a:prstGeom prst="rect">
            <a:avLst/>
          </a:prstGeom>
        </p:spPr>
      </p:pic>
      <p:sp>
        <p:nvSpPr>
          <p:cNvPr id="2" name="Date Placeholder 1"/>
          <p:cNvSpPr>
            <a:spLocks noGrp="1"/>
          </p:cNvSpPr>
          <p:nvPr>
            <p:ph type="dt" idx="15"/>
          </p:nvPr>
        </p:nvSpPr>
        <p:spPr/>
        <p:txBody>
          <a:bodyPr/>
          <a:lstStyle/>
          <a:p>
            <a:r>
              <a:rPr lang="en-US" smtClean="0"/>
              <a:t>November 2022</a:t>
            </a:r>
            <a:endParaRPr lang="en-GB" dirty="0"/>
          </a:p>
        </p:txBody>
      </p:sp>
      <p:sp>
        <p:nvSpPr>
          <p:cNvPr id="4" name="Footer Placeholder 3"/>
          <p:cNvSpPr>
            <a:spLocks noGrp="1"/>
          </p:cNvSpPr>
          <p:nvPr>
            <p:ph type="ftr" idx="14"/>
          </p:nvPr>
        </p:nvSpPr>
        <p:spPr/>
        <p:txBody>
          <a:bodyPr/>
          <a:lstStyle/>
          <a:p>
            <a:r>
              <a:rPr lang="en-US" smtClean="0"/>
              <a:t>Gang Xie, Beijing University of Posts and Telecommunications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69059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xmlns="" id="{09CC5AB1-33AB-4A62-9803-D5699D684848}"/>
              </a:ext>
            </a:extLst>
          </p:cNvPr>
          <p:cNvSpPr txBox="1"/>
          <p:nvPr/>
        </p:nvSpPr>
        <p:spPr>
          <a:xfrm>
            <a:off x="2880777" y="790793"/>
            <a:ext cx="6529929" cy="523220"/>
          </a:xfrm>
          <a:prstGeom prst="rect">
            <a:avLst/>
          </a:prstGeom>
          <a:noFill/>
        </p:spPr>
        <p:txBody>
          <a:bodyPr wrap="none" rtlCol="0">
            <a:spAutoFit/>
          </a:bodyPr>
          <a:lstStyle/>
          <a:p>
            <a:r>
              <a:rPr lang="en-US" altLang="zh-CN" sz="2800" b="1" dirty="0">
                <a:solidFill>
                  <a:schemeClr val="tx1"/>
                </a:solidFill>
                <a:latin typeface="Times New Roman (正文)"/>
              </a:rPr>
              <a:t>Step – 3: AP1 uninstalls users to AP3</a:t>
            </a:r>
            <a:endParaRPr lang="zh-HK" altLang="en-US" sz="2800" b="1" dirty="0">
              <a:solidFill>
                <a:schemeClr val="tx1"/>
              </a:solidFill>
              <a:latin typeface="Times New Roman (正文)"/>
            </a:endParaRPr>
          </a:p>
        </p:txBody>
      </p:sp>
      <p:pic>
        <p:nvPicPr>
          <p:cNvPr id="2" name="그림 4">
            <a:extLst>
              <a:ext uri="{FF2B5EF4-FFF2-40B4-BE49-F238E27FC236}">
                <a16:creationId xmlns:a16="http://schemas.microsoft.com/office/drawing/2014/main" xmlns="" id="{E3967A5C-17B7-A94B-6523-318639435349}"/>
              </a:ext>
            </a:extLst>
          </p:cNvPr>
          <p:cNvPicPr>
            <a:picLocks noChangeAspect="1"/>
          </p:cNvPicPr>
          <p:nvPr/>
        </p:nvPicPr>
        <p:blipFill>
          <a:blip r:embed="rId3"/>
          <a:stretch>
            <a:fillRect/>
          </a:stretch>
        </p:blipFill>
        <p:spPr>
          <a:xfrm>
            <a:off x="6044270" y="2068642"/>
            <a:ext cx="4902200" cy="2535366"/>
          </a:xfrm>
          <a:prstGeom prst="rect">
            <a:avLst/>
          </a:prstGeom>
        </p:spPr>
      </p:pic>
      <p:sp>
        <p:nvSpPr>
          <p:cNvPr id="5" name="文本框 4">
            <a:extLst>
              <a:ext uri="{FF2B5EF4-FFF2-40B4-BE49-F238E27FC236}">
                <a16:creationId xmlns:a16="http://schemas.microsoft.com/office/drawing/2014/main" xmlns="" id="{354871AC-C8D0-C5B7-D50D-7BF1539270BC}"/>
              </a:ext>
            </a:extLst>
          </p:cNvPr>
          <p:cNvSpPr txBox="1"/>
          <p:nvPr/>
        </p:nvSpPr>
        <p:spPr>
          <a:xfrm>
            <a:off x="1540176" y="5295285"/>
            <a:ext cx="9211129" cy="1077218"/>
          </a:xfrm>
          <a:prstGeom prst="rect">
            <a:avLst/>
          </a:prstGeom>
          <a:noFill/>
        </p:spPr>
        <p:txBody>
          <a:bodyPr wrap="square">
            <a:spAutoFit/>
          </a:bodyPr>
          <a:lstStyle/>
          <a:p>
            <a:r>
              <a:rPr lang="zh-CN" altLang="en-US" sz="2000" dirty="0">
                <a:solidFill>
                  <a:schemeClr val="tx1"/>
                </a:solidFill>
                <a:latin typeface="+mn-lt"/>
                <a:cs typeface="Times New Roman" panose="02020603050405020304" pitchFamily="18" charset="0"/>
              </a:rPr>
              <a:t>During channel monitoring, </a:t>
            </a:r>
            <a:r>
              <a:rPr lang="zh-CN" altLang="en-US" sz="2000" dirty="0" smtClean="0">
                <a:solidFill>
                  <a:schemeClr val="tx1"/>
                </a:solidFill>
                <a:latin typeface="+mn-lt"/>
                <a:cs typeface="Times New Roman" panose="02020603050405020304" pitchFamily="18" charset="0"/>
              </a:rPr>
              <a:t>A</a:t>
            </a:r>
            <a:r>
              <a:rPr lang="en-US" altLang="zh-CN" sz="2000" dirty="0" smtClean="0">
                <a:solidFill>
                  <a:schemeClr val="tx1"/>
                </a:solidFill>
                <a:latin typeface="+mn-lt"/>
                <a:cs typeface="Times New Roman" panose="02020603050405020304" pitchFamily="18" charset="0"/>
              </a:rPr>
              <a:t>P</a:t>
            </a:r>
            <a:r>
              <a:rPr lang="zh-CN" altLang="en-US" sz="2000" dirty="0" smtClean="0">
                <a:solidFill>
                  <a:schemeClr val="tx1"/>
                </a:solidFill>
                <a:latin typeface="+mn-lt"/>
                <a:cs typeface="Times New Roman" panose="02020603050405020304" pitchFamily="18" charset="0"/>
              </a:rPr>
              <a:t>1 </a:t>
            </a:r>
            <a:r>
              <a:rPr lang="zh-CN" altLang="en-US" sz="2000" dirty="0">
                <a:solidFill>
                  <a:schemeClr val="tx1"/>
                </a:solidFill>
                <a:latin typeface="+mn-lt"/>
                <a:cs typeface="Times New Roman" panose="02020603050405020304" pitchFamily="18" charset="0"/>
              </a:rPr>
              <a:t>tells the </a:t>
            </a:r>
            <a:r>
              <a:rPr lang="en-US" altLang="zh-CN" sz="2000" dirty="0" smtClean="0">
                <a:solidFill>
                  <a:schemeClr val="tx1"/>
                </a:solidFill>
                <a:latin typeface="+mn-lt"/>
                <a:cs typeface="Times New Roman" panose="02020603050405020304" pitchFamily="18" charset="0"/>
              </a:rPr>
              <a:t>STA2 </a:t>
            </a:r>
            <a:r>
              <a:rPr lang="zh-CN" altLang="en-US" sz="2000" dirty="0">
                <a:solidFill>
                  <a:schemeClr val="tx1"/>
                </a:solidFill>
                <a:latin typeface="+mn-lt"/>
                <a:cs typeface="Times New Roman" panose="02020603050405020304" pitchFamily="18" charset="0"/>
              </a:rPr>
              <a:t>to uninstall to </a:t>
            </a:r>
            <a:r>
              <a:rPr lang="en-US" altLang="zh-CN" sz="2000" dirty="0">
                <a:solidFill>
                  <a:schemeClr val="tx1"/>
                </a:solidFill>
                <a:latin typeface="+mn-lt"/>
                <a:cs typeface="Times New Roman" panose="02020603050405020304" pitchFamily="18" charset="0"/>
              </a:rPr>
              <a:t>target AP3</a:t>
            </a:r>
            <a:r>
              <a:rPr lang="zh-CN" altLang="en-US" sz="2000" dirty="0">
                <a:solidFill>
                  <a:schemeClr val="tx1"/>
                </a:solidFill>
                <a:latin typeface="+mn-lt"/>
                <a:cs typeface="Times New Roman" panose="02020603050405020304" pitchFamily="18" charset="0"/>
              </a:rPr>
              <a:t> through trigger, and sends the authentication in AP</a:t>
            </a:r>
            <a:r>
              <a:rPr lang="en-US" altLang="zh-CN" sz="2000" dirty="0">
                <a:solidFill>
                  <a:schemeClr val="tx1"/>
                </a:solidFill>
                <a:latin typeface="+mn-lt"/>
                <a:cs typeface="Times New Roman" panose="02020603050405020304" pitchFamily="18" charset="0"/>
              </a:rPr>
              <a:t>3</a:t>
            </a:r>
            <a:r>
              <a:rPr lang="zh-CN" altLang="en-US" sz="2000" dirty="0">
                <a:solidFill>
                  <a:schemeClr val="tx1"/>
                </a:solidFill>
                <a:latin typeface="+mn-lt"/>
                <a:cs typeface="Times New Roman" panose="02020603050405020304" pitchFamily="18" charset="0"/>
              </a:rPr>
              <a:t> to the user.</a:t>
            </a:r>
            <a:endParaRPr lang="en-US" altLang="zh-CN" sz="2000" dirty="0">
              <a:solidFill>
                <a:schemeClr val="tx1"/>
              </a:solidFill>
              <a:latin typeface="+mn-lt"/>
              <a:cs typeface="Times New Roman" panose="02020603050405020304" pitchFamily="18" charset="0"/>
            </a:endParaRPr>
          </a:p>
          <a:p>
            <a:endParaRPr lang="en-US" altLang="zh-CN" dirty="0">
              <a:latin typeface="Times New Roman" panose="02020603050405020304" pitchFamily="18" charset="0"/>
              <a:cs typeface="Times New Roman" panose="02020603050405020304" pitchFamily="18" charset="0"/>
            </a:endParaRPr>
          </a:p>
        </p:txBody>
      </p:sp>
      <p:pic>
        <p:nvPicPr>
          <p:cNvPr id="4" name="图片 3">
            <a:extLst>
              <a:ext uri="{FF2B5EF4-FFF2-40B4-BE49-F238E27FC236}">
                <a16:creationId xmlns:a16="http://schemas.microsoft.com/office/drawing/2014/main" xmlns="" id="{BB59E2DD-413A-4F0F-2F4C-2F7A8A972EA8}"/>
              </a:ext>
            </a:extLst>
          </p:cNvPr>
          <p:cNvPicPr>
            <a:picLocks noChangeAspect="1"/>
          </p:cNvPicPr>
          <p:nvPr/>
        </p:nvPicPr>
        <p:blipFill>
          <a:blip r:embed="rId4"/>
          <a:stretch>
            <a:fillRect/>
          </a:stretch>
        </p:blipFill>
        <p:spPr>
          <a:xfrm>
            <a:off x="326037" y="1881266"/>
            <a:ext cx="5718233" cy="3016925"/>
          </a:xfrm>
          <a:prstGeom prst="rect">
            <a:avLst/>
          </a:prstGeom>
        </p:spPr>
      </p:pic>
      <p:sp>
        <p:nvSpPr>
          <p:cNvPr id="3" name="Date Placeholder 2"/>
          <p:cNvSpPr>
            <a:spLocks noGrp="1"/>
          </p:cNvSpPr>
          <p:nvPr>
            <p:ph type="dt" idx="15"/>
          </p:nvPr>
        </p:nvSpPr>
        <p:spPr/>
        <p:txBody>
          <a:bodyPr/>
          <a:lstStyle/>
          <a:p>
            <a:r>
              <a:rPr lang="en-US" smtClean="0"/>
              <a:t>November 2022</a:t>
            </a:r>
            <a:endParaRPr lang="en-GB" dirty="0"/>
          </a:p>
        </p:txBody>
      </p:sp>
      <p:sp>
        <p:nvSpPr>
          <p:cNvPr id="6" name="Footer Placeholder 5"/>
          <p:cNvSpPr>
            <a:spLocks noGrp="1"/>
          </p:cNvSpPr>
          <p:nvPr>
            <p:ph type="ftr" idx="14"/>
          </p:nvPr>
        </p:nvSpPr>
        <p:spPr/>
        <p:txBody>
          <a:bodyPr/>
          <a:lstStyle/>
          <a:p>
            <a:r>
              <a:rPr lang="en-US" smtClean="0"/>
              <a:t>Gang Xie, Beijing University of Posts and Telecommunications</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3255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xmlns="" id="{09CC5AB1-33AB-4A62-9803-D5699D684848}"/>
              </a:ext>
            </a:extLst>
          </p:cNvPr>
          <p:cNvSpPr txBox="1"/>
          <p:nvPr/>
        </p:nvSpPr>
        <p:spPr>
          <a:xfrm>
            <a:off x="3048000" y="782071"/>
            <a:ext cx="6934200" cy="523220"/>
          </a:xfrm>
          <a:prstGeom prst="rect">
            <a:avLst/>
          </a:prstGeom>
          <a:noFill/>
        </p:spPr>
        <p:txBody>
          <a:bodyPr wrap="square" rtlCol="0">
            <a:spAutoFit/>
          </a:bodyPr>
          <a:lstStyle/>
          <a:p>
            <a:r>
              <a:rPr lang="en-US" altLang="zh-CN" sz="2800" b="1" dirty="0">
                <a:solidFill>
                  <a:schemeClr val="tx1"/>
                </a:solidFill>
                <a:latin typeface="Times New Roman (正文)"/>
              </a:rPr>
              <a:t>Step – 4: Unload user </a:t>
            </a:r>
            <a:r>
              <a:rPr lang="en-US" altLang="zh-CN" sz="2800" b="1" dirty="0" smtClean="0">
                <a:solidFill>
                  <a:schemeClr val="tx1"/>
                </a:solidFill>
                <a:latin typeface="Times New Roman (正文)"/>
              </a:rPr>
              <a:t>access AP3 </a:t>
            </a:r>
            <a:endParaRPr lang="zh-HK" altLang="en-US" sz="2800" b="1" dirty="0">
              <a:latin typeface="Times New Roman (正文)"/>
            </a:endParaRPr>
          </a:p>
        </p:txBody>
      </p:sp>
      <p:sp>
        <p:nvSpPr>
          <p:cNvPr id="5" name="文本框 4">
            <a:extLst>
              <a:ext uri="{FF2B5EF4-FFF2-40B4-BE49-F238E27FC236}">
                <a16:creationId xmlns:a16="http://schemas.microsoft.com/office/drawing/2014/main" xmlns="" id="{354871AC-C8D0-C5B7-D50D-7BF1539270BC}"/>
              </a:ext>
            </a:extLst>
          </p:cNvPr>
          <p:cNvSpPr txBox="1"/>
          <p:nvPr/>
        </p:nvSpPr>
        <p:spPr>
          <a:xfrm>
            <a:off x="420749" y="4930796"/>
            <a:ext cx="11449986" cy="1015663"/>
          </a:xfrm>
          <a:prstGeom prst="rect">
            <a:avLst/>
          </a:prstGeom>
          <a:noFill/>
        </p:spPr>
        <p:txBody>
          <a:bodyPr wrap="square">
            <a:spAutoFit/>
          </a:bodyPr>
          <a:lstStyle/>
          <a:p>
            <a:pPr marL="342900" indent="-342900">
              <a:buAutoNum type="arabicPeriod"/>
            </a:pPr>
            <a:r>
              <a:rPr lang="en-US" altLang="zh-CN" sz="2000" dirty="0">
                <a:solidFill>
                  <a:schemeClr val="tx1"/>
                </a:solidFill>
                <a:latin typeface="Times New Roman" panose="02020603050405020304" pitchFamily="18" charset="0"/>
                <a:cs typeface="Times New Roman" panose="02020603050405020304" pitchFamily="18" charset="0"/>
              </a:rPr>
              <a:t> AP1 has transmitted AP3 information to STA through the trigger, and STA can directly access AP3.</a:t>
            </a:r>
          </a:p>
          <a:p>
            <a:pPr marL="342900" indent="-342900">
              <a:buAutoNum type="arabicPeriod"/>
            </a:pPr>
            <a:r>
              <a:rPr lang="en-US" altLang="zh-CN" sz="2000" dirty="0" smtClean="0">
                <a:solidFill>
                  <a:schemeClr val="tx1"/>
                </a:solidFill>
                <a:latin typeface="Times New Roman" panose="02020603050405020304" pitchFamily="18" charset="0"/>
                <a:cs typeface="Times New Roman" panose="02020603050405020304" pitchFamily="18" charset="0"/>
              </a:rPr>
              <a:t>STA2 </a:t>
            </a:r>
            <a:r>
              <a:rPr lang="en-US" altLang="zh-CN" sz="2000" dirty="0">
                <a:solidFill>
                  <a:schemeClr val="tx1"/>
                </a:solidFill>
                <a:latin typeface="Times New Roman" panose="02020603050405020304" pitchFamily="18" charset="0"/>
                <a:cs typeface="Times New Roman" panose="02020603050405020304" pitchFamily="18" charset="0"/>
              </a:rPr>
              <a:t>has established a connection with AP3 and feeds back to the AP, disconnecting AP1 from STA2</a:t>
            </a:r>
          </a:p>
          <a:p>
            <a:pPr marL="342900" indent="-342900">
              <a:buAutoNum type="arabicPeriod"/>
            </a:pPr>
            <a:r>
              <a:rPr lang="en-US" altLang="zh-CN" sz="2000" dirty="0" smtClean="0">
                <a:solidFill>
                  <a:schemeClr val="tx1"/>
                </a:solidFill>
                <a:latin typeface="Times New Roman" panose="02020603050405020304" pitchFamily="18" charset="0"/>
                <a:cs typeface="Times New Roman" panose="02020603050405020304" pitchFamily="18" charset="0"/>
              </a:rPr>
              <a:t>STA2 </a:t>
            </a:r>
            <a:r>
              <a:rPr lang="en-US" altLang="zh-CN" sz="2000" dirty="0">
                <a:solidFill>
                  <a:schemeClr val="tx1"/>
                </a:solidFill>
                <a:latin typeface="Times New Roman" panose="02020603050405020304" pitchFamily="18" charset="0"/>
                <a:cs typeface="Times New Roman" panose="02020603050405020304" pitchFamily="18" charset="0"/>
              </a:rPr>
              <a:t>is successfully connected to AP3 and can transmit data</a:t>
            </a:r>
          </a:p>
        </p:txBody>
      </p:sp>
      <p:cxnSp>
        <p:nvCxnSpPr>
          <p:cNvPr id="4" name="直接连接符 3">
            <a:extLst>
              <a:ext uri="{FF2B5EF4-FFF2-40B4-BE49-F238E27FC236}">
                <a16:creationId xmlns:a16="http://schemas.microsoft.com/office/drawing/2014/main" xmlns="" id="{58E0759D-F2A8-28A2-2466-E9E03CC3906A}"/>
              </a:ext>
            </a:extLst>
          </p:cNvPr>
          <p:cNvCxnSpPr>
            <a:cxnSpLocks/>
          </p:cNvCxnSpPr>
          <p:nvPr/>
        </p:nvCxnSpPr>
        <p:spPr>
          <a:xfrm>
            <a:off x="6555763" y="1880891"/>
            <a:ext cx="0" cy="25082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xmlns="" id="{F37E9FC6-9630-3B94-310D-3C28C3F37651}"/>
              </a:ext>
            </a:extLst>
          </p:cNvPr>
          <p:cNvCxnSpPr>
            <a:cxnSpLocks/>
          </p:cNvCxnSpPr>
          <p:nvPr/>
        </p:nvCxnSpPr>
        <p:spPr>
          <a:xfrm>
            <a:off x="10226063" y="1893591"/>
            <a:ext cx="0" cy="25082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接箭头连接符 9">
            <a:extLst>
              <a:ext uri="{FF2B5EF4-FFF2-40B4-BE49-F238E27FC236}">
                <a16:creationId xmlns:a16="http://schemas.microsoft.com/office/drawing/2014/main" xmlns="" id="{C021CE7E-1B63-2D0C-5811-F5D793C38E7A}"/>
              </a:ext>
            </a:extLst>
          </p:cNvPr>
          <p:cNvCxnSpPr/>
          <p:nvPr/>
        </p:nvCxnSpPr>
        <p:spPr>
          <a:xfrm>
            <a:off x="6695463" y="3025341"/>
            <a:ext cx="3435350"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a:extLst>
              <a:ext uri="{FF2B5EF4-FFF2-40B4-BE49-F238E27FC236}">
                <a16:creationId xmlns:a16="http://schemas.microsoft.com/office/drawing/2014/main" xmlns="" id="{3F6ED5E3-9F1A-D51B-DC28-1062B997CD54}"/>
              </a:ext>
            </a:extLst>
          </p:cNvPr>
          <p:cNvCxnSpPr/>
          <p:nvPr/>
        </p:nvCxnSpPr>
        <p:spPr>
          <a:xfrm>
            <a:off x="6695463" y="4333441"/>
            <a:ext cx="3435350"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文本框 11">
            <a:extLst>
              <a:ext uri="{FF2B5EF4-FFF2-40B4-BE49-F238E27FC236}">
                <a16:creationId xmlns:a16="http://schemas.microsoft.com/office/drawing/2014/main" xmlns="" id="{919596AD-55DA-54AA-9231-3F1BF0CBA664}"/>
              </a:ext>
            </a:extLst>
          </p:cNvPr>
          <p:cNvSpPr txBox="1"/>
          <p:nvPr/>
        </p:nvSpPr>
        <p:spPr>
          <a:xfrm>
            <a:off x="6703232" y="2540136"/>
            <a:ext cx="4483711" cy="461665"/>
          </a:xfrm>
          <a:prstGeom prst="rect">
            <a:avLst/>
          </a:prstGeom>
          <a:noFill/>
        </p:spPr>
        <p:txBody>
          <a:bodyPr wrap="square" rtlCol="0">
            <a:spAutoFit/>
          </a:bodyPr>
          <a:lstStyle/>
          <a:p>
            <a:r>
              <a:rPr lang="en-US" altLang="zh-CN" dirty="0">
                <a:solidFill>
                  <a:schemeClr val="tx1"/>
                </a:solidFill>
                <a:latin typeface="Times New Roman" panose="02020603050405020304" pitchFamily="18" charset="0"/>
                <a:cs typeface="Times New Roman" panose="02020603050405020304" pitchFamily="18" charset="0"/>
              </a:rPr>
              <a:t>Association establishment</a:t>
            </a:r>
            <a:endParaRPr lang="zh-CN" altLang="en-US" dirty="0">
              <a:solidFill>
                <a:schemeClr val="tx1"/>
              </a:solidFill>
              <a:latin typeface="Times New Roman" panose="02020603050405020304" pitchFamily="18" charset="0"/>
              <a:cs typeface="Times New Roman" panose="02020603050405020304" pitchFamily="18" charset="0"/>
            </a:endParaRPr>
          </a:p>
        </p:txBody>
      </p:sp>
      <p:sp>
        <p:nvSpPr>
          <p:cNvPr id="13" name="文本框 12">
            <a:extLst>
              <a:ext uri="{FF2B5EF4-FFF2-40B4-BE49-F238E27FC236}">
                <a16:creationId xmlns:a16="http://schemas.microsoft.com/office/drawing/2014/main" xmlns="" id="{54FF1C17-CE11-5DF8-A919-CF80BB190DCF}"/>
              </a:ext>
            </a:extLst>
          </p:cNvPr>
          <p:cNvSpPr txBox="1"/>
          <p:nvPr/>
        </p:nvSpPr>
        <p:spPr>
          <a:xfrm>
            <a:off x="6945676" y="3766607"/>
            <a:ext cx="3185137" cy="461665"/>
          </a:xfrm>
          <a:prstGeom prst="rect">
            <a:avLst/>
          </a:prstGeom>
          <a:noFill/>
        </p:spPr>
        <p:txBody>
          <a:bodyPr wrap="square" rtlCol="0">
            <a:spAutoFit/>
          </a:bodyPr>
          <a:lstStyle/>
          <a:p>
            <a:r>
              <a:rPr lang="en-US" altLang="zh-CN" dirty="0">
                <a:solidFill>
                  <a:schemeClr val="tx1"/>
                </a:solidFill>
                <a:latin typeface="Times New Roman" panose="02020603050405020304" pitchFamily="18" charset="0"/>
                <a:cs typeface="Times New Roman" panose="02020603050405020304" pitchFamily="18" charset="0"/>
              </a:rPr>
              <a:t>Data transmission</a:t>
            </a:r>
            <a:endParaRPr lang="zh-CN" altLang="en-US" dirty="0">
              <a:solidFill>
                <a:schemeClr val="tx1"/>
              </a:solidFill>
              <a:latin typeface="Times New Roman" panose="02020603050405020304" pitchFamily="18" charset="0"/>
              <a:cs typeface="Times New Roman" panose="02020603050405020304" pitchFamily="18" charset="0"/>
            </a:endParaRPr>
          </a:p>
        </p:txBody>
      </p:sp>
      <p:sp>
        <p:nvSpPr>
          <p:cNvPr id="14" name="文本框 13">
            <a:extLst>
              <a:ext uri="{FF2B5EF4-FFF2-40B4-BE49-F238E27FC236}">
                <a16:creationId xmlns:a16="http://schemas.microsoft.com/office/drawing/2014/main" xmlns="" id="{ED4589FB-D171-53E9-C877-C8365BFC71EE}"/>
              </a:ext>
            </a:extLst>
          </p:cNvPr>
          <p:cNvSpPr txBox="1"/>
          <p:nvPr/>
        </p:nvSpPr>
        <p:spPr>
          <a:xfrm>
            <a:off x="6074185" y="1454041"/>
            <a:ext cx="1185837" cy="461665"/>
          </a:xfrm>
          <a:prstGeom prst="rect">
            <a:avLst/>
          </a:prstGeom>
          <a:noFill/>
        </p:spPr>
        <p:txBody>
          <a:bodyPr wrap="square" rtlCol="0">
            <a:spAutoFit/>
          </a:bodyPr>
          <a:lstStyle/>
          <a:p>
            <a:r>
              <a:rPr lang="en-US" altLang="zh-CN" dirty="0">
                <a:solidFill>
                  <a:schemeClr val="tx1"/>
                </a:solidFill>
                <a:latin typeface="Times New Roman" panose="02020603050405020304" pitchFamily="18" charset="0"/>
                <a:cs typeface="Times New Roman" panose="02020603050405020304" pitchFamily="18" charset="0"/>
              </a:rPr>
              <a:t>STA2</a:t>
            </a:r>
            <a:endParaRPr lang="zh-CN" altLang="en-US" dirty="0">
              <a:solidFill>
                <a:schemeClr val="tx1"/>
              </a:solidFill>
              <a:latin typeface="Times New Roman" panose="02020603050405020304" pitchFamily="18" charset="0"/>
              <a:cs typeface="Times New Roman" panose="02020603050405020304" pitchFamily="18" charset="0"/>
            </a:endParaRPr>
          </a:p>
        </p:txBody>
      </p:sp>
      <p:sp>
        <p:nvSpPr>
          <p:cNvPr id="15" name="文本框 14">
            <a:extLst>
              <a:ext uri="{FF2B5EF4-FFF2-40B4-BE49-F238E27FC236}">
                <a16:creationId xmlns:a16="http://schemas.microsoft.com/office/drawing/2014/main" xmlns="" id="{4CFBC99D-239F-07C6-DBB8-968D5D96AFF4}"/>
              </a:ext>
            </a:extLst>
          </p:cNvPr>
          <p:cNvSpPr txBox="1"/>
          <p:nvPr/>
        </p:nvSpPr>
        <p:spPr>
          <a:xfrm>
            <a:off x="9918700" y="1502606"/>
            <a:ext cx="1054100" cy="461665"/>
          </a:xfrm>
          <a:prstGeom prst="rect">
            <a:avLst/>
          </a:prstGeom>
          <a:noFill/>
        </p:spPr>
        <p:txBody>
          <a:bodyPr wrap="square" rtlCol="0">
            <a:spAutoFit/>
          </a:bodyPr>
          <a:lstStyle/>
          <a:p>
            <a:r>
              <a:rPr lang="en-US" altLang="zh-CN" dirty="0">
                <a:solidFill>
                  <a:schemeClr val="tx1"/>
                </a:solidFill>
                <a:latin typeface="Times New Roman" panose="02020603050405020304" pitchFamily="18" charset="0"/>
                <a:cs typeface="Times New Roman" panose="02020603050405020304" pitchFamily="18" charset="0"/>
              </a:rPr>
              <a:t>AP3</a:t>
            </a:r>
            <a:endParaRPr lang="zh-CN" altLang="en-US" dirty="0">
              <a:solidFill>
                <a:schemeClr val="tx1"/>
              </a:solidFill>
              <a:latin typeface="Times New Roman" panose="02020603050405020304" pitchFamily="18" charset="0"/>
              <a:cs typeface="Times New Roman" panose="02020603050405020304" pitchFamily="18" charset="0"/>
            </a:endParaRPr>
          </a:p>
        </p:txBody>
      </p:sp>
      <p:cxnSp>
        <p:nvCxnSpPr>
          <p:cNvPr id="2" name="直接连接符 1">
            <a:extLst>
              <a:ext uri="{FF2B5EF4-FFF2-40B4-BE49-F238E27FC236}">
                <a16:creationId xmlns:a16="http://schemas.microsoft.com/office/drawing/2014/main" xmlns="" id="{312B1D62-4177-7D75-D4A8-8C5A1C027339}"/>
              </a:ext>
            </a:extLst>
          </p:cNvPr>
          <p:cNvCxnSpPr>
            <a:cxnSpLocks/>
          </p:cNvCxnSpPr>
          <p:nvPr/>
        </p:nvCxnSpPr>
        <p:spPr>
          <a:xfrm flipH="1">
            <a:off x="2885157" y="1871938"/>
            <a:ext cx="305" cy="25172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文本框 2">
            <a:extLst>
              <a:ext uri="{FF2B5EF4-FFF2-40B4-BE49-F238E27FC236}">
                <a16:creationId xmlns:a16="http://schemas.microsoft.com/office/drawing/2014/main" xmlns="" id="{4B625E44-C24F-E1A3-5857-836D55D176ED}"/>
              </a:ext>
            </a:extLst>
          </p:cNvPr>
          <p:cNvSpPr txBox="1"/>
          <p:nvPr/>
        </p:nvSpPr>
        <p:spPr>
          <a:xfrm>
            <a:off x="2578100" y="1428745"/>
            <a:ext cx="1308100" cy="461665"/>
          </a:xfrm>
          <a:prstGeom prst="rect">
            <a:avLst/>
          </a:prstGeom>
          <a:noFill/>
        </p:spPr>
        <p:txBody>
          <a:bodyPr wrap="square" rtlCol="0">
            <a:spAutoFit/>
          </a:bodyPr>
          <a:lstStyle/>
          <a:p>
            <a:r>
              <a:rPr lang="en-US" altLang="zh-CN" dirty="0">
                <a:solidFill>
                  <a:schemeClr val="tx1"/>
                </a:solidFill>
                <a:latin typeface="Times New Roman" panose="02020603050405020304" pitchFamily="18" charset="0"/>
                <a:cs typeface="Times New Roman" panose="02020603050405020304" pitchFamily="18" charset="0"/>
              </a:rPr>
              <a:t>AP1</a:t>
            </a:r>
            <a:endParaRPr lang="zh-CN" altLang="en-US" dirty="0">
              <a:solidFill>
                <a:schemeClr val="tx1"/>
              </a:solidFill>
              <a:latin typeface="Times New Roman" panose="02020603050405020304" pitchFamily="18" charset="0"/>
              <a:cs typeface="Times New Roman" panose="02020603050405020304" pitchFamily="18" charset="0"/>
            </a:endParaRPr>
          </a:p>
        </p:txBody>
      </p:sp>
      <p:cxnSp>
        <p:nvCxnSpPr>
          <p:cNvPr id="6" name="直接箭头连接符 5">
            <a:extLst>
              <a:ext uri="{FF2B5EF4-FFF2-40B4-BE49-F238E27FC236}">
                <a16:creationId xmlns:a16="http://schemas.microsoft.com/office/drawing/2014/main" xmlns="" id="{21853A80-4FC4-624A-E27C-037EAC90FE0A}"/>
              </a:ext>
            </a:extLst>
          </p:cNvPr>
          <p:cNvCxnSpPr>
            <a:cxnSpLocks/>
          </p:cNvCxnSpPr>
          <p:nvPr/>
        </p:nvCxnSpPr>
        <p:spPr>
          <a:xfrm>
            <a:off x="2980714" y="3694214"/>
            <a:ext cx="3427581"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xmlns="" id="{D2E15852-EF1F-6FC4-AB80-BB7F5F229B7B}"/>
              </a:ext>
            </a:extLst>
          </p:cNvPr>
          <p:cNvSpPr txBox="1"/>
          <p:nvPr/>
        </p:nvSpPr>
        <p:spPr>
          <a:xfrm>
            <a:off x="3366472" y="3113282"/>
            <a:ext cx="3131695" cy="461665"/>
          </a:xfrm>
          <a:prstGeom prst="rect">
            <a:avLst/>
          </a:prstGeom>
          <a:noFill/>
        </p:spPr>
        <p:txBody>
          <a:bodyPr wrap="square" rtlCol="0">
            <a:spAutoFit/>
          </a:bodyPr>
          <a:lstStyle/>
          <a:p>
            <a:r>
              <a:rPr lang="en-US" altLang="zh-CN" dirty="0">
                <a:solidFill>
                  <a:schemeClr val="tx1"/>
                </a:solidFill>
                <a:latin typeface="Times New Roman" panose="02020603050405020304" pitchFamily="18" charset="0"/>
                <a:cs typeface="Times New Roman" panose="02020603050405020304" pitchFamily="18" charset="0"/>
              </a:rPr>
              <a:t>Uninstall successfully</a:t>
            </a:r>
            <a:endParaRPr lang="zh-CN" altLang="en-US" dirty="0">
              <a:solidFill>
                <a:schemeClr val="tx1"/>
              </a:solidFill>
              <a:latin typeface="Times New Roman" panose="02020603050405020304" pitchFamily="18" charset="0"/>
              <a:cs typeface="Times New Roman" panose="02020603050405020304" pitchFamily="18" charset="0"/>
            </a:endParaRPr>
          </a:p>
        </p:txBody>
      </p:sp>
      <p:sp>
        <p:nvSpPr>
          <p:cNvPr id="16" name="Date Placeholder 15"/>
          <p:cNvSpPr>
            <a:spLocks noGrp="1"/>
          </p:cNvSpPr>
          <p:nvPr>
            <p:ph type="dt" idx="15"/>
          </p:nvPr>
        </p:nvSpPr>
        <p:spPr/>
        <p:txBody>
          <a:bodyPr/>
          <a:lstStyle/>
          <a:p>
            <a:r>
              <a:rPr lang="en-US" smtClean="0"/>
              <a:t>November 2022</a:t>
            </a:r>
            <a:endParaRPr lang="en-GB" dirty="0"/>
          </a:p>
        </p:txBody>
      </p:sp>
      <p:sp>
        <p:nvSpPr>
          <p:cNvPr id="17" name="Footer Placeholder 16"/>
          <p:cNvSpPr>
            <a:spLocks noGrp="1"/>
          </p:cNvSpPr>
          <p:nvPr>
            <p:ph type="ftr" idx="14"/>
          </p:nvPr>
        </p:nvSpPr>
        <p:spPr/>
        <p:txBody>
          <a:bodyPr/>
          <a:lstStyle/>
          <a:p>
            <a:r>
              <a:rPr lang="en-US" smtClean="0"/>
              <a:t>Gang Xie, Beijing University of Posts and Telecommunications</a:t>
            </a:r>
            <a:endParaRPr lang="en-GB" dirty="0"/>
          </a:p>
        </p:txBody>
      </p:sp>
      <p:sp>
        <p:nvSpPr>
          <p:cNvPr id="18" name="Slide Number Placeholder 17"/>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658775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xmlns="" id="{09CC5AB1-33AB-4A62-9803-D5699D684848}"/>
              </a:ext>
            </a:extLst>
          </p:cNvPr>
          <p:cNvSpPr txBox="1"/>
          <p:nvPr/>
        </p:nvSpPr>
        <p:spPr>
          <a:xfrm>
            <a:off x="4864948" y="1049460"/>
            <a:ext cx="2755051" cy="523220"/>
          </a:xfrm>
          <a:prstGeom prst="rect">
            <a:avLst/>
          </a:prstGeom>
          <a:noFill/>
        </p:spPr>
        <p:txBody>
          <a:bodyPr wrap="square" rtlCol="0">
            <a:spAutoFit/>
          </a:bodyPr>
          <a:lstStyle/>
          <a:p>
            <a:r>
              <a:rPr lang="en-US" altLang="zh-CN" sz="2800" b="1" dirty="0">
                <a:solidFill>
                  <a:schemeClr val="tx1"/>
                </a:solidFill>
                <a:latin typeface="Times New Roman (正文)"/>
              </a:rPr>
              <a:t>Summary - I</a:t>
            </a:r>
            <a:endParaRPr lang="zh-HK" altLang="en-US" sz="2800" b="1" dirty="0">
              <a:solidFill>
                <a:schemeClr val="tx1"/>
              </a:solidFill>
              <a:latin typeface="Times New Roman (正文)"/>
            </a:endParaRPr>
          </a:p>
        </p:txBody>
      </p:sp>
      <p:sp>
        <p:nvSpPr>
          <p:cNvPr id="5" name="文本框 4">
            <a:extLst>
              <a:ext uri="{FF2B5EF4-FFF2-40B4-BE49-F238E27FC236}">
                <a16:creationId xmlns:a16="http://schemas.microsoft.com/office/drawing/2014/main" xmlns="" id="{354871AC-C8D0-C5B7-D50D-7BF1539270BC}"/>
              </a:ext>
            </a:extLst>
          </p:cNvPr>
          <p:cNvSpPr txBox="1"/>
          <p:nvPr/>
        </p:nvSpPr>
        <p:spPr>
          <a:xfrm>
            <a:off x="1752600" y="5235803"/>
            <a:ext cx="8439131" cy="461665"/>
          </a:xfrm>
          <a:prstGeom prst="rect">
            <a:avLst/>
          </a:prstGeom>
          <a:noFill/>
        </p:spPr>
        <p:txBody>
          <a:bodyPr wrap="square">
            <a:spAutoFit/>
          </a:bodyPr>
          <a:lstStyle/>
          <a:p>
            <a:r>
              <a:rPr lang="en-US" altLang="zh-CN" dirty="0">
                <a:solidFill>
                  <a:schemeClr val="tx1"/>
                </a:solidFill>
                <a:latin typeface="Times New Roman" panose="02020603050405020304" pitchFamily="18" charset="0"/>
                <a:cs typeface="Times New Roman" panose="02020603050405020304" pitchFamily="18" charset="0"/>
              </a:rPr>
              <a:t>STA2 accesses AP3 and AP1 successfully unloads the user to AP3.</a:t>
            </a:r>
            <a:endParaRPr lang="zh-CN" altLang="en-US" dirty="0">
              <a:solidFill>
                <a:schemeClr val="tx1"/>
              </a:solidFill>
              <a:latin typeface="Times New Roman" panose="02020603050405020304" pitchFamily="18" charset="0"/>
              <a:cs typeface="Times New Roman" panose="02020603050405020304" pitchFamily="18" charset="0"/>
            </a:endParaRPr>
          </a:p>
        </p:txBody>
      </p:sp>
      <p:pic>
        <p:nvPicPr>
          <p:cNvPr id="3" name="图片 2">
            <a:extLst>
              <a:ext uri="{FF2B5EF4-FFF2-40B4-BE49-F238E27FC236}">
                <a16:creationId xmlns:a16="http://schemas.microsoft.com/office/drawing/2014/main" xmlns="" id="{1751EF73-D54A-3247-9247-BEEDCEEEBDB3}"/>
              </a:ext>
            </a:extLst>
          </p:cNvPr>
          <p:cNvPicPr>
            <a:picLocks noChangeAspect="1"/>
          </p:cNvPicPr>
          <p:nvPr/>
        </p:nvPicPr>
        <p:blipFill>
          <a:blip r:embed="rId3"/>
          <a:stretch>
            <a:fillRect/>
          </a:stretch>
        </p:blipFill>
        <p:spPr>
          <a:xfrm>
            <a:off x="6468071" y="2043068"/>
            <a:ext cx="4822229" cy="2625543"/>
          </a:xfrm>
          <a:prstGeom prst="rect">
            <a:avLst/>
          </a:prstGeom>
        </p:spPr>
      </p:pic>
      <p:pic>
        <p:nvPicPr>
          <p:cNvPr id="2" name="图片 1">
            <a:extLst>
              <a:ext uri="{FF2B5EF4-FFF2-40B4-BE49-F238E27FC236}">
                <a16:creationId xmlns:a16="http://schemas.microsoft.com/office/drawing/2014/main" xmlns="" id="{E10247B1-78DF-4C00-B521-2B459E4F426A}"/>
              </a:ext>
            </a:extLst>
          </p:cNvPr>
          <p:cNvPicPr>
            <a:picLocks noChangeAspect="1"/>
          </p:cNvPicPr>
          <p:nvPr/>
        </p:nvPicPr>
        <p:blipFill>
          <a:blip r:embed="rId4"/>
          <a:stretch>
            <a:fillRect/>
          </a:stretch>
        </p:blipFill>
        <p:spPr>
          <a:xfrm>
            <a:off x="638359" y="2030529"/>
            <a:ext cx="4613090" cy="2638082"/>
          </a:xfrm>
          <a:prstGeom prst="rect">
            <a:avLst/>
          </a:prstGeom>
        </p:spPr>
      </p:pic>
      <p:sp>
        <p:nvSpPr>
          <p:cNvPr id="4" name="箭头: 右 3">
            <a:extLst>
              <a:ext uri="{FF2B5EF4-FFF2-40B4-BE49-F238E27FC236}">
                <a16:creationId xmlns:a16="http://schemas.microsoft.com/office/drawing/2014/main" xmlns="" id="{364B3C22-2170-144C-3D7D-7D1B67519242}"/>
              </a:ext>
            </a:extLst>
          </p:cNvPr>
          <p:cNvSpPr/>
          <p:nvPr/>
        </p:nvSpPr>
        <p:spPr>
          <a:xfrm>
            <a:off x="5352565" y="3326131"/>
            <a:ext cx="1014390" cy="1028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Date Placeholder 5"/>
          <p:cNvSpPr>
            <a:spLocks noGrp="1"/>
          </p:cNvSpPr>
          <p:nvPr>
            <p:ph type="dt" idx="15"/>
          </p:nvPr>
        </p:nvSpPr>
        <p:spPr/>
        <p:txBody>
          <a:bodyPr/>
          <a:lstStyle/>
          <a:p>
            <a:r>
              <a:rPr lang="en-US" smtClean="0"/>
              <a:t>November 2022</a:t>
            </a:r>
            <a:endParaRPr lang="en-GB" dirty="0"/>
          </a:p>
        </p:txBody>
      </p:sp>
      <p:sp>
        <p:nvSpPr>
          <p:cNvPr id="7" name="Footer Placeholder 6"/>
          <p:cNvSpPr>
            <a:spLocks noGrp="1"/>
          </p:cNvSpPr>
          <p:nvPr>
            <p:ph type="ftr" idx="14"/>
          </p:nvPr>
        </p:nvSpPr>
        <p:spPr/>
        <p:txBody>
          <a:bodyPr/>
          <a:lstStyle/>
          <a:p>
            <a:r>
              <a:rPr lang="en-US" smtClean="0"/>
              <a:t>Gang Xie, Beijing University of Posts and Telecommunications</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2971722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802-11-Submission-16-9(2)</Template>
  <TotalTime>421</TotalTime>
  <Words>758</Words>
  <Application>Microsoft Office PowerPoint</Application>
  <PresentationFormat>Widescreen</PresentationFormat>
  <Paragraphs>111</Paragraphs>
  <Slides>11</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 Unicode MS</vt:lpstr>
      <vt:lpstr>MS Gothic</vt:lpstr>
      <vt:lpstr>宋体</vt:lpstr>
      <vt:lpstr>Arial</vt:lpstr>
      <vt:lpstr>新細明體</vt:lpstr>
      <vt:lpstr>Times New Roman</vt:lpstr>
      <vt:lpstr>Times New Roman (正文)</vt:lpstr>
      <vt:lpstr>Office Theme</vt:lpstr>
      <vt:lpstr>Microsoft Word 97 - 2003 Document</vt:lpstr>
      <vt:lpstr>User offloading problem between multiple APs</vt:lpstr>
      <vt:lpstr>Abstract</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Company>Beijing University of Posts and Telecommunications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offloading problem between multiple APs</dc:title>
  <dc:creator>Stanley, Dorothy</dc:creator>
  <cp:keywords>November 2022</cp:keywords>
  <cp:lastModifiedBy>Stanley, Dorothy</cp:lastModifiedBy>
  <cp:revision>6</cp:revision>
  <cp:lastPrinted>1601-01-01T00:00:00Z</cp:lastPrinted>
  <dcterms:created xsi:type="dcterms:W3CDTF">2022-11-07T14:29:38Z</dcterms:created>
  <dcterms:modified xsi:type="dcterms:W3CDTF">2022-11-07T21:31:16Z</dcterms:modified>
  <cp:category>Gang Xie, Beijing University of Pposts and Telecommunications</cp:category>
</cp:coreProperties>
</file>