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9" r:id="rId2"/>
    <p:sldId id="257" r:id="rId3"/>
    <p:sldId id="276" r:id="rId4"/>
    <p:sldId id="298" r:id="rId5"/>
    <p:sldId id="317" r:id="rId6"/>
    <p:sldId id="287" r:id="rId7"/>
    <p:sldId id="312" r:id="rId8"/>
    <p:sldId id="309" r:id="rId9"/>
    <p:sldId id="304" r:id="rId10"/>
    <p:sldId id="316" r:id="rId11"/>
    <p:sldId id="275"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 id="2" name="Arik Klein" initials="AK" lastIdx="6" clrIdx="1">
    <p:extLst>
      <p:ext uri="{19B8F6BF-5375-455C-9EA6-DF929625EA0E}">
        <p15:presenceInfo xmlns:p15="http://schemas.microsoft.com/office/powerpoint/2012/main" userId="Arik Kle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DFB7D9"/>
    <a:srgbClr val="C2C2FE"/>
    <a:srgbClr val="90FA93"/>
    <a:srgbClr val="F49088"/>
    <a:srgbClr val="FFABFF"/>
    <a:srgbClr val="FFCCFF"/>
    <a:srgbClr val="FFE5FF"/>
    <a:srgbClr val="FD94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68" d="100"/>
          <a:sy n="68" d="100"/>
        </p:scale>
        <p:origin x="1264"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22"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932763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a:xfrm>
            <a:off x="838200" y="1048189"/>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4" y="6475412"/>
            <a:ext cx="2218815" cy="306388"/>
          </a:xfrm>
          <a:prstGeom prst="rect">
            <a:avLst/>
          </a:prstGeom>
        </p:spPr>
        <p:txBody>
          <a:bodyPr/>
          <a:lstStyle>
            <a:lvl1pPr>
              <a:defRPr/>
            </a:lvl1pPr>
          </a:lstStyle>
          <a:p>
            <a:r>
              <a:rPr lang="nl-NL"/>
              <a:t>Arik Klein et al.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303B08C7-0CD1-8846-8502-BF7BB64F440C}"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96913" y="332601"/>
            <a:ext cx="968214" cy="276999"/>
          </a:xfrm>
          <a:prstGeom prst="rect">
            <a:avLst/>
          </a:prstGeom>
        </p:spPr>
        <p:txBody>
          <a:bodyPr/>
          <a:lstStyle>
            <a:lvl1pPr>
              <a:defRPr/>
            </a:lvl1pPr>
          </a:lstStyle>
          <a:p>
            <a:endParaRPr lang="en-US" dirty="0"/>
          </a:p>
        </p:txBody>
      </p:sp>
      <p:sp>
        <p:nvSpPr>
          <p:cNvPr id="8" name="Footer Placeholder 7"/>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96913" y="332601"/>
            <a:ext cx="968214" cy="276999"/>
          </a:xfrm>
          <a:prstGeom prst="rect">
            <a:avLst/>
          </a:prstGeom>
        </p:spPr>
        <p:txBody>
          <a:bodyPr/>
          <a:lstStyle>
            <a:lvl1pPr>
              <a:defRPr/>
            </a:lvl1pPr>
          </a:lstStyle>
          <a:p>
            <a:endParaRPr lang="en-US" dirty="0"/>
          </a:p>
        </p:txBody>
      </p:sp>
      <p:sp>
        <p:nvSpPr>
          <p:cNvPr id="4" name="Footer Placeholder 3"/>
          <p:cNvSpPr>
            <a:spLocks noGrp="1"/>
          </p:cNvSpPr>
          <p:nvPr>
            <p:ph type="ftr" sz="quarter" idx="11"/>
          </p:nvPr>
        </p:nvSpPr>
        <p:spPr>
          <a:xfrm>
            <a:off x="7207725" y="6475413"/>
            <a:ext cx="1336200" cy="184666"/>
          </a:xfrm>
          <a:prstGeom prst="rect">
            <a:avLst/>
          </a:prstGeom>
        </p:spPr>
        <p:txBody>
          <a:bodyPr/>
          <a:lstStyle>
            <a:lvl1pPr>
              <a:defRPr/>
            </a:lvl1pPr>
          </a:lstStyle>
          <a:p>
            <a:r>
              <a:rPr lang="nl-NL"/>
              <a:t>Arik Klein et al.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3" name="Footer Placeholder 2"/>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802.11-22/1895r0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 name="Footer Placeholder 4"/>
          <p:cNvSpPr>
            <a:spLocks noGrp="1"/>
          </p:cNvSpPr>
          <p:nvPr>
            <p:ph type="ftr" sz="quarter" idx="3"/>
          </p:nvPr>
        </p:nvSpPr>
        <p:spPr>
          <a:xfrm>
            <a:off x="5486400" y="4267200"/>
            <a:ext cx="2295525" cy="306387"/>
          </a:xfrm>
          <a:prstGeom prst="rect">
            <a:avLst/>
          </a:prstGeom>
        </p:spPr>
        <p:txBody>
          <a:bodyPr/>
          <a:lstStyle/>
          <a:p>
            <a:r>
              <a:rPr lang="nl-NL"/>
              <a:t>Arik Klein et al.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enadiy.tsodik@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oded.redlich@huawei.com" TargetMode="External"/><Relationship Id="rId5" Type="http://schemas.openxmlformats.org/officeDocument/2006/relationships/hyperlink" Target="mailto:Shimi.Shilo@huawei.com" TargetMode="External"/><Relationship Id="rId4" Type="http://schemas.openxmlformats.org/officeDocument/2006/relationships/hyperlink" Target="mailto:arik.klein@huawei.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04800" y="723508"/>
            <a:ext cx="8763000" cy="762000"/>
          </a:xfrm>
          <a:noFill/>
          <a:ln/>
        </p:spPr>
        <p:txBody>
          <a:bodyPr/>
          <a:lstStyle/>
          <a:p>
            <a:pPr eaLnBrk="1" hangingPunct="1">
              <a:lnSpc>
                <a:spcPct val="120000"/>
              </a:lnSpc>
            </a:pPr>
            <a:r>
              <a:rPr lang="en-US" dirty="0">
                <a:solidFill>
                  <a:schemeClr val="tx1"/>
                </a:solidFill>
              </a:rPr>
              <a:t>Thoughts on M-AP Coordination Principles </a:t>
            </a: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a:t> 01-10-2022</a:t>
            </a:r>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10" name="Table 12"/>
          <p:cNvGraphicFramePr>
            <a:graphicFrameLocks noGrp="1"/>
          </p:cNvGraphicFramePr>
          <p:nvPr>
            <p:extLst>
              <p:ext uri="{D42A27DB-BD31-4B8C-83A1-F6EECF244321}">
                <p14:modId xmlns:p14="http://schemas.microsoft.com/office/powerpoint/2010/main" val="3112494070"/>
              </p:ext>
            </p:extLst>
          </p:nvPr>
        </p:nvGraphicFramePr>
        <p:xfrm>
          <a:off x="762000" y="2895599"/>
          <a:ext cx="7620000" cy="2617767"/>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57794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796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Genadiy Tsodik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Huawei Technologies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3"/>
                        </a:rPr>
                        <a:t>genadiy.tsodik@huawei.com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Arik Klein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4"/>
                        </a:rPr>
                        <a:t>arik.klein@huawei.com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Shimi Shilo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5"/>
                        </a:rPr>
                        <a:t>Shimi.Shilo@huawei.com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Oded Redlich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6"/>
                        </a:rPr>
                        <a:t>oded.redlich@huawei.com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7964">
                <a:tc>
                  <a:txBody>
                    <a:bodyPr/>
                    <a:lstStyle/>
                    <a:p>
                      <a:endParaRPr lang="en-US" sz="12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dirty="0"/>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Footer Placeholder 1"/>
          <p:cNvSpPr>
            <a:spLocks noGrp="1"/>
          </p:cNvSpPr>
          <p:nvPr>
            <p:ph type="ftr" sz="quarter" idx="11"/>
          </p:nvPr>
        </p:nvSpPr>
        <p:spPr/>
        <p:txBody>
          <a:bodyPr/>
          <a:lstStyle/>
          <a:p>
            <a:r>
              <a:rPr lang="en-US" dirty="0"/>
              <a:t>Arik Klein et al. (Huawei)</a:t>
            </a:r>
          </a:p>
        </p:txBody>
      </p:sp>
      <p:sp>
        <p:nvSpPr>
          <p:cNvPr id="3" name="Slide Number Placeholder 2">
            <a:extLst>
              <a:ext uri="{FF2B5EF4-FFF2-40B4-BE49-F238E27FC236}">
                <a16:creationId xmlns:a16="http://schemas.microsoft.com/office/drawing/2014/main" id="{6F0A2041-2DDF-4BC6-9F0B-10DF9C68FB5C}"/>
              </a:ext>
            </a:extLst>
          </p:cNvPr>
          <p:cNvSpPr>
            <a:spLocks noGrp="1"/>
          </p:cNvSpPr>
          <p:nvPr>
            <p:ph type="sldNum" sz="quarter" idx="12"/>
          </p:nvPr>
        </p:nvSpPr>
        <p:spPr/>
        <p:txBody>
          <a:bodyPr/>
          <a:lstStyle/>
          <a:p>
            <a:r>
              <a:rPr lang="en-US"/>
              <a:t>Slide </a:t>
            </a:r>
            <a:fld id="{303B08C7-0CD1-8846-8502-BF7BB64F440C}"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Summary</a:t>
            </a:r>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dirty="0"/>
              <a:t>This contribution brings our thoughts on several high-level aspects related to M-AP coordination</a:t>
            </a:r>
          </a:p>
          <a:p>
            <a:pPr>
              <a:lnSpc>
                <a:spcPct val="110000"/>
              </a:lnSpc>
              <a:spcBef>
                <a:spcPts val="600"/>
              </a:spcBef>
              <a:spcAft>
                <a:spcPts val="600"/>
              </a:spcAft>
            </a:pPr>
            <a:r>
              <a:rPr lang="en-US" sz="2000" b="0" kern="0" dirty="0"/>
              <a:t>M-AP coordination is a new operation mode that should be wisely incorporated into the WLAN network</a:t>
            </a:r>
          </a:p>
          <a:p>
            <a:pPr>
              <a:lnSpc>
                <a:spcPct val="110000"/>
              </a:lnSpc>
              <a:spcBef>
                <a:spcPts val="600"/>
              </a:spcBef>
              <a:spcAft>
                <a:spcPts val="600"/>
              </a:spcAft>
            </a:pPr>
            <a:r>
              <a:rPr lang="en-US" sz="2000" b="0" kern="0" dirty="0"/>
              <a:t>Due to the large scope of this feature, as a first step it’s very important to create a set of baseline assumptions</a:t>
            </a:r>
          </a:p>
          <a:p>
            <a:pPr lvl="1">
              <a:lnSpc>
                <a:spcPct val="110000"/>
              </a:lnSpc>
              <a:spcBef>
                <a:spcPts val="600"/>
              </a:spcBef>
              <a:spcAft>
                <a:spcPts val="600"/>
              </a:spcAft>
            </a:pPr>
            <a:r>
              <a:rPr lang="en-US" sz="1600" b="0" kern="0" dirty="0"/>
              <a:t>Agreed baseline may promise easier and shorter development time period</a:t>
            </a:r>
          </a:p>
          <a:p>
            <a:pPr>
              <a:lnSpc>
                <a:spcPct val="110000"/>
              </a:lnSpc>
              <a:spcBef>
                <a:spcPts val="600"/>
              </a:spcBef>
              <a:spcAft>
                <a:spcPts val="600"/>
              </a:spcAft>
            </a:pPr>
            <a:endParaRPr lang="en-US" sz="2000" b="0" kern="0" dirty="0"/>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4426CA1-DEF3-4792-BFA4-5DA28CEA6FEF}"/>
              </a:ext>
            </a:extLst>
          </p:cNvPr>
          <p:cNvSpPr>
            <a:spLocks noGrp="1"/>
          </p:cNvSpPr>
          <p:nvPr>
            <p:ph type="sldNum" sz="quarter" idx="12"/>
          </p:nvPr>
        </p:nvSpPr>
        <p:spPr/>
        <p:txBody>
          <a:bodyPr/>
          <a:lstStyle/>
          <a:p>
            <a:r>
              <a:rPr lang="en-US"/>
              <a:t>Slide </a:t>
            </a:r>
            <a:fld id="{A5ED327D-21C3-674C-981C-8A8BC9E6D25C}" type="slidenum">
              <a:rPr lang="en-US" smtClean="0"/>
              <a:pPr/>
              <a:t>10</a:t>
            </a:fld>
            <a:endParaRPr lang="en-US"/>
          </a:p>
        </p:txBody>
      </p:sp>
    </p:spTree>
    <p:extLst>
      <p:ext uri="{BB962C8B-B14F-4D97-AF65-F5344CB8AC3E}">
        <p14:creationId xmlns:p14="http://schemas.microsoft.com/office/powerpoint/2010/main" val="1578946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199"/>
            <a:ext cx="7772400" cy="4724401"/>
          </a:xfrm>
        </p:spPr>
        <p:txBody>
          <a:bodyPr>
            <a:normAutofit fontScale="92500" lnSpcReduction="10000"/>
          </a:bodyPr>
          <a:lstStyle/>
          <a:p>
            <a:pPr marL="0" indent="0">
              <a:buNone/>
            </a:pPr>
            <a:r>
              <a:rPr lang="en-US" sz="2000" b="0" dirty="0"/>
              <a:t>[1] 11-20-0566-99-00be-compendium-of-straw-polls-and-potential-changes-to-the-specification-framework-document</a:t>
            </a:r>
          </a:p>
          <a:p>
            <a:pPr marL="0" indent="0">
              <a:buNone/>
            </a:pPr>
            <a:r>
              <a:rPr lang="en-US" sz="2000" b="0" dirty="0"/>
              <a:t>[2] 11-20-1935-66-00be-compendium-of-straw-polls-and-potential-changes-to-the-specification-framework-document-part-2</a:t>
            </a:r>
          </a:p>
          <a:p>
            <a:pPr marL="0" indent="0">
              <a:buNone/>
            </a:pPr>
            <a:r>
              <a:rPr lang="en-US" sz="2000" b="0" dirty="0"/>
              <a:t>[3] 11-20-1895-02-00be</a:t>
            </a:r>
            <a:r>
              <a:rPr lang="en-GB" sz="2000" b="0" dirty="0"/>
              <a:t>-setup-for-multi-</a:t>
            </a:r>
            <a:r>
              <a:rPr lang="en-GB" sz="2000" b="0" dirty="0" err="1"/>
              <a:t>ap</a:t>
            </a:r>
            <a:r>
              <a:rPr lang="en-GB" sz="2000" b="0" dirty="0"/>
              <a:t>-coordination</a:t>
            </a:r>
            <a:r>
              <a:rPr lang="en-GB" sz="2000" dirty="0"/>
              <a:t> </a:t>
            </a:r>
          </a:p>
          <a:p>
            <a:pPr marL="0" indent="0">
              <a:buNone/>
            </a:pPr>
            <a:r>
              <a:rPr lang="en-US" sz="2000" b="0" dirty="0"/>
              <a:t>[4] 11-20-0560-00-00be-multi-ap-configuration-and-resource-allocation</a:t>
            </a:r>
          </a:p>
          <a:p>
            <a:pPr marL="0" indent="0">
              <a:buNone/>
            </a:pPr>
            <a:r>
              <a:rPr lang="en-US" sz="2000" b="0" dirty="0"/>
              <a:t>[5] 11-19-1931-02-00be-multi-ap-group-formation-follow-up</a:t>
            </a:r>
          </a:p>
          <a:p>
            <a:pPr marL="0" indent="0">
              <a:buNone/>
            </a:pPr>
            <a:r>
              <a:rPr lang="en-US" sz="2000" b="0" dirty="0"/>
              <a:t>[6] 11-19-1582-02-00be-coordinated-ap-time-and-frequency-sharing-in-a-transmit-opportunity-in-11be</a:t>
            </a:r>
          </a:p>
          <a:p>
            <a:pPr marL="0" indent="0">
              <a:buNone/>
            </a:pPr>
            <a:r>
              <a:rPr lang="en-US" sz="2000" b="0" dirty="0"/>
              <a:t>[7] 11-19-1919-03-00be-coordinated-ofdma</a:t>
            </a:r>
          </a:p>
          <a:p>
            <a:pPr marL="0" indent="0">
              <a:buNone/>
            </a:pPr>
            <a:r>
              <a:rPr lang="en-US" sz="2000" b="0" dirty="0"/>
              <a:t>[8] 11-20-0548-02-00be-discussion-on-coordinated-ul-mu-mimo</a:t>
            </a:r>
          </a:p>
          <a:p>
            <a:pPr marL="0" indent="0">
              <a:buNone/>
            </a:pPr>
            <a:r>
              <a:rPr lang="en-US" sz="2000" b="0" dirty="0"/>
              <a:t>[9] 11-20-0033-01-00be-coordinated-spatial-reuse-operation</a:t>
            </a:r>
          </a:p>
          <a:p>
            <a:pPr marL="0" indent="0">
              <a:buNone/>
            </a:pPr>
            <a:r>
              <a:rPr lang="en-US" sz="2000" b="0" dirty="0"/>
              <a:t>[10] 11-20-0071-01-00be-joint-transmission-for-11be</a:t>
            </a:r>
          </a:p>
          <a:p>
            <a:pPr marL="0" indent="0">
              <a:buNone/>
            </a:pPr>
            <a:r>
              <a:rPr lang="en-US" sz="2000" b="0" dirty="0"/>
              <a:t>[11] 11-20-0099-01-00be-coordinated-beamforming-for-802-11be</a:t>
            </a:r>
          </a:p>
        </p:txBody>
      </p:sp>
      <p:sp>
        <p:nvSpPr>
          <p:cNvPr id="5" name="Title 4"/>
          <p:cNvSpPr>
            <a:spLocks noGrp="1"/>
          </p:cNvSpPr>
          <p:nvPr>
            <p:ph type="title"/>
          </p:nvPr>
        </p:nvSpPr>
        <p:spPr>
          <a:xfrm>
            <a:off x="685800" y="685800"/>
            <a:ext cx="7772400" cy="914400"/>
          </a:xfrm>
        </p:spPr>
        <p:txBody>
          <a:bodyPr/>
          <a:lstStyle/>
          <a:p>
            <a:r>
              <a:rPr lang="en-US" dirty="0"/>
              <a:t>References</a:t>
            </a:r>
          </a:p>
        </p:txBody>
      </p:sp>
      <p:sp>
        <p:nvSpPr>
          <p:cNvPr id="9"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FC3ACB75-D44A-4459-AA78-30FC6FEBEC15}"/>
              </a:ext>
            </a:extLst>
          </p:cNvPr>
          <p:cNvSpPr>
            <a:spLocks noGrp="1"/>
          </p:cNvSpPr>
          <p:nvPr>
            <p:ph type="sldNum" sz="quarter" idx="12"/>
          </p:nvPr>
        </p:nvSpPr>
        <p:spPr/>
        <p:txBody>
          <a:bodyPr/>
          <a:lstStyle/>
          <a:p>
            <a:r>
              <a:rPr lang="en-US"/>
              <a:t>Slide </a:t>
            </a:r>
            <a:fld id="{303B08C7-0CD1-8846-8502-BF7BB64F440C}" type="slidenum">
              <a:rPr lang="en-US" smtClean="0"/>
              <a:pPr/>
              <a:t>11</a:t>
            </a:fld>
            <a:endParaRPr lang="en-US" dirty="0"/>
          </a:p>
        </p:txBody>
      </p:sp>
    </p:spTree>
    <p:extLst>
      <p:ext uri="{BB962C8B-B14F-4D97-AF65-F5344CB8AC3E}">
        <p14:creationId xmlns:p14="http://schemas.microsoft.com/office/powerpoint/2010/main" val="3930356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Introduction</a:t>
            </a:r>
            <a:endParaRPr lang="en-US" dirty="0">
              <a:solidFill>
                <a:schemeClr val="tx1"/>
              </a:solidFill>
            </a:endParaRPr>
          </a:p>
        </p:txBody>
      </p:sp>
      <p:sp>
        <p:nvSpPr>
          <p:cNvPr id="5123" name="Rectangle 3"/>
          <p:cNvSpPr>
            <a:spLocks noGrp="1" noChangeArrowheads="1"/>
          </p:cNvSpPr>
          <p:nvPr>
            <p:ph type="body" idx="1"/>
          </p:nvPr>
        </p:nvSpPr>
        <p:spPr>
          <a:xfrm>
            <a:off x="381000" y="1371600"/>
            <a:ext cx="8458200" cy="5029200"/>
          </a:xfrm>
          <a:noFill/>
          <a:ln/>
        </p:spPr>
        <p:txBody>
          <a:bodyPr>
            <a:normAutofit lnSpcReduction="10000"/>
          </a:bodyPr>
          <a:lstStyle/>
          <a:p>
            <a:pPr>
              <a:lnSpc>
                <a:spcPct val="110000"/>
              </a:lnSpc>
              <a:spcBef>
                <a:spcPts val="600"/>
              </a:spcBef>
              <a:spcAft>
                <a:spcPts val="600"/>
              </a:spcAft>
            </a:pPr>
            <a:r>
              <a:rPr lang="en-US" sz="2000" b="0" dirty="0"/>
              <a:t>802.11be discussed Multi-AP coordination as a set of features that will bring additional efficiency gain and increase throughput when multiple OBSS share resources for a coordinated transmission</a:t>
            </a:r>
          </a:p>
          <a:p>
            <a:pPr>
              <a:lnSpc>
                <a:spcPct val="110000"/>
              </a:lnSpc>
              <a:spcBef>
                <a:spcPts val="600"/>
              </a:spcBef>
              <a:spcAft>
                <a:spcPts val="600"/>
              </a:spcAft>
            </a:pPr>
            <a:r>
              <a:rPr lang="en-US" sz="2000" b="0" dirty="0"/>
              <a:t>There were several high-level discussions and analyses of various M-AP coordination schemes. However, the main development phase was not carried out within the scope of 802.11be</a:t>
            </a:r>
          </a:p>
          <a:p>
            <a:pPr>
              <a:lnSpc>
                <a:spcPct val="110000"/>
              </a:lnSpc>
              <a:spcBef>
                <a:spcPts val="600"/>
              </a:spcBef>
              <a:spcAft>
                <a:spcPts val="600"/>
              </a:spcAft>
            </a:pPr>
            <a:r>
              <a:rPr lang="en-US" sz="2000" b="0" dirty="0"/>
              <a:t>Preliminary discussions of UHR SG show high interest in this topic </a:t>
            </a:r>
          </a:p>
          <a:p>
            <a:pPr>
              <a:lnSpc>
                <a:spcPct val="110000"/>
              </a:lnSpc>
              <a:spcBef>
                <a:spcPts val="600"/>
              </a:spcBef>
              <a:spcAft>
                <a:spcPts val="600"/>
              </a:spcAft>
            </a:pPr>
            <a:r>
              <a:rPr lang="en-US" sz="2000" b="0" dirty="0"/>
              <a:t>We see M-AP coordination as a wide topic with many aspects to analyze, discuss and design, thus it’s very important to create a set of assumptions that might be used as a baseline for a simpler and shorter development process</a:t>
            </a:r>
          </a:p>
          <a:p>
            <a:pPr>
              <a:lnSpc>
                <a:spcPct val="110000"/>
              </a:lnSpc>
              <a:spcBef>
                <a:spcPts val="600"/>
              </a:spcBef>
              <a:spcAft>
                <a:spcPts val="600"/>
              </a:spcAft>
            </a:pPr>
            <a:r>
              <a:rPr lang="en-US" sz="2000" b="0" dirty="0"/>
              <a:t>In this contribution we want to share our thoughts on M-AP coordination and provide assumptions and principles that can lay the foundations for an efficient and flexible M-AP support in UHR and beyond</a:t>
            </a:r>
          </a:p>
        </p:txBody>
      </p:sp>
      <p:sp>
        <p:nvSpPr>
          <p:cNvPr id="2" name="Footer Placeholder 1"/>
          <p:cNvSpPr>
            <a:spLocks noGrp="1"/>
          </p:cNvSpPr>
          <p:nvPr>
            <p:ph type="ftr" sz="quarter" idx="11"/>
          </p:nvPr>
        </p:nvSpPr>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DC890FD-CEA5-4F51-9286-1D29CE492A79}"/>
              </a:ext>
            </a:extLst>
          </p:cNvPr>
          <p:cNvSpPr>
            <a:spLocks noGrp="1"/>
          </p:cNvSpPr>
          <p:nvPr>
            <p:ph type="sldNum" sz="quarter" idx="12"/>
          </p:nvPr>
        </p:nvSpPr>
        <p:spPr/>
        <p:txBody>
          <a:bodyPr/>
          <a:lstStyle/>
          <a:p>
            <a:r>
              <a:rPr lang="en-US"/>
              <a:t>Slide </a:t>
            </a:r>
            <a:fld id="{303B08C7-0CD1-8846-8502-BF7BB64F440C}"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626249"/>
            <a:ext cx="7772400" cy="821551"/>
          </a:xfrm>
        </p:spPr>
        <p:txBody>
          <a:bodyPr/>
          <a:lstStyle/>
          <a:p>
            <a:r>
              <a:rPr lang="en-US" dirty="0"/>
              <a:t>Short Recap</a:t>
            </a:r>
          </a:p>
        </p:txBody>
      </p:sp>
      <p:sp>
        <p:nvSpPr>
          <p:cNvPr id="26" name="Rectangle 3"/>
          <p:cNvSpPr txBox="1">
            <a:spLocks noChangeArrowheads="1"/>
          </p:cNvSpPr>
          <p:nvPr/>
        </p:nvSpPr>
        <p:spPr>
          <a:xfrm>
            <a:off x="381000" y="1371600"/>
            <a:ext cx="8458200" cy="4571999"/>
          </a:xfrm>
          <a:prstGeom prst="rect">
            <a:avLst/>
          </a:prstGeom>
          <a:noFill/>
          <a:ln/>
        </p:spPr>
        <p:txBody>
          <a:bodyPr>
            <a:normAutofit fontScale="850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In [1] and [2] </a:t>
            </a:r>
            <a:r>
              <a:rPr lang="en-US" sz="2100" b="0" kern="0" dirty="0" err="1"/>
              <a:t>TGbe</a:t>
            </a:r>
            <a:r>
              <a:rPr lang="en-US" sz="2100" b="0" kern="0" dirty="0"/>
              <a:t> agreed on the following points</a:t>
            </a:r>
            <a:r>
              <a:rPr lang="en-US" sz="2000" b="0" kern="0" dirty="0"/>
              <a:t>:</a:t>
            </a:r>
          </a:p>
          <a:p>
            <a:pPr>
              <a:lnSpc>
                <a:spcPct val="110000"/>
              </a:lnSpc>
              <a:spcBef>
                <a:spcPts val="600"/>
              </a:spcBef>
              <a:spcAft>
                <a:spcPts val="600"/>
              </a:spcAft>
            </a:pPr>
            <a:r>
              <a:rPr lang="en-US" sz="2000" b="0" kern="0" dirty="0"/>
              <a:t>Two main roles for APs that participate in a coordination were defined [3]:</a:t>
            </a:r>
          </a:p>
          <a:p>
            <a:pPr lvl="1">
              <a:lnSpc>
                <a:spcPct val="110000"/>
              </a:lnSpc>
              <a:spcBef>
                <a:spcPts val="600"/>
              </a:spcBef>
              <a:spcAft>
                <a:spcPts val="600"/>
              </a:spcAft>
            </a:pPr>
            <a:r>
              <a:rPr lang="en-US" sz="1800" kern="0" dirty="0"/>
              <a:t>Sharing AP – the TXOP holder that shares its resources with other APs</a:t>
            </a:r>
          </a:p>
          <a:p>
            <a:pPr lvl="1">
              <a:lnSpc>
                <a:spcPct val="110000"/>
              </a:lnSpc>
              <a:spcBef>
                <a:spcPts val="600"/>
              </a:spcBef>
              <a:spcAft>
                <a:spcPts val="600"/>
              </a:spcAft>
            </a:pPr>
            <a:r>
              <a:rPr lang="en-US" sz="1800" kern="0" dirty="0"/>
              <a:t>Shared APs – all the APs allocated with resources for coordinated transmission by the Sharing AP</a:t>
            </a:r>
          </a:p>
          <a:p>
            <a:pPr>
              <a:lnSpc>
                <a:spcPct val="110000"/>
              </a:lnSpc>
              <a:spcBef>
                <a:spcPts val="600"/>
              </a:spcBef>
              <a:spcAft>
                <a:spcPts val="600"/>
              </a:spcAft>
            </a:pPr>
            <a:r>
              <a:rPr lang="en-US" sz="2000" b="0" kern="0" dirty="0"/>
              <a:t>The roles above are </a:t>
            </a:r>
            <a:r>
              <a:rPr lang="en-US" sz="2000" b="0" u="sng" kern="0" dirty="0"/>
              <a:t>dynamic</a:t>
            </a:r>
            <a:r>
              <a:rPr lang="en-US" sz="2000" b="0" kern="0" dirty="0"/>
              <a:t>: A single AP is designated as a Sharing AP in a TXOP it obtains and can be designated as a Shared AP in a TXOP(s) obtained by other APs</a:t>
            </a:r>
          </a:p>
          <a:p>
            <a:pPr>
              <a:lnSpc>
                <a:spcPct val="110000"/>
              </a:lnSpc>
              <a:spcBef>
                <a:spcPts val="600"/>
              </a:spcBef>
              <a:spcAft>
                <a:spcPts val="600"/>
              </a:spcAft>
            </a:pPr>
            <a:r>
              <a:rPr lang="en-US" sz="2000" b="0" kern="0" dirty="0"/>
              <a:t>There are several schemes discussed and considered as candidate schemes to be supported: Co-TDMA ,Co-OFDMA, Co-SR, Co-BF, JT and Co-UL MU-MIMO [4], [7] – [11]</a:t>
            </a:r>
          </a:p>
          <a:p>
            <a:pPr>
              <a:lnSpc>
                <a:spcPct val="110000"/>
              </a:lnSpc>
              <a:spcBef>
                <a:spcPts val="600"/>
              </a:spcBef>
              <a:spcAft>
                <a:spcPts val="600"/>
              </a:spcAft>
            </a:pPr>
            <a:r>
              <a:rPr lang="en-US" sz="2000" b="0" kern="0" dirty="0"/>
              <a:t>In most of the discussions it was assumed that all the coordinated transmissions are triggered by the Sharing AP</a:t>
            </a:r>
          </a:p>
          <a:p>
            <a:pPr>
              <a:lnSpc>
                <a:spcPct val="110000"/>
              </a:lnSpc>
              <a:spcBef>
                <a:spcPts val="600"/>
              </a:spcBef>
              <a:spcAft>
                <a:spcPts val="600"/>
              </a:spcAft>
            </a:pPr>
            <a:r>
              <a:rPr lang="en-US" sz="2000" b="0" kern="0" dirty="0"/>
              <a:t>Some discussions also </a:t>
            </a:r>
            <a:r>
              <a:rPr lang="en-US" sz="2100" b="0" kern="0" dirty="0"/>
              <a:t>mentioned</a:t>
            </a:r>
            <a:r>
              <a:rPr lang="en-US" sz="2000" b="0" kern="0" dirty="0"/>
              <a:t> the overhead required to manage the coordinated transmissions</a:t>
            </a:r>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67991EEC-6686-423B-95DA-96A40A207C83}"/>
              </a:ext>
            </a:extLst>
          </p:cNvPr>
          <p:cNvSpPr>
            <a:spLocks noGrp="1"/>
          </p:cNvSpPr>
          <p:nvPr>
            <p:ph type="sldNum" sz="quarter" idx="12"/>
          </p:nvPr>
        </p:nvSpPr>
        <p:spPr/>
        <p:txBody>
          <a:bodyPr/>
          <a:lstStyle/>
          <a:p>
            <a:r>
              <a:rPr lang="en-US"/>
              <a:t>Slide </a:t>
            </a:r>
            <a:fld id="{A5ED327D-21C3-674C-981C-8A8BC9E6D25C}" type="slidenum">
              <a:rPr lang="en-US" smtClean="0"/>
              <a:pPr/>
              <a:t>3</a:t>
            </a:fld>
            <a:endParaRPr lang="en-US"/>
          </a:p>
        </p:txBody>
      </p:sp>
    </p:spTree>
    <p:extLst>
      <p:ext uri="{BB962C8B-B14F-4D97-AF65-F5344CB8AC3E}">
        <p14:creationId xmlns:p14="http://schemas.microsoft.com/office/powerpoint/2010/main" val="3430517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57200"/>
            <a:ext cx="9067800" cy="1066800"/>
          </a:xfrm>
        </p:spPr>
        <p:txBody>
          <a:bodyPr anchor="ctr"/>
          <a:lstStyle/>
          <a:p>
            <a:r>
              <a:rPr lang="en-US" dirty="0"/>
              <a:t>High-level M-AP Coordination Flow</a:t>
            </a:r>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1200"/>
              </a:spcBef>
              <a:spcAft>
                <a:spcPts val="0"/>
              </a:spcAft>
            </a:pPr>
            <a:r>
              <a:rPr lang="en-US" sz="2000" b="0" kern="0" dirty="0"/>
              <a:t>M-AP coordination is composed of the following actions:</a:t>
            </a:r>
          </a:p>
          <a:p>
            <a:pPr lvl="1">
              <a:lnSpc>
                <a:spcPct val="110000"/>
              </a:lnSpc>
              <a:spcBef>
                <a:spcPts val="1200"/>
              </a:spcBef>
              <a:spcAft>
                <a:spcPts val="0"/>
              </a:spcAft>
            </a:pPr>
            <a:r>
              <a:rPr lang="en-US" sz="1800" b="1" kern="0" dirty="0"/>
              <a:t>OBSS M-AP Discovery</a:t>
            </a:r>
            <a:r>
              <a:rPr lang="en-US" sz="1800" b="1" kern="0" dirty="0">
                <a:solidFill>
                  <a:srgbClr val="FF0000"/>
                </a:solidFill>
              </a:rPr>
              <a:t> </a:t>
            </a:r>
            <a:r>
              <a:rPr lang="en-US" sz="1800" b="1" kern="0" dirty="0"/>
              <a:t>– </a:t>
            </a:r>
            <a:r>
              <a:rPr lang="en-US" sz="1800" kern="0" dirty="0"/>
              <a:t>At first, APs need to discover other potential candidates for coordination and their capabilities, traffic needs, etc. on a constant basis [5], [6]</a:t>
            </a:r>
          </a:p>
          <a:p>
            <a:pPr lvl="1">
              <a:lnSpc>
                <a:spcPct val="110000"/>
              </a:lnSpc>
              <a:spcBef>
                <a:spcPts val="1200"/>
              </a:spcBef>
              <a:spcAft>
                <a:spcPts val="0"/>
              </a:spcAft>
            </a:pPr>
            <a:r>
              <a:rPr lang="en-US" sz="1800" b="1" kern="0" dirty="0"/>
              <a:t>General Coordination Parameters Setting and Approval</a:t>
            </a:r>
            <a:r>
              <a:rPr lang="en-US" sz="1800" kern="0" dirty="0"/>
              <a:t> – need to get a response (approval) from an AP before it can participate in coordinated M-AP transmissions using agreed static parameters</a:t>
            </a:r>
          </a:p>
          <a:p>
            <a:pPr lvl="1">
              <a:lnSpc>
                <a:spcPct val="110000"/>
              </a:lnSpc>
              <a:spcBef>
                <a:spcPts val="1200"/>
              </a:spcBef>
              <a:spcAft>
                <a:spcPts val="0"/>
              </a:spcAft>
            </a:pPr>
            <a:r>
              <a:rPr lang="en-US" sz="1800" b="1" kern="0" dirty="0"/>
              <a:t>Per Transmission Info Update</a:t>
            </a:r>
            <a:r>
              <a:rPr lang="en-US" sz="1800" kern="0" dirty="0"/>
              <a:t> – Sharing AP shares with other APs specific parameters (e.g. per PPDU) that are important for aligning a coordinated transmission</a:t>
            </a:r>
          </a:p>
          <a:p>
            <a:pPr lvl="1">
              <a:lnSpc>
                <a:spcPct val="110000"/>
              </a:lnSpc>
              <a:spcBef>
                <a:spcPts val="1200"/>
              </a:spcBef>
              <a:spcAft>
                <a:spcPts val="0"/>
              </a:spcAft>
            </a:pPr>
            <a:r>
              <a:rPr lang="en-US" sz="1800" b="1" kern="0" dirty="0"/>
              <a:t>M-AP Coordination Teardown </a:t>
            </a:r>
            <a:r>
              <a:rPr lang="en-US" sz="1800" kern="0" dirty="0"/>
              <a:t>– teardown of current M-AP Coordinated transmission</a:t>
            </a:r>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55E09CD4-8582-4079-95C7-5F2866FA7A50}"/>
              </a:ext>
            </a:extLst>
          </p:cNvPr>
          <p:cNvSpPr>
            <a:spLocks noGrp="1"/>
          </p:cNvSpPr>
          <p:nvPr>
            <p:ph type="sldNum" sz="quarter" idx="12"/>
          </p:nvPr>
        </p:nvSpPr>
        <p:spPr/>
        <p:txBody>
          <a:bodyPr/>
          <a:lstStyle/>
          <a:p>
            <a:r>
              <a:rPr lang="en-US"/>
              <a:t>Slide </a:t>
            </a:r>
            <a:fld id="{A5ED327D-21C3-674C-981C-8A8BC9E6D25C}" type="slidenum">
              <a:rPr lang="en-US" smtClean="0"/>
              <a:pPr/>
              <a:t>4</a:t>
            </a:fld>
            <a:endParaRPr lang="en-US"/>
          </a:p>
        </p:txBody>
      </p:sp>
    </p:spTree>
    <p:extLst>
      <p:ext uri="{BB962C8B-B14F-4D97-AF65-F5344CB8AC3E}">
        <p14:creationId xmlns:p14="http://schemas.microsoft.com/office/powerpoint/2010/main" val="2850343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626249"/>
            <a:ext cx="7772400" cy="821551"/>
          </a:xfrm>
        </p:spPr>
        <p:txBody>
          <a:bodyPr/>
          <a:lstStyle/>
          <a:p>
            <a:r>
              <a:rPr lang="en-US" dirty="0"/>
              <a:t>Main M-AP Coordination Assumptions</a:t>
            </a:r>
          </a:p>
        </p:txBody>
      </p:sp>
      <p:sp>
        <p:nvSpPr>
          <p:cNvPr id="26" name="Rectangle 3"/>
          <p:cNvSpPr txBox="1">
            <a:spLocks noChangeArrowheads="1"/>
          </p:cNvSpPr>
          <p:nvPr/>
        </p:nvSpPr>
        <p:spPr>
          <a:xfrm>
            <a:off x="381000" y="1371600"/>
            <a:ext cx="8458200" cy="4571999"/>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As we mentioned in previous slides, M-AP coordination is a completely new feature with a lot of aspects to discuss</a:t>
            </a:r>
          </a:p>
          <a:p>
            <a:pPr>
              <a:lnSpc>
                <a:spcPct val="110000"/>
              </a:lnSpc>
              <a:spcBef>
                <a:spcPts val="600"/>
              </a:spcBef>
              <a:spcAft>
                <a:spcPts val="600"/>
              </a:spcAft>
            </a:pPr>
            <a:r>
              <a:rPr lang="en-US" sz="2000" b="0" kern="0" dirty="0"/>
              <a:t>Following that we would like to bring up the following assumptions that may simplify and shorten the development process</a:t>
            </a:r>
          </a:p>
          <a:p>
            <a:pPr lvl="1">
              <a:lnSpc>
                <a:spcPct val="110000"/>
              </a:lnSpc>
              <a:spcBef>
                <a:spcPts val="600"/>
              </a:spcBef>
              <a:spcAft>
                <a:spcPts val="600"/>
              </a:spcAft>
            </a:pPr>
            <a:r>
              <a:rPr lang="en-US" sz="1600" kern="0" dirty="0"/>
              <a:t>Coordination as a Long-term operation mode</a:t>
            </a:r>
          </a:p>
          <a:p>
            <a:pPr lvl="1">
              <a:lnSpc>
                <a:spcPct val="110000"/>
              </a:lnSpc>
              <a:spcBef>
                <a:spcPts val="600"/>
              </a:spcBef>
              <a:spcAft>
                <a:spcPts val="600"/>
              </a:spcAft>
            </a:pPr>
            <a:r>
              <a:rPr lang="en-US" sz="1600" kern="0" dirty="0"/>
              <a:t>No relay among coordinating APs.</a:t>
            </a:r>
          </a:p>
          <a:p>
            <a:pPr lvl="1">
              <a:lnSpc>
                <a:spcPct val="110000"/>
              </a:lnSpc>
              <a:spcBef>
                <a:spcPts val="600"/>
              </a:spcBef>
              <a:spcAft>
                <a:spcPts val="600"/>
              </a:spcAft>
            </a:pPr>
            <a:r>
              <a:rPr lang="en-US" sz="1600" kern="0" dirty="0"/>
              <a:t>The operating BW of Coordinated transmission includes all Primary channels of involved BSSs</a:t>
            </a:r>
          </a:p>
          <a:p>
            <a:pPr lvl="1">
              <a:lnSpc>
                <a:spcPct val="110000"/>
              </a:lnSpc>
              <a:spcBef>
                <a:spcPts val="600"/>
              </a:spcBef>
              <a:spcAft>
                <a:spcPts val="600"/>
              </a:spcAft>
            </a:pPr>
            <a:r>
              <a:rPr lang="en-US" sz="1600" kern="0" dirty="0"/>
              <a:t>Preserve current BSS operation rules for Data Delivery</a:t>
            </a:r>
          </a:p>
          <a:p>
            <a:pPr>
              <a:lnSpc>
                <a:spcPct val="110000"/>
              </a:lnSpc>
              <a:spcBef>
                <a:spcPts val="600"/>
              </a:spcBef>
              <a:spcAft>
                <a:spcPts val="600"/>
              </a:spcAft>
            </a:pPr>
            <a:r>
              <a:rPr lang="en-US" sz="2000" b="0" kern="0" dirty="0"/>
              <a:t>At the next slides we will provide more details for each of the assumptions above</a:t>
            </a:r>
            <a:endParaRPr lang="en-US" sz="1600" b="0" kern="0" dirty="0"/>
          </a:p>
          <a:p>
            <a:pPr>
              <a:lnSpc>
                <a:spcPct val="110000"/>
              </a:lnSpc>
              <a:spcBef>
                <a:spcPts val="600"/>
              </a:spcBef>
              <a:spcAft>
                <a:spcPts val="600"/>
              </a:spcAft>
            </a:pPr>
            <a:endParaRPr lang="en-US" sz="20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5</a:t>
            </a:fld>
            <a:endParaRPr lang="en-US"/>
          </a:p>
        </p:txBody>
      </p:sp>
    </p:spTree>
    <p:extLst>
      <p:ext uri="{BB962C8B-B14F-4D97-AF65-F5344CB8AC3E}">
        <p14:creationId xmlns:p14="http://schemas.microsoft.com/office/powerpoint/2010/main" val="587905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799" y="685800"/>
            <a:ext cx="8562177" cy="1066800"/>
          </a:xfrm>
        </p:spPr>
        <p:txBody>
          <a:bodyPr anchor="t"/>
          <a:lstStyle/>
          <a:p>
            <a:r>
              <a:rPr lang="en-US" dirty="0"/>
              <a:t>Coordination as a Long-term operation mode</a:t>
            </a:r>
          </a:p>
        </p:txBody>
      </p:sp>
      <p:sp>
        <p:nvSpPr>
          <p:cNvPr id="10" name="Rectangle 3"/>
          <p:cNvSpPr txBox="1">
            <a:spLocks noChangeArrowheads="1"/>
          </p:cNvSpPr>
          <p:nvPr/>
        </p:nvSpPr>
        <p:spPr>
          <a:xfrm>
            <a:off x="408776" y="1322809"/>
            <a:ext cx="8458200" cy="3956247"/>
          </a:xfrm>
          <a:prstGeom prst="rect">
            <a:avLst/>
          </a:prstGeom>
          <a:noFill/>
          <a:ln/>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0"/>
              </a:spcAft>
            </a:pPr>
            <a:r>
              <a:rPr lang="en-US" sz="1800" b="0" kern="0" dirty="0"/>
              <a:t>We should consider M-AP coordination as a long-term operation mode (in particular, longer than a single TXOP) for the following reasons:</a:t>
            </a:r>
          </a:p>
          <a:p>
            <a:pPr lvl="1">
              <a:lnSpc>
                <a:spcPct val="110000"/>
              </a:lnSpc>
              <a:spcBef>
                <a:spcPts val="600"/>
              </a:spcBef>
              <a:spcAft>
                <a:spcPts val="0"/>
              </a:spcAft>
            </a:pPr>
            <a:r>
              <a:rPr lang="en-US" sz="1400" b="0" kern="0" dirty="0"/>
              <a:t>AP will be willing to share its resources in TXOP it obtains with other AP(s) knowing that other AP(s) will reciprocate by sharing their resources with it when they will obtain their TXOP. </a:t>
            </a:r>
          </a:p>
          <a:p>
            <a:pPr lvl="1">
              <a:lnSpc>
                <a:spcPct val="110000"/>
              </a:lnSpc>
              <a:spcBef>
                <a:spcPts val="600"/>
              </a:spcBef>
              <a:spcAft>
                <a:spcPts val="0"/>
              </a:spcAft>
            </a:pPr>
            <a:r>
              <a:rPr lang="en-US" sz="1400" b="0" kern="0" dirty="0"/>
              <a:t>Furthermore, analyzing the main actions of M-AP coordination, we recognize that some of the information and coordination parameters are independent of TXOP holder (Sharing AP) and are relevant for a period longer than a single TXOP</a:t>
            </a:r>
          </a:p>
          <a:p>
            <a:pPr>
              <a:lnSpc>
                <a:spcPct val="110000"/>
              </a:lnSpc>
              <a:spcBef>
                <a:spcPts val="600"/>
              </a:spcBef>
              <a:spcAft>
                <a:spcPts val="0"/>
              </a:spcAft>
            </a:pPr>
            <a:r>
              <a:rPr lang="en-US" sz="1800" b="0" kern="0" dirty="0"/>
              <a:t>We can therefore divide the information and coordination parameters to two main categories: </a:t>
            </a:r>
          </a:p>
          <a:p>
            <a:pPr lvl="1">
              <a:lnSpc>
                <a:spcPct val="110000"/>
              </a:lnSpc>
              <a:spcBef>
                <a:spcPts val="600"/>
              </a:spcBef>
              <a:spcAft>
                <a:spcPts val="0"/>
              </a:spcAft>
            </a:pPr>
            <a:r>
              <a:rPr lang="en-US" sz="1400" kern="0" dirty="0"/>
              <a:t>Long-term Info: to </a:t>
            </a:r>
            <a:r>
              <a:rPr lang="en-US" sz="1400" b="0" kern="0" dirty="0"/>
              <a:t>be updated with very low periodicity (for example, the network structure and candidates for coordination) </a:t>
            </a:r>
          </a:p>
          <a:p>
            <a:pPr lvl="1">
              <a:lnSpc>
                <a:spcPct val="110000"/>
              </a:lnSpc>
              <a:spcBef>
                <a:spcPts val="600"/>
              </a:spcBef>
              <a:spcAft>
                <a:spcPts val="0"/>
              </a:spcAft>
            </a:pPr>
            <a:r>
              <a:rPr lang="en-US" sz="1400" kern="0" dirty="0"/>
              <a:t>Short- term Info: to </a:t>
            </a:r>
            <a:r>
              <a:rPr lang="en-US" sz="1400" b="0" kern="0" dirty="0"/>
              <a:t>be updated frequently, for example per each TXOP (or per PPDU if needed)</a:t>
            </a:r>
          </a:p>
          <a:p>
            <a:pPr>
              <a:lnSpc>
                <a:spcPct val="110000"/>
              </a:lnSpc>
              <a:spcBef>
                <a:spcPts val="600"/>
              </a:spcBef>
              <a:spcAft>
                <a:spcPts val="0"/>
              </a:spcAft>
            </a:pPr>
            <a:r>
              <a:rPr lang="en-US" sz="1800" b="0" kern="0" dirty="0"/>
              <a:t>Thus we may consider M-AP coordination as a long-term operation mode (in particular, longer than a single TXOP) where some of the coordination parameters are constant during the coordination period and other parameters are updated at least per TXOP</a:t>
            </a:r>
          </a:p>
        </p:txBody>
      </p:sp>
      <p:grpSp>
        <p:nvGrpSpPr>
          <p:cNvPr id="5" name="Group 4">
            <a:extLst>
              <a:ext uri="{FF2B5EF4-FFF2-40B4-BE49-F238E27FC236}">
                <a16:creationId xmlns:a16="http://schemas.microsoft.com/office/drawing/2014/main" id="{2F96C2D4-E69D-4EBD-A88C-45333A738868}"/>
              </a:ext>
            </a:extLst>
          </p:cNvPr>
          <p:cNvGrpSpPr/>
          <p:nvPr/>
        </p:nvGrpSpPr>
        <p:grpSpPr>
          <a:xfrm>
            <a:off x="1453956" y="5343427"/>
            <a:ext cx="6470844" cy="1149153"/>
            <a:chOff x="1453956" y="5105400"/>
            <a:chExt cx="6470844" cy="1149153"/>
          </a:xfrm>
        </p:grpSpPr>
        <p:sp>
          <p:nvSpPr>
            <p:cNvPr id="51" name="Rounded Rectangle 50"/>
            <p:cNvSpPr/>
            <p:nvPr/>
          </p:nvSpPr>
          <p:spPr bwMode="auto">
            <a:xfrm>
              <a:off x="1453956" y="5111553"/>
              <a:ext cx="591431" cy="45720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52" name="Rounded Rectangle 51"/>
            <p:cNvSpPr/>
            <p:nvPr/>
          </p:nvSpPr>
          <p:spPr bwMode="auto">
            <a:xfrm>
              <a:off x="2334666" y="5111553"/>
              <a:ext cx="1668379" cy="457200"/>
            </a:xfrm>
            <a:prstGeom prst="round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dirty="0"/>
                <a:t>Coordinated transmission</a:t>
              </a:r>
            </a:p>
          </p:txBody>
        </p:sp>
        <p:sp>
          <p:nvSpPr>
            <p:cNvPr id="53" name="Rounded Rectangle 52"/>
            <p:cNvSpPr/>
            <p:nvPr/>
          </p:nvSpPr>
          <p:spPr bwMode="auto">
            <a:xfrm>
              <a:off x="2045387" y="5111553"/>
              <a:ext cx="275906" cy="457200"/>
            </a:xfrm>
            <a:prstGeom prst="roundRect">
              <a:avLst/>
            </a:prstGeom>
            <a:solidFill>
              <a:schemeClr val="accent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54" name="Rounded Rectangle 53"/>
            <p:cNvSpPr/>
            <p:nvPr/>
          </p:nvSpPr>
          <p:spPr bwMode="auto">
            <a:xfrm>
              <a:off x="4292585" y="5111553"/>
              <a:ext cx="1668379" cy="457200"/>
            </a:xfrm>
            <a:prstGeom prst="round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dirty="0"/>
                <a:t>Coordinated transmission</a:t>
              </a:r>
            </a:p>
          </p:txBody>
        </p:sp>
        <p:sp>
          <p:nvSpPr>
            <p:cNvPr id="55" name="Rounded Rectangle 54"/>
            <p:cNvSpPr/>
            <p:nvPr/>
          </p:nvSpPr>
          <p:spPr bwMode="auto">
            <a:xfrm>
              <a:off x="4003306" y="5111553"/>
              <a:ext cx="275906" cy="457200"/>
            </a:xfrm>
            <a:prstGeom prst="roundRect">
              <a:avLst/>
            </a:prstGeom>
            <a:solidFill>
              <a:schemeClr val="accent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 name="TextBox 3"/>
            <p:cNvSpPr txBox="1"/>
            <p:nvPr/>
          </p:nvSpPr>
          <p:spPr>
            <a:xfrm>
              <a:off x="3734055" y="5700555"/>
              <a:ext cx="2178802" cy="276999"/>
            </a:xfrm>
            <a:prstGeom prst="rect">
              <a:avLst/>
            </a:prstGeom>
            <a:noFill/>
          </p:spPr>
          <p:txBody>
            <a:bodyPr wrap="none" rtlCol="0">
              <a:spAutoFit/>
            </a:bodyPr>
            <a:lstStyle/>
            <a:p>
              <a:r>
                <a:rPr lang="en-US" dirty="0"/>
                <a:t>Long-term info and parameters</a:t>
              </a:r>
            </a:p>
          </p:txBody>
        </p:sp>
        <p:sp>
          <p:nvSpPr>
            <p:cNvPr id="18" name="TextBox 17"/>
            <p:cNvSpPr txBox="1"/>
            <p:nvPr/>
          </p:nvSpPr>
          <p:spPr>
            <a:xfrm>
              <a:off x="3727877" y="5977554"/>
              <a:ext cx="2186817" cy="276999"/>
            </a:xfrm>
            <a:prstGeom prst="rect">
              <a:avLst/>
            </a:prstGeom>
            <a:noFill/>
          </p:spPr>
          <p:txBody>
            <a:bodyPr wrap="none" rtlCol="0">
              <a:spAutoFit/>
            </a:bodyPr>
            <a:lstStyle/>
            <a:p>
              <a:r>
                <a:rPr lang="en-US" dirty="0"/>
                <a:t>Short-term info and parameters</a:t>
              </a:r>
            </a:p>
          </p:txBody>
        </p:sp>
        <p:sp>
          <p:nvSpPr>
            <p:cNvPr id="27" name="Rounded Rectangle 26"/>
            <p:cNvSpPr/>
            <p:nvPr/>
          </p:nvSpPr>
          <p:spPr bwMode="auto">
            <a:xfrm>
              <a:off x="3414505" y="6039853"/>
              <a:ext cx="181777" cy="152400"/>
            </a:xfrm>
            <a:prstGeom prst="roundRect">
              <a:avLst/>
            </a:prstGeom>
            <a:solidFill>
              <a:schemeClr val="accent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8" name="Rounded Rectangle 27"/>
            <p:cNvSpPr/>
            <p:nvPr/>
          </p:nvSpPr>
          <p:spPr bwMode="auto">
            <a:xfrm>
              <a:off x="3414504" y="5765260"/>
              <a:ext cx="181777" cy="15240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29" name="Rounded Rectangle 28"/>
            <p:cNvSpPr/>
            <p:nvPr/>
          </p:nvSpPr>
          <p:spPr bwMode="auto">
            <a:xfrm>
              <a:off x="6256421" y="5105400"/>
              <a:ext cx="1668379" cy="457200"/>
            </a:xfrm>
            <a:prstGeom prst="round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dirty="0"/>
                <a:t>Coordinated transmission</a:t>
              </a:r>
            </a:p>
          </p:txBody>
        </p:sp>
        <p:sp>
          <p:nvSpPr>
            <p:cNvPr id="30" name="Rounded Rectangle 29"/>
            <p:cNvSpPr/>
            <p:nvPr/>
          </p:nvSpPr>
          <p:spPr bwMode="auto">
            <a:xfrm>
              <a:off x="5967142" y="5105400"/>
              <a:ext cx="275906" cy="457200"/>
            </a:xfrm>
            <a:prstGeom prst="roundRect">
              <a:avLst/>
            </a:prstGeom>
            <a:solidFill>
              <a:schemeClr val="accent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sp>
        <p:nvSpPr>
          <p:cNvPr id="19"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D9D2302-B56D-4433-A974-547B53E2B6DB}"/>
              </a:ext>
            </a:extLst>
          </p:cNvPr>
          <p:cNvSpPr>
            <a:spLocks noGrp="1"/>
          </p:cNvSpPr>
          <p:nvPr>
            <p:ph type="sldNum" sz="quarter" idx="12"/>
          </p:nvPr>
        </p:nvSpPr>
        <p:spPr/>
        <p:txBody>
          <a:bodyPr/>
          <a:lstStyle/>
          <a:p>
            <a:r>
              <a:rPr lang="en-US"/>
              <a:t>Slide </a:t>
            </a:r>
            <a:fld id="{A5ED327D-21C3-674C-981C-8A8BC9E6D25C}" type="slidenum">
              <a:rPr lang="en-US" smtClean="0"/>
              <a:pPr/>
              <a:t>6</a:t>
            </a:fld>
            <a:endParaRPr lang="en-US"/>
          </a:p>
        </p:txBody>
      </p:sp>
    </p:spTree>
    <p:extLst>
      <p:ext uri="{BB962C8B-B14F-4D97-AF65-F5344CB8AC3E}">
        <p14:creationId xmlns:p14="http://schemas.microsoft.com/office/powerpoint/2010/main" val="2196853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09600"/>
            <a:ext cx="8839200" cy="1066800"/>
          </a:xfrm>
        </p:spPr>
        <p:txBody>
          <a:bodyPr anchor="t"/>
          <a:lstStyle/>
          <a:p>
            <a:r>
              <a:rPr lang="en-US" dirty="0">
                <a:solidFill>
                  <a:schemeClr val="tx1"/>
                </a:solidFill>
              </a:rPr>
              <a:t>No Relay among Coordinating APs</a:t>
            </a:r>
          </a:p>
        </p:txBody>
      </p:sp>
      <p:sp>
        <p:nvSpPr>
          <p:cNvPr id="10" name="Rectangle 3"/>
          <p:cNvSpPr txBox="1">
            <a:spLocks noChangeArrowheads="1"/>
          </p:cNvSpPr>
          <p:nvPr/>
        </p:nvSpPr>
        <p:spPr>
          <a:xfrm>
            <a:off x="228600" y="1219200"/>
            <a:ext cx="8458200" cy="5029200"/>
          </a:xfrm>
          <a:prstGeom prst="rect">
            <a:avLst/>
          </a:prstGeom>
          <a:noFill/>
          <a:ln/>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0"/>
              </a:spcAft>
            </a:pPr>
            <a:r>
              <a:rPr lang="en-US" sz="2000" b="0" kern="0" dirty="0"/>
              <a:t>In order to simplify the design of the M-AP Coordination</a:t>
            </a:r>
            <a:br>
              <a:rPr lang="en-US" sz="2000" b="0" kern="0" dirty="0"/>
            </a:br>
            <a:r>
              <a:rPr lang="en-US" sz="2000" b="0" kern="0" dirty="0"/>
              <a:t>feature, we shall avoid relay of frames exchanged among APs</a:t>
            </a:r>
          </a:p>
          <a:p>
            <a:pPr>
              <a:lnSpc>
                <a:spcPct val="110000"/>
              </a:lnSpc>
              <a:spcBef>
                <a:spcPts val="600"/>
              </a:spcBef>
              <a:spcAft>
                <a:spcPts val="0"/>
              </a:spcAft>
            </a:pPr>
            <a:r>
              <a:rPr lang="en-US" sz="2000" b="0" kern="0" dirty="0"/>
              <a:t>Thus, the Sharing AP shall be within range of all </a:t>
            </a:r>
            <a:br>
              <a:rPr lang="en-US" sz="2000" b="0" kern="0" dirty="0"/>
            </a:br>
            <a:r>
              <a:rPr lang="en-US" sz="2000" b="0" kern="0" dirty="0"/>
              <a:t>Shared APs in order to establish a coordinated</a:t>
            </a:r>
            <a:br>
              <a:rPr lang="en-US" sz="2000" b="0" kern="0" dirty="0"/>
            </a:br>
            <a:r>
              <a:rPr lang="en-US" sz="2000" b="0" kern="0" dirty="0"/>
              <a:t>transmission (i.e. the Shared APs can “hear” </a:t>
            </a:r>
            <a:br>
              <a:rPr lang="en-US" sz="2000" b="0" kern="0" dirty="0"/>
            </a:br>
            <a:r>
              <a:rPr lang="en-US" sz="2000" b="0" kern="0" dirty="0"/>
              <a:t>the Sharing AP and vice versa)</a:t>
            </a:r>
            <a:endParaRPr lang="en-US" sz="1600" b="0" kern="0" dirty="0"/>
          </a:p>
          <a:p>
            <a:pPr>
              <a:lnSpc>
                <a:spcPct val="110000"/>
              </a:lnSpc>
              <a:spcBef>
                <a:spcPts val="600"/>
              </a:spcBef>
              <a:spcAft>
                <a:spcPts val="0"/>
              </a:spcAft>
            </a:pPr>
            <a:r>
              <a:rPr lang="en-US" sz="2000" b="0" kern="0" dirty="0"/>
              <a:t>For example, in the figure on the right:</a:t>
            </a:r>
          </a:p>
          <a:p>
            <a:pPr lvl="1">
              <a:lnSpc>
                <a:spcPct val="110000"/>
              </a:lnSpc>
              <a:spcBef>
                <a:spcPts val="600"/>
              </a:spcBef>
              <a:spcAft>
                <a:spcPts val="0"/>
              </a:spcAft>
            </a:pPr>
            <a:r>
              <a:rPr lang="en-US" sz="1600" b="0" kern="0" dirty="0"/>
              <a:t>AP4 and AP5 </a:t>
            </a:r>
            <a:r>
              <a:rPr lang="en-US" sz="1700" b="0" kern="0" dirty="0"/>
              <a:t>are not within the range of </a:t>
            </a:r>
            <a:r>
              <a:rPr lang="en-US" sz="1600" b="0" kern="0" dirty="0"/>
              <a:t>AP1 and AP2</a:t>
            </a:r>
          </a:p>
          <a:p>
            <a:pPr lvl="1">
              <a:lnSpc>
                <a:spcPct val="110000"/>
              </a:lnSpc>
              <a:spcBef>
                <a:spcPts val="600"/>
              </a:spcBef>
              <a:spcAft>
                <a:spcPts val="0"/>
              </a:spcAft>
            </a:pPr>
            <a:r>
              <a:rPr lang="en-US" sz="1600" b="0" kern="0" dirty="0"/>
              <a:t>When AP1 is the sharing AP: </a:t>
            </a:r>
          </a:p>
          <a:p>
            <a:pPr lvl="2">
              <a:lnSpc>
                <a:spcPct val="110000"/>
              </a:lnSpc>
              <a:spcBef>
                <a:spcPts val="600"/>
              </a:spcBef>
              <a:spcAft>
                <a:spcPts val="0"/>
              </a:spcAft>
            </a:pPr>
            <a:r>
              <a:rPr lang="en-US" sz="1400" kern="0" dirty="0"/>
              <a:t>AP2, AP3 are potential candidates for Shared APs.</a:t>
            </a:r>
          </a:p>
          <a:p>
            <a:pPr lvl="2">
              <a:lnSpc>
                <a:spcPct val="110000"/>
              </a:lnSpc>
              <a:spcBef>
                <a:spcPts val="600"/>
              </a:spcBef>
              <a:spcAft>
                <a:spcPts val="0"/>
              </a:spcAft>
            </a:pPr>
            <a:r>
              <a:rPr lang="en-US" sz="1400" kern="0" dirty="0"/>
              <a:t>AP4, AP5 are </a:t>
            </a:r>
            <a:r>
              <a:rPr lang="en-US" sz="1400" u="sng" kern="0" dirty="0"/>
              <a:t>not</a:t>
            </a:r>
            <a:r>
              <a:rPr lang="en-US" sz="1400" kern="0" dirty="0"/>
              <a:t> potential candidates for Shared APs.</a:t>
            </a:r>
            <a:endParaRPr lang="en-US" sz="1400" b="0" kern="0" dirty="0"/>
          </a:p>
          <a:p>
            <a:pPr lvl="1">
              <a:lnSpc>
                <a:spcPct val="110000"/>
              </a:lnSpc>
              <a:spcBef>
                <a:spcPts val="600"/>
              </a:spcBef>
              <a:spcAft>
                <a:spcPts val="0"/>
              </a:spcAft>
            </a:pPr>
            <a:r>
              <a:rPr lang="en-US" sz="1600" kern="0" dirty="0"/>
              <a:t>When AP3 is the sharing AP:</a:t>
            </a:r>
          </a:p>
          <a:p>
            <a:pPr lvl="2">
              <a:lnSpc>
                <a:spcPct val="110000"/>
              </a:lnSpc>
              <a:spcBef>
                <a:spcPts val="600"/>
              </a:spcBef>
              <a:spcAft>
                <a:spcPts val="0"/>
              </a:spcAft>
            </a:pPr>
            <a:r>
              <a:rPr lang="en-US" sz="1400" kern="0" dirty="0"/>
              <a:t>AP1, AP2, Ap4, AP5 are </a:t>
            </a:r>
            <a:r>
              <a:rPr lang="en-US" kern="0" dirty="0"/>
              <a:t>potential candidates for Shared APs.</a:t>
            </a:r>
            <a:endParaRPr lang="en-US" b="0" kern="0" dirty="0"/>
          </a:p>
          <a:p>
            <a:pPr>
              <a:lnSpc>
                <a:spcPct val="110000"/>
              </a:lnSpc>
              <a:spcBef>
                <a:spcPts val="600"/>
              </a:spcBef>
              <a:spcAft>
                <a:spcPts val="0"/>
              </a:spcAft>
            </a:pPr>
            <a:r>
              <a:rPr lang="en-US" sz="2000" b="0" kern="0" dirty="0"/>
              <a:t>The above doesn’t apply to non-AP STAs (associated with a Sharing AP or Shared APs)</a:t>
            </a:r>
          </a:p>
        </p:txBody>
      </p:sp>
      <p:sp>
        <p:nvSpPr>
          <p:cNvPr id="8" name="Rectangle 6"/>
          <p:cNvSpPr>
            <a:spLocks noChangeArrowheads="1"/>
          </p:cNvSpPr>
          <p:nvPr/>
        </p:nvSpPr>
        <p:spPr bwMode="auto">
          <a:xfrm>
            <a:off x="7137568" y="4432592"/>
            <a:ext cx="876300" cy="2333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3" name="Group 2"/>
          <p:cNvGrpSpPr/>
          <p:nvPr/>
        </p:nvGrpSpPr>
        <p:grpSpPr>
          <a:xfrm>
            <a:off x="7469187" y="3057523"/>
            <a:ext cx="301625" cy="628651"/>
            <a:chOff x="5381625" y="4276725"/>
            <a:chExt cx="301625" cy="628651"/>
          </a:xfrm>
        </p:grpSpPr>
        <p:sp>
          <p:nvSpPr>
            <p:cNvPr id="13" name="Freeform 10"/>
            <p:cNvSpPr>
              <a:spLocks noEditPoints="1"/>
            </p:cNvSpPr>
            <p:nvPr/>
          </p:nvSpPr>
          <p:spPr bwMode="auto">
            <a:xfrm>
              <a:off x="5381625" y="4276725"/>
              <a:ext cx="301625" cy="230188"/>
            </a:xfrm>
            <a:custGeom>
              <a:avLst/>
              <a:gdLst>
                <a:gd name="T0" fmla="*/ 981 w 1495"/>
                <a:gd name="T1" fmla="*/ 571 h 1142"/>
                <a:gd name="T2" fmla="*/ 898 w 1495"/>
                <a:gd name="T3" fmla="*/ 749 h 1142"/>
                <a:gd name="T4" fmla="*/ 939 w 1495"/>
                <a:gd name="T5" fmla="*/ 798 h 1142"/>
                <a:gd name="T6" fmla="*/ 1044 w 1495"/>
                <a:gd name="T7" fmla="*/ 571 h 1142"/>
                <a:gd name="T8" fmla="*/ 939 w 1495"/>
                <a:gd name="T9" fmla="*/ 345 h 1142"/>
                <a:gd name="T10" fmla="*/ 898 w 1495"/>
                <a:gd name="T11" fmla="*/ 393 h 1142"/>
                <a:gd name="T12" fmla="*/ 981 w 1495"/>
                <a:gd name="T13" fmla="*/ 571 h 1142"/>
                <a:gd name="T14" fmla="*/ 1193 w 1495"/>
                <a:gd name="T15" fmla="*/ 571 h 1142"/>
                <a:gd name="T16" fmla="*/ 1035 w 1495"/>
                <a:gd name="T17" fmla="*/ 911 h 1142"/>
                <a:gd name="T18" fmla="*/ 1076 w 1495"/>
                <a:gd name="T19" fmla="*/ 960 h 1142"/>
                <a:gd name="T20" fmla="*/ 1256 w 1495"/>
                <a:gd name="T21" fmla="*/ 571 h 1142"/>
                <a:gd name="T22" fmla="*/ 1075 w 1495"/>
                <a:gd name="T23" fmla="*/ 183 h 1142"/>
                <a:gd name="T24" fmla="*/ 1034 w 1495"/>
                <a:gd name="T25" fmla="*/ 231 h 1142"/>
                <a:gd name="T26" fmla="*/ 1193 w 1495"/>
                <a:gd name="T27" fmla="*/ 571 h 1142"/>
                <a:gd name="T28" fmla="*/ 1229 w 1495"/>
                <a:gd name="T29" fmla="*/ 0 h 1142"/>
                <a:gd name="T30" fmla="*/ 1188 w 1495"/>
                <a:gd name="T31" fmla="*/ 49 h 1142"/>
                <a:gd name="T32" fmla="*/ 1431 w 1495"/>
                <a:gd name="T33" fmla="*/ 571 h 1142"/>
                <a:gd name="T34" fmla="*/ 1188 w 1495"/>
                <a:gd name="T35" fmla="*/ 1094 h 1142"/>
                <a:gd name="T36" fmla="*/ 1229 w 1495"/>
                <a:gd name="T37" fmla="*/ 1142 h 1142"/>
                <a:gd name="T38" fmla="*/ 1495 w 1495"/>
                <a:gd name="T39" fmla="*/ 571 h 1142"/>
                <a:gd name="T40" fmla="*/ 1229 w 1495"/>
                <a:gd name="T41" fmla="*/ 0 h 1142"/>
                <a:gd name="T42" fmla="*/ 514 w 1495"/>
                <a:gd name="T43" fmla="*/ 571 h 1142"/>
                <a:gd name="T44" fmla="*/ 597 w 1495"/>
                <a:gd name="T45" fmla="*/ 393 h 1142"/>
                <a:gd name="T46" fmla="*/ 556 w 1495"/>
                <a:gd name="T47" fmla="*/ 345 h 1142"/>
                <a:gd name="T48" fmla="*/ 451 w 1495"/>
                <a:gd name="T49" fmla="*/ 571 h 1142"/>
                <a:gd name="T50" fmla="*/ 556 w 1495"/>
                <a:gd name="T51" fmla="*/ 798 h 1142"/>
                <a:gd name="T52" fmla="*/ 597 w 1495"/>
                <a:gd name="T53" fmla="*/ 749 h 1142"/>
                <a:gd name="T54" fmla="*/ 514 w 1495"/>
                <a:gd name="T55" fmla="*/ 571 h 1142"/>
                <a:gd name="T56" fmla="*/ 302 w 1495"/>
                <a:gd name="T57" fmla="*/ 571 h 1142"/>
                <a:gd name="T58" fmla="*/ 461 w 1495"/>
                <a:gd name="T59" fmla="*/ 231 h 1142"/>
                <a:gd name="T60" fmla="*/ 420 w 1495"/>
                <a:gd name="T61" fmla="*/ 183 h 1142"/>
                <a:gd name="T62" fmla="*/ 239 w 1495"/>
                <a:gd name="T63" fmla="*/ 571 h 1142"/>
                <a:gd name="T64" fmla="*/ 420 w 1495"/>
                <a:gd name="T65" fmla="*/ 960 h 1142"/>
                <a:gd name="T66" fmla="*/ 460 w 1495"/>
                <a:gd name="T67" fmla="*/ 911 h 1142"/>
                <a:gd name="T68" fmla="*/ 302 w 1495"/>
                <a:gd name="T69" fmla="*/ 571 h 1142"/>
                <a:gd name="T70" fmla="*/ 266 w 1495"/>
                <a:gd name="T71" fmla="*/ 1142 h 1142"/>
                <a:gd name="T72" fmla="*/ 307 w 1495"/>
                <a:gd name="T73" fmla="*/ 1094 h 1142"/>
                <a:gd name="T74" fmla="*/ 63 w 1495"/>
                <a:gd name="T75" fmla="*/ 571 h 1142"/>
                <a:gd name="T76" fmla="*/ 307 w 1495"/>
                <a:gd name="T77" fmla="*/ 49 h 1142"/>
                <a:gd name="T78" fmla="*/ 266 w 1495"/>
                <a:gd name="T79" fmla="*/ 0 h 1142"/>
                <a:gd name="T80" fmla="*/ 0 w 1495"/>
                <a:gd name="T81" fmla="*/ 571 h 1142"/>
                <a:gd name="T82" fmla="*/ 266 w 1495"/>
                <a:gd name="T83" fmla="*/ 1142 h 1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95" h="1142">
                  <a:moveTo>
                    <a:pt x="981" y="571"/>
                  </a:moveTo>
                  <a:cubicBezTo>
                    <a:pt x="981" y="643"/>
                    <a:pt x="949" y="706"/>
                    <a:pt x="898" y="749"/>
                  </a:cubicBezTo>
                  <a:lnTo>
                    <a:pt x="939" y="798"/>
                  </a:lnTo>
                  <a:cubicBezTo>
                    <a:pt x="1003" y="743"/>
                    <a:pt x="1044" y="662"/>
                    <a:pt x="1044" y="571"/>
                  </a:cubicBezTo>
                  <a:cubicBezTo>
                    <a:pt x="1044" y="481"/>
                    <a:pt x="1003" y="399"/>
                    <a:pt x="939" y="345"/>
                  </a:cubicBezTo>
                  <a:lnTo>
                    <a:pt x="898" y="393"/>
                  </a:lnTo>
                  <a:cubicBezTo>
                    <a:pt x="949" y="436"/>
                    <a:pt x="981" y="500"/>
                    <a:pt x="981" y="571"/>
                  </a:cubicBezTo>
                  <a:close/>
                  <a:moveTo>
                    <a:pt x="1193" y="571"/>
                  </a:moveTo>
                  <a:cubicBezTo>
                    <a:pt x="1193" y="708"/>
                    <a:pt x="1131" y="829"/>
                    <a:pt x="1035" y="911"/>
                  </a:cubicBezTo>
                  <a:lnTo>
                    <a:pt x="1076" y="960"/>
                  </a:lnTo>
                  <a:cubicBezTo>
                    <a:pt x="1186" y="866"/>
                    <a:pt x="1256" y="727"/>
                    <a:pt x="1256" y="571"/>
                  </a:cubicBezTo>
                  <a:cubicBezTo>
                    <a:pt x="1256" y="416"/>
                    <a:pt x="1186" y="276"/>
                    <a:pt x="1075" y="183"/>
                  </a:cubicBezTo>
                  <a:lnTo>
                    <a:pt x="1034" y="231"/>
                  </a:lnTo>
                  <a:cubicBezTo>
                    <a:pt x="1131" y="313"/>
                    <a:pt x="1193" y="435"/>
                    <a:pt x="1193" y="571"/>
                  </a:cubicBezTo>
                  <a:close/>
                  <a:moveTo>
                    <a:pt x="1229" y="0"/>
                  </a:moveTo>
                  <a:lnTo>
                    <a:pt x="1188" y="49"/>
                  </a:lnTo>
                  <a:cubicBezTo>
                    <a:pt x="1337" y="174"/>
                    <a:pt x="1431" y="362"/>
                    <a:pt x="1431" y="571"/>
                  </a:cubicBezTo>
                  <a:cubicBezTo>
                    <a:pt x="1431" y="781"/>
                    <a:pt x="1337" y="968"/>
                    <a:pt x="1188" y="1094"/>
                  </a:cubicBezTo>
                  <a:lnTo>
                    <a:pt x="1229" y="1142"/>
                  </a:lnTo>
                  <a:cubicBezTo>
                    <a:pt x="1392" y="1005"/>
                    <a:pt x="1495" y="800"/>
                    <a:pt x="1495" y="571"/>
                  </a:cubicBezTo>
                  <a:cubicBezTo>
                    <a:pt x="1495" y="343"/>
                    <a:pt x="1392" y="138"/>
                    <a:pt x="1229" y="0"/>
                  </a:cubicBezTo>
                  <a:close/>
                  <a:moveTo>
                    <a:pt x="514" y="571"/>
                  </a:moveTo>
                  <a:cubicBezTo>
                    <a:pt x="514" y="500"/>
                    <a:pt x="546" y="436"/>
                    <a:pt x="597" y="393"/>
                  </a:cubicBezTo>
                  <a:lnTo>
                    <a:pt x="556" y="345"/>
                  </a:lnTo>
                  <a:cubicBezTo>
                    <a:pt x="492" y="399"/>
                    <a:pt x="451" y="481"/>
                    <a:pt x="451" y="571"/>
                  </a:cubicBezTo>
                  <a:cubicBezTo>
                    <a:pt x="451" y="662"/>
                    <a:pt x="492" y="743"/>
                    <a:pt x="556" y="798"/>
                  </a:cubicBezTo>
                  <a:lnTo>
                    <a:pt x="597" y="749"/>
                  </a:lnTo>
                  <a:cubicBezTo>
                    <a:pt x="546" y="707"/>
                    <a:pt x="514" y="643"/>
                    <a:pt x="514" y="571"/>
                  </a:cubicBezTo>
                  <a:close/>
                  <a:moveTo>
                    <a:pt x="302" y="571"/>
                  </a:moveTo>
                  <a:cubicBezTo>
                    <a:pt x="302" y="435"/>
                    <a:pt x="364" y="313"/>
                    <a:pt x="461" y="231"/>
                  </a:cubicBezTo>
                  <a:lnTo>
                    <a:pt x="420" y="183"/>
                  </a:lnTo>
                  <a:cubicBezTo>
                    <a:pt x="309" y="276"/>
                    <a:pt x="239" y="416"/>
                    <a:pt x="239" y="571"/>
                  </a:cubicBezTo>
                  <a:cubicBezTo>
                    <a:pt x="239" y="727"/>
                    <a:pt x="309" y="866"/>
                    <a:pt x="420" y="960"/>
                  </a:cubicBezTo>
                  <a:lnTo>
                    <a:pt x="460" y="911"/>
                  </a:lnTo>
                  <a:cubicBezTo>
                    <a:pt x="364" y="830"/>
                    <a:pt x="302" y="708"/>
                    <a:pt x="302" y="571"/>
                  </a:cubicBezTo>
                  <a:close/>
                  <a:moveTo>
                    <a:pt x="266" y="1142"/>
                  </a:moveTo>
                  <a:lnTo>
                    <a:pt x="307" y="1094"/>
                  </a:lnTo>
                  <a:cubicBezTo>
                    <a:pt x="158" y="968"/>
                    <a:pt x="63" y="781"/>
                    <a:pt x="63" y="571"/>
                  </a:cubicBezTo>
                  <a:cubicBezTo>
                    <a:pt x="63" y="362"/>
                    <a:pt x="158" y="174"/>
                    <a:pt x="307" y="49"/>
                  </a:cubicBezTo>
                  <a:lnTo>
                    <a:pt x="266" y="0"/>
                  </a:lnTo>
                  <a:cubicBezTo>
                    <a:pt x="103" y="138"/>
                    <a:pt x="0" y="343"/>
                    <a:pt x="0" y="571"/>
                  </a:cubicBezTo>
                  <a:cubicBezTo>
                    <a:pt x="0" y="800"/>
                    <a:pt x="103" y="1005"/>
                    <a:pt x="266" y="1142"/>
                  </a:cubicBezTo>
                  <a:close/>
                </a:path>
              </a:pathLst>
            </a:custGeom>
            <a:solidFill>
              <a:srgbClr val="96AFDE"/>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1"/>
            <p:cNvSpPr>
              <a:spLocks noEditPoints="1"/>
            </p:cNvSpPr>
            <p:nvPr/>
          </p:nvSpPr>
          <p:spPr bwMode="auto">
            <a:xfrm>
              <a:off x="5381625" y="4276725"/>
              <a:ext cx="301625" cy="230188"/>
            </a:xfrm>
            <a:custGeom>
              <a:avLst/>
              <a:gdLst>
                <a:gd name="T0" fmla="*/ 981 w 1495"/>
                <a:gd name="T1" fmla="*/ 571 h 1142"/>
                <a:gd name="T2" fmla="*/ 898 w 1495"/>
                <a:gd name="T3" fmla="*/ 749 h 1142"/>
                <a:gd name="T4" fmla="*/ 939 w 1495"/>
                <a:gd name="T5" fmla="*/ 798 h 1142"/>
                <a:gd name="T6" fmla="*/ 1044 w 1495"/>
                <a:gd name="T7" fmla="*/ 571 h 1142"/>
                <a:gd name="T8" fmla="*/ 939 w 1495"/>
                <a:gd name="T9" fmla="*/ 345 h 1142"/>
                <a:gd name="T10" fmla="*/ 898 w 1495"/>
                <a:gd name="T11" fmla="*/ 393 h 1142"/>
                <a:gd name="T12" fmla="*/ 981 w 1495"/>
                <a:gd name="T13" fmla="*/ 571 h 1142"/>
                <a:gd name="T14" fmla="*/ 1193 w 1495"/>
                <a:gd name="T15" fmla="*/ 571 h 1142"/>
                <a:gd name="T16" fmla="*/ 1035 w 1495"/>
                <a:gd name="T17" fmla="*/ 911 h 1142"/>
                <a:gd name="T18" fmla="*/ 1076 w 1495"/>
                <a:gd name="T19" fmla="*/ 960 h 1142"/>
                <a:gd name="T20" fmla="*/ 1256 w 1495"/>
                <a:gd name="T21" fmla="*/ 571 h 1142"/>
                <a:gd name="T22" fmla="*/ 1075 w 1495"/>
                <a:gd name="T23" fmla="*/ 183 h 1142"/>
                <a:gd name="T24" fmla="*/ 1034 w 1495"/>
                <a:gd name="T25" fmla="*/ 231 h 1142"/>
                <a:gd name="T26" fmla="*/ 1193 w 1495"/>
                <a:gd name="T27" fmla="*/ 571 h 1142"/>
                <a:gd name="T28" fmla="*/ 1229 w 1495"/>
                <a:gd name="T29" fmla="*/ 0 h 1142"/>
                <a:gd name="T30" fmla="*/ 1188 w 1495"/>
                <a:gd name="T31" fmla="*/ 49 h 1142"/>
                <a:gd name="T32" fmla="*/ 1431 w 1495"/>
                <a:gd name="T33" fmla="*/ 571 h 1142"/>
                <a:gd name="T34" fmla="*/ 1188 w 1495"/>
                <a:gd name="T35" fmla="*/ 1094 h 1142"/>
                <a:gd name="T36" fmla="*/ 1229 w 1495"/>
                <a:gd name="T37" fmla="*/ 1142 h 1142"/>
                <a:gd name="T38" fmla="*/ 1495 w 1495"/>
                <a:gd name="T39" fmla="*/ 571 h 1142"/>
                <a:gd name="T40" fmla="*/ 1229 w 1495"/>
                <a:gd name="T41" fmla="*/ 0 h 1142"/>
                <a:gd name="T42" fmla="*/ 514 w 1495"/>
                <a:gd name="T43" fmla="*/ 571 h 1142"/>
                <a:gd name="T44" fmla="*/ 597 w 1495"/>
                <a:gd name="T45" fmla="*/ 393 h 1142"/>
                <a:gd name="T46" fmla="*/ 556 w 1495"/>
                <a:gd name="T47" fmla="*/ 345 h 1142"/>
                <a:gd name="T48" fmla="*/ 451 w 1495"/>
                <a:gd name="T49" fmla="*/ 571 h 1142"/>
                <a:gd name="T50" fmla="*/ 556 w 1495"/>
                <a:gd name="T51" fmla="*/ 798 h 1142"/>
                <a:gd name="T52" fmla="*/ 597 w 1495"/>
                <a:gd name="T53" fmla="*/ 749 h 1142"/>
                <a:gd name="T54" fmla="*/ 514 w 1495"/>
                <a:gd name="T55" fmla="*/ 571 h 1142"/>
                <a:gd name="T56" fmla="*/ 302 w 1495"/>
                <a:gd name="T57" fmla="*/ 571 h 1142"/>
                <a:gd name="T58" fmla="*/ 461 w 1495"/>
                <a:gd name="T59" fmla="*/ 231 h 1142"/>
                <a:gd name="T60" fmla="*/ 420 w 1495"/>
                <a:gd name="T61" fmla="*/ 183 h 1142"/>
                <a:gd name="T62" fmla="*/ 239 w 1495"/>
                <a:gd name="T63" fmla="*/ 571 h 1142"/>
                <a:gd name="T64" fmla="*/ 420 w 1495"/>
                <a:gd name="T65" fmla="*/ 960 h 1142"/>
                <a:gd name="T66" fmla="*/ 460 w 1495"/>
                <a:gd name="T67" fmla="*/ 911 h 1142"/>
                <a:gd name="T68" fmla="*/ 302 w 1495"/>
                <a:gd name="T69" fmla="*/ 571 h 1142"/>
                <a:gd name="T70" fmla="*/ 266 w 1495"/>
                <a:gd name="T71" fmla="*/ 1142 h 1142"/>
                <a:gd name="T72" fmla="*/ 307 w 1495"/>
                <a:gd name="T73" fmla="*/ 1094 h 1142"/>
                <a:gd name="T74" fmla="*/ 63 w 1495"/>
                <a:gd name="T75" fmla="*/ 571 h 1142"/>
                <a:gd name="T76" fmla="*/ 307 w 1495"/>
                <a:gd name="T77" fmla="*/ 49 h 1142"/>
                <a:gd name="T78" fmla="*/ 266 w 1495"/>
                <a:gd name="T79" fmla="*/ 0 h 1142"/>
                <a:gd name="T80" fmla="*/ 0 w 1495"/>
                <a:gd name="T81" fmla="*/ 571 h 1142"/>
                <a:gd name="T82" fmla="*/ 266 w 1495"/>
                <a:gd name="T83" fmla="*/ 1142 h 1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95" h="1142">
                  <a:moveTo>
                    <a:pt x="981" y="571"/>
                  </a:moveTo>
                  <a:cubicBezTo>
                    <a:pt x="981" y="643"/>
                    <a:pt x="949" y="706"/>
                    <a:pt x="898" y="749"/>
                  </a:cubicBezTo>
                  <a:lnTo>
                    <a:pt x="939" y="798"/>
                  </a:lnTo>
                  <a:cubicBezTo>
                    <a:pt x="1003" y="743"/>
                    <a:pt x="1044" y="662"/>
                    <a:pt x="1044" y="571"/>
                  </a:cubicBezTo>
                  <a:cubicBezTo>
                    <a:pt x="1044" y="481"/>
                    <a:pt x="1003" y="399"/>
                    <a:pt x="939" y="345"/>
                  </a:cubicBezTo>
                  <a:lnTo>
                    <a:pt x="898" y="393"/>
                  </a:lnTo>
                  <a:cubicBezTo>
                    <a:pt x="949" y="436"/>
                    <a:pt x="981" y="500"/>
                    <a:pt x="981" y="571"/>
                  </a:cubicBezTo>
                  <a:close/>
                  <a:moveTo>
                    <a:pt x="1193" y="571"/>
                  </a:moveTo>
                  <a:cubicBezTo>
                    <a:pt x="1193" y="708"/>
                    <a:pt x="1131" y="829"/>
                    <a:pt x="1035" y="911"/>
                  </a:cubicBezTo>
                  <a:lnTo>
                    <a:pt x="1076" y="960"/>
                  </a:lnTo>
                  <a:cubicBezTo>
                    <a:pt x="1186" y="866"/>
                    <a:pt x="1256" y="727"/>
                    <a:pt x="1256" y="571"/>
                  </a:cubicBezTo>
                  <a:cubicBezTo>
                    <a:pt x="1256" y="416"/>
                    <a:pt x="1186" y="276"/>
                    <a:pt x="1075" y="183"/>
                  </a:cubicBezTo>
                  <a:lnTo>
                    <a:pt x="1034" y="231"/>
                  </a:lnTo>
                  <a:cubicBezTo>
                    <a:pt x="1131" y="313"/>
                    <a:pt x="1193" y="435"/>
                    <a:pt x="1193" y="571"/>
                  </a:cubicBezTo>
                  <a:close/>
                  <a:moveTo>
                    <a:pt x="1229" y="0"/>
                  </a:moveTo>
                  <a:lnTo>
                    <a:pt x="1188" y="49"/>
                  </a:lnTo>
                  <a:cubicBezTo>
                    <a:pt x="1337" y="174"/>
                    <a:pt x="1431" y="362"/>
                    <a:pt x="1431" y="571"/>
                  </a:cubicBezTo>
                  <a:cubicBezTo>
                    <a:pt x="1431" y="781"/>
                    <a:pt x="1337" y="968"/>
                    <a:pt x="1188" y="1094"/>
                  </a:cubicBezTo>
                  <a:lnTo>
                    <a:pt x="1229" y="1142"/>
                  </a:lnTo>
                  <a:cubicBezTo>
                    <a:pt x="1392" y="1005"/>
                    <a:pt x="1495" y="800"/>
                    <a:pt x="1495" y="571"/>
                  </a:cubicBezTo>
                  <a:cubicBezTo>
                    <a:pt x="1495" y="343"/>
                    <a:pt x="1392" y="138"/>
                    <a:pt x="1229" y="0"/>
                  </a:cubicBezTo>
                  <a:close/>
                  <a:moveTo>
                    <a:pt x="514" y="571"/>
                  </a:moveTo>
                  <a:cubicBezTo>
                    <a:pt x="514" y="500"/>
                    <a:pt x="546" y="436"/>
                    <a:pt x="597" y="393"/>
                  </a:cubicBezTo>
                  <a:lnTo>
                    <a:pt x="556" y="345"/>
                  </a:lnTo>
                  <a:cubicBezTo>
                    <a:pt x="492" y="399"/>
                    <a:pt x="451" y="481"/>
                    <a:pt x="451" y="571"/>
                  </a:cubicBezTo>
                  <a:cubicBezTo>
                    <a:pt x="451" y="662"/>
                    <a:pt x="492" y="743"/>
                    <a:pt x="556" y="798"/>
                  </a:cubicBezTo>
                  <a:lnTo>
                    <a:pt x="597" y="749"/>
                  </a:lnTo>
                  <a:cubicBezTo>
                    <a:pt x="546" y="707"/>
                    <a:pt x="514" y="643"/>
                    <a:pt x="514" y="571"/>
                  </a:cubicBezTo>
                  <a:close/>
                  <a:moveTo>
                    <a:pt x="302" y="571"/>
                  </a:moveTo>
                  <a:cubicBezTo>
                    <a:pt x="302" y="435"/>
                    <a:pt x="364" y="313"/>
                    <a:pt x="461" y="231"/>
                  </a:cubicBezTo>
                  <a:lnTo>
                    <a:pt x="420" y="183"/>
                  </a:lnTo>
                  <a:cubicBezTo>
                    <a:pt x="309" y="276"/>
                    <a:pt x="239" y="416"/>
                    <a:pt x="239" y="571"/>
                  </a:cubicBezTo>
                  <a:cubicBezTo>
                    <a:pt x="239" y="727"/>
                    <a:pt x="309" y="866"/>
                    <a:pt x="420" y="960"/>
                  </a:cubicBezTo>
                  <a:lnTo>
                    <a:pt x="460" y="911"/>
                  </a:lnTo>
                  <a:cubicBezTo>
                    <a:pt x="364" y="830"/>
                    <a:pt x="302" y="708"/>
                    <a:pt x="302" y="571"/>
                  </a:cubicBezTo>
                  <a:close/>
                  <a:moveTo>
                    <a:pt x="266" y="1142"/>
                  </a:moveTo>
                  <a:lnTo>
                    <a:pt x="307" y="1094"/>
                  </a:lnTo>
                  <a:cubicBezTo>
                    <a:pt x="158" y="968"/>
                    <a:pt x="63" y="781"/>
                    <a:pt x="63" y="571"/>
                  </a:cubicBezTo>
                  <a:cubicBezTo>
                    <a:pt x="63" y="362"/>
                    <a:pt x="158" y="174"/>
                    <a:pt x="307" y="49"/>
                  </a:cubicBezTo>
                  <a:lnTo>
                    <a:pt x="266" y="0"/>
                  </a:lnTo>
                  <a:cubicBezTo>
                    <a:pt x="103" y="138"/>
                    <a:pt x="0" y="343"/>
                    <a:pt x="0" y="571"/>
                  </a:cubicBezTo>
                  <a:cubicBezTo>
                    <a:pt x="0" y="800"/>
                    <a:pt x="103" y="1005"/>
                    <a:pt x="266" y="1142"/>
                  </a:cubicBezTo>
                  <a:close/>
                </a:path>
              </a:pathLst>
            </a:cu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12"/>
            <p:cNvSpPr>
              <a:spLocks/>
            </p:cNvSpPr>
            <p:nvPr/>
          </p:nvSpPr>
          <p:spPr bwMode="auto">
            <a:xfrm>
              <a:off x="5507038" y="4367213"/>
              <a:ext cx="50800" cy="101600"/>
            </a:xfrm>
            <a:custGeom>
              <a:avLst/>
              <a:gdLst>
                <a:gd name="T0" fmla="*/ 91 w 249"/>
                <a:gd name="T1" fmla="*/ 244 h 508"/>
                <a:gd name="T2" fmla="*/ 91 w 249"/>
                <a:gd name="T3" fmla="*/ 508 h 508"/>
                <a:gd name="T4" fmla="*/ 158 w 249"/>
                <a:gd name="T5" fmla="*/ 508 h 508"/>
                <a:gd name="T6" fmla="*/ 158 w 249"/>
                <a:gd name="T7" fmla="*/ 244 h 508"/>
                <a:gd name="T8" fmla="*/ 249 w 249"/>
                <a:gd name="T9" fmla="*/ 124 h 508"/>
                <a:gd name="T10" fmla="*/ 124 w 249"/>
                <a:gd name="T11" fmla="*/ 0 h 508"/>
                <a:gd name="T12" fmla="*/ 0 w 249"/>
                <a:gd name="T13" fmla="*/ 124 h 508"/>
                <a:gd name="T14" fmla="*/ 91 w 249"/>
                <a:gd name="T15" fmla="*/ 244 h 5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9" h="508">
                  <a:moveTo>
                    <a:pt x="91" y="244"/>
                  </a:moveTo>
                  <a:lnTo>
                    <a:pt x="91" y="508"/>
                  </a:lnTo>
                  <a:lnTo>
                    <a:pt x="158" y="508"/>
                  </a:lnTo>
                  <a:lnTo>
                    <a:pt x="158" y="244"/>
                  </a:lnTo>
                  <a:cubicBezTo>
                    <a:pt x="211" y="229"/>
                    <a:pt x="249" y="181"/>
                    <a:pt x="249" y="124"/>
                  </a:cubicBezTo>
                  <a:cubicBezTo>
                    <a:pt x="249" y="56"/>
                    <a:pt x="193" y="0"/>
                    <a:pt x="124" y="0"/>
                  </a:cubicBezTo>
                  <a:cubicBezTo>
                    <a:pt x="56" y="0"/>
                    <a:pt x="0" y="56"/>
                    <a:pt x="0" y="124"/>
                  </a:cubicBezTo>
                  <a:cubicBezTo>
                    <a:pt x="0" y="181"/>
                    <a:pt x="38" y="229"/>
                    <a:pt x="91" y="244"/>
                  </a:cubicBezTo>
                  <a:close/>
                </a:path>
              </a:pathLst>
            </a:custGeom>
            <a:solidFill>
              <a:srgbClr val="264379"/>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3"/>
            <p:cNvSpPr>
              <a:spLocks/>
            </p:cNvSpPr>
            <p:nvPr/>
          </p:nvSpPr>
          <p:spPr bwMode="auto">
            <a:xfrm>
              <a:off x="5464175" y="4468813"/>
              <a:ext cx="136525" cy="265113"/>
            </a:xfrm>
            <a:custGeom>
              <a:avLst/>
              <a:gdLst>
                <a:gd name="T0" fmla="*/ 86 w 86"/>
                <a:gd name="T1" fmla="*/ 167 h 167"/>
                <a:gd name="T2" fmla="*/ 0 w 86"/>
                <a:gd name="T3" fmla="*/ 167 h 167"/>
                <a:gd name="T4" fmla="*/ 28 w 86"/>
                <a:gd name="T5" fmla="*/ 0 h 167"/>
                <a:gd name="T6" fmla="*/ 58 w 86"/>
                <a:gd name="T7" fmla="*/ 0 h 167"/>
                <a:gd name="T8" fmla="*/ 86 w 86"/>
                <a:gd name="T9" fmla="*/ 167 h 167"/>
              </a:gdLst>
              <a:ahLst/>
              <a:cxnLst>
                <a:cxn ang="0">
                  <a:pos x="T0" y="T1"/>
                </a:cxn>
                <a:cxn ang="0">
                  <a:pos x="T2" y="T3"/>
                </a:cxn>
                <a:cxn ang="0">
                  <a:pos x="T4" y="T5"/>
                </a:cxn>
                <a:cxn ang="0">
                  <a:pos x="T6" y="T7"/>
                </a:cxn>
                <a:cxn ang="0">
                  <a:pos x="T8" y="T9"/>
                </a:cxn>
              </a:cxnLst>
              <a:rect l="0" t="0" r="r" b="b"/>
              <a:pathLst>
                <a:path w="86" h="167">
                  <a:moveTo>
                    <a:pt x="86" y="167"/>
                  </a:moveTo>
                  <a:lnTo>
                    <a:pt x="0" y="167"/>
                  </a:lnTo>
                  <a:lnTo>
                    <a:pt x="28" y="0"/>
                  </a:lnTo>
                  <a:lnTo>
                    <a:pt x="58" y="0"/>
                  </a:lnTo>
                  <a:lnTo>
                    <a:pt x="86" y="167"/>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14"/>
            <p:cNvSpPr>
              <a:spLocks/>
            </p:cNvSpPr>
            <p:nvPr/>
          </p:nvSpPr>
          <p:spPr bwMode="auto">
            <a:xfrm>
              <a:off x="5464175" y="4468813"/>
              <a:ext cx="136525" cy="265113"/>
            </a:xfrm>
            <a:custGeom>
              <a:avLst/>
              <a:gdLst>
                <a:gd name="T0" fmla="*/ 86 w 86"/>
                <a:gd name="T1" fmla="*/ 167 h 167"/>
                <a:gd name="T2" fmla="*/ 0 w 86"/>
                <a:gd name="T3" fmla="*/ 167 h 167"/>
                <a:gd name="T4" fmla="*/ 28 w 86"/>
                <a:gd name="T5" fmla="*/ 0 h 167"/>
                <a:gd name="T6" fmla="*/ 58 w 86"/>
                <a:gd name="T7" fmla="*/ 0 h 167"/>
                <a:gd name="T8" fmla="*/ 86 w 86"/>
                <a:gd name="T9" fmla="*/ 167 h 167"/>
              </a:gdLst>
              <a:ahLst/>
              <a:cxnLst>
                <a:cxn ang="0">
                  <a:pos x="T0" y="T1"/>
                </a:cxn>
                <a:cxn ang="0">
                  <a:pos x="T2" y="T3"/>
                </a:cxn>
                <a:cxn ang="0">
                  <a:pos x="T4" y="T5"/>
                </a:cxn>
                <a:cxn ang="0">
                  <a:pos x="T6" y="T7"/>
                </a:cxn>
                <a:cxn ang="0">
                  <a:pos x="T8" y="T9"/>
                </a:cxn>
              </a:cxnLst>
              <a:rect l="0" t="0" r="r" b="b"/>
              <a:pathLst>
                <a:path w="86" h="167">
                  <a:moveTo>
                    <a:pt x="86" y="167"/>
                  </a:moveTo>
                  <a:lnTo>
                    <a:pt x="0" y="167"/>
                  </a:lnTo>
                  <a:lnTo>
                    <a:pt x="28" y="0"/>
                  </a:lnTo>
                  <a:lnTo>
                    <a:pt x="58" y="0"/>
                  </a:lnTo>
                  <a:lnTo>
                    <a:pt x="86" y="167"/>
                  </a:lnTo>
                  <a:close/>
                </a:path>
              </a:pathLst>
            </a:cu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Rectangle 15"/>
            <p:cNvSpPr>
              <a:spLocks noChangeArrowheads="1"/>
            </p:cNvSpPr>
            <p:nvPr/>
          </p:nvSpPr>
          <p:spPr bwMode="auto">
            <a:xfrm>
              <a:off x="5461000" y="4757738"/>
              <a:ext cx="214313"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1A2D51"/>
                  </a:solidFill>
                  <a:effectLst/>
                  <a:latin typeface="Calibri" panose="020F0502020204030204" pitchFamily="34" charset="0"/>
                </a:rPr>
                <a:t>AP3</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nvGrpSpPr>
          <p:cNvPr id="67" name="Group 66"/>
          <p:cNvGrpSpPr/>
          <p:nvPr/>
        </p:nvGrpSpPr>
        <p:grpSpPr>
          <a:xfrm>
            <a:off x="6919975" y="1625848"/>
            <a:ext cx="301625" cy="628650"/>
            <a:chOff x="6937375" y="3132138"/>
            <a:chExt cx="301625" cy="628650"/>
          </a:xfrm>
        </p:grpSpPr>
        <p:sp>
          <p:nvSpPr>
            <p:cNvPr id="22" name="Freeform 19"/>
            <p:cNvSpPr>
              <a:spLocks noEditPoints="1"/>
            </p:cNvSpPr>
            <p:nvPr/>
          </p:nvSpPr>
          <p:spPr bwMode="auto">
            <a:xfrm>
              <a:off x="6937375" y="3132138"/>
              <a:ext cx="301625" cy="231775"/>
            </a:xfrm>
            <a:custGeom>
              <a:avLst/>
              <a:gdLst>
                <a:gd name="T0" fmla="*/ 981 w 1495"/>
                <a:gd name="T1" fmla="*/ 571 h 1142"/>
                <a:gd name="T2" fmla="*/ 898 w 1495"/>
                <a:gd name="T3" fmla="*/ 749 h 1142"/>
                <a:gd name="T4" fmla="*/ 939 w 1495"/>
                <a:gd name="T5" fmla="*/ 797 h 1142"/>
                <a:gd name="T6" fmla="*/ 1044 w 1495"/>
                <a:gd name="T7" fmla="*/ 571 h 1142"/>
                <a:gd name="T8" fmla="*/ 939 w 1495"/>
                <a:gd name="T9" fmla="*/ 344 h 1142"/>
                <a:gd name="T10" fmla="*/ 898 w 1495"/>
                <a:gd name="T11" fmla="*/ 393 h 1142"/>
                <a:gd name="T12" fmla="*/ 981 w 1495"/>
                <a:gd name="T13" fmla="*/ 571 h 1142"/>
                <a:gd name="T14" fmla="*/ 1193 w 1495"/>
                <a:gd name="T15" fmla="*/ 571 h 1142"/>
                <a:gd name="T16" fmla="*/ 1035 w 1495"/>
                <a:gd name="T17" fmla="*/ 911 h 1142"/>
                <a:gd name="T18" fmla="*/ 1076 w 1495"/>
                <a:gd name="T19" fmla="*/ 959 h 1142"/>
                <a:gd name="T20" fmla="*/ 1257 w 1495"/>
                <a:gd name="T21" fmla="*/ 571 h 1142"/>
                <a:gd name="T22" fmla="*/ 1076 w 1495"/>
                <a:gd name="T23" fmla="*/ 183 h 1142"/>
                <a:gd name="T24" fmla="*/ 1035 w 1495"/>
                <a:gd name="T25" fmla="*/ 231 h 1142"/>
                <a:gd name="T26" fmla="*/ 1193 w 1495"/>
                <a:gd name="T27" fmla="*/ 571 h 1142"/>
                <a:gd name="T28" fmla="*/ 1229 w 1495"/>
                <a:gd name="T29" fmla="*/ 0 h 1142"/>
                <a:gd name="T30" fmla="*/ 1189 w 1495"/>
                <a:gd name="T31" fmla="*/ 49 h 1142"/>
                <a:gd name="T32" fmla="*/ 1432 w 1495"/>
                <a:gd name="T33" fmla="*/ 571 h 1142"/>
                <a:gd name="T34" fmla="*/ 1189 w 1495"/>
                <a:gd name="T35" fmla="*/ 1093 h 1142"/>
                <a:gd name="T36" fmla="*/ 1230 w 1495"/>
                <a:gd name="T37" fmla="*/ 1142 h 1142"/>
                <a:gd name="T38" fmla="*/ 1495 w 1495"/>
                <a:gd name="T39" fmla="*/ 571 h 1142"/>
                <a:gd name="T40" fmla="*/ 1229 w 1495"/>
                <a:gd name="T41" fmla="*/ 0 h 1142"/>
                <a:gd name="T42" fmla="*/ 514 w 1495"/>
                <a:gd name="T43" fmla="*/ 571 h 1142"/>
                <a:gd name="T44" fmla="*/ 597 w 1495"/>
                <a:gd name="T45" fmla="*/ 393 h 1142"/>
                <a:gd name="T46" fmla="*/ 557 w 1495"/>
                <a:gd name="T47" fmla="*/ 344 h 1142"/>
                <a:gd name="T48" fmla="*/ 451 w 1495"/>
                <a:gd name="T49" fmla="*/ 571 h 1142"/>
                <a:gd name="T50" fmla="*/ 556 w 1495"/>
                <a:gd name="T51" fmla="*/ 798 h 1142"/>
                <a:gd name="T52" fmla="*/ 597 w 1495"/>
                <a:gd name="T53" fmla="*/ 749 h 1142"/>
                <a:gd name="T54" fmla="*/ 514 w 1495"/>
                <a:gd name="T55" fmla="*/ 571 h 1142"/>
                <a:gd name="T56" fmla="*/ 302 w 1495"/>
                <a:gd name="T57" fmla="*/ 571 h 1142"/>
                <a:gd name="T58" fmla="*/ 461 w 1495"/>
                <a:gd name="T59" fmla="*/ 231 h 1142"/>
                <a:gd name="T60" fmla="*/ 420 w 1495"/>
                <a:gd name="T61" fmla="*/ 182 h 1142"/>
                <a:gd name="T62" fmla="*/ 239 w 1495"/>
                <a:gd name="T63" fmla="*/ 571 h 1142"/>
                <a:gd name="T64" fmla="*/ 420 w 1495"/>
                <a:gd name="T65" fmla="*/ 959 h 1142"/>
                <a:gd name="T66" fmla="*/ 461 w 1495"/>
                <a:gd name="T67" fmla="*/ 911 h 1142"/>
                <a:gd name="T68" fmla="*/ 302 w 1495"/>
                <a:gd name="T69" fmla="*/ 571 h 1142"/>
                <a:gd name="T70" fmla="*/ 266 w 1495"/>
                <a:gd name="T71" fmla="*/ 1142 h 1142"/>
                <a:gd name="T72" fmla="*/ 307 w 1495"/>
                <a:gd name="T73" fmla="*/ 1093 h 1142"/>
                <a:gd name="T74" fmla="*/ 64 w 1495"/>
                <a:gd name="T75" fmla="*/ 571 h 1142"/>
                <a:gd name="T76" fmla="*/ 307 w 1495"/>
                <a:gd name="T77" fmla="*/ 49 h 1142"/>
                <a:gd name="T78" fmla="*/ 266 w 1495"/>
                <a:gd name="T79" fmla="*/ 0 h 1142"/>
                <a:gd name="T80" fmla="*/ 0 w 1495"/>
                <a:gd name="T81" fmla="*/ 571 h 1142"/>
                <a:gd name="T82" fmla="*/ 266 w 1495"/>
                <a:gd name="T83" fmla="*/ 1142 h 1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95" h="1142">
                  <a:moveTo>
                    <a:pt x="981" y="571"/>
                  </a:moveTo>
                  <a:cubicBezTo>
                    <a:pt x="981" y="642"/>
                    <a:pt x="949" y="706"/>
                    <a:pt x="898" y="749"/>
                  </a:cubicBezTo>
                  <a:lnTo>
                    <a:pt x="939" y="797"/>
                  </a:lnTo>
                  <a:cubicBezTo>
                    <a:pt x="1003" y="743"/>
                    <a:pt x="1044" y="662"/>
                    <a:pt x="1044" y="571"/>
                  </a:cubicBezTo>
                  <a:cubicBezTo>
                    <a:pt x="1044" y="480"/>
                    <a:pt x="1003" y="399"/>
                    <a:pt x="939" y="344"/>
                  </a:cubicBezTo>
                  <a:lnTo>
                    <a:pt x="898" y="393"/>
                  </a:lnTo>
                  <a:cubicBezTo>
                    <a:pt x="949" y="436"/>
                    <a:pt x="981" y="500"/>
                    <a:pt x="981" y="571"/>
                  </a:cubicBezTo>
                  <a:close/>
                  <a:moveTo>
                    <a:pt x="1193" y="571"/>
                  </a:moveTo>
                  <a:cubicBezTo>
                    <a:pt x="1193" y="707"/>
                    <a:pt x="1132" y="829"/>
                    <a:pt x="1035" y="911"/>
                  </a:cubicBezTo>
                  <a:lnTo>
                    <a:pt x="1076" y="959"/>
                  </a:lnTo>
                  <a:cubicBezTo>
                    <a:pt x="1186" y="866"/>
                    <a:pt x="1257" y="727"/>
                    <a:pt x="1257" y="571"/>
                  </a:cubicBezTo>
                  <a:cubicBezTo>
                    <a:pt x="1257" y="415"/>
                    <a:pt x="1186" y="276"/>
                    <a:pt x="1076" y="183"/>
                  </a:cubicBezTo>
                  <a:lnTo>
                    <a:pt x="1035" y="231"/>
                  </a:lnTo>
                  <a:cubicBezTo>
                    <a:pt x="1131" y="313"/>
                    <a:pt x="1193" y="435"/>
                    <a:pt x="1193" y="571"/>
                  </a:cubicBezTo>
                  <a:close/>
                  <a:moveTo>
                    <a:pt x="1229" y="0"/>
                  </a:moveTo>
                  <a:lnTo>
                    <a:pt x="1189" y="49"/>
                  </a:lnTo>
                  <a:cubicBezTo>
                    <a:pt x="1337" y="174"/>
                    <a:pt x="1432" y="362"/>
                    <a:pt x="1432" y="571"/>
                  </a:cubicBezTo>
                  <a:cubicBezTo>
                    <a:pt x="1432" y="780"/>
                    <a:pt x="1337" y="968"/>
                    <a:pt x="1189" y="1093"/>
                  </a:cubicBezTo>
                  <a:lnTo>
                    <a:pt x="1230" y="1142"/>
                  </a:lnTo>
                  <a:cubicBezTo>
                    <a:pt x="1392" y="1005"/>
                    <a:pt x="1495" y="800"/>
                    <a:pt x="1495" y="571"/>
                  </a:cubicBezTo>
                  <a:cubicBezTo>
                    <a:pt x="1495" y="342"/>
                    <a:pt x="1392" y="137"/>
                    <a:pt x="1229" y="0"/>
                  </a:cubicBezTo>
                  <a:close/>
                  <a:moveTo>
                    <a:pt x="514" y="571"/>
                  </a:moveTo>
                  <a:cubicBezTo>
                    <a:pt x="514" y="500"/>
                    <a:pt x="547" y="436"/>
                    <a:pt x="597" y="393"/>
                  </a:cubicBezTo>
                  <a:lnTo>
                    <a:pt x="557" y="344"/>
                  </a:lnTo>
                  <a:cubicBezTo>
                    <a:pt x="492" y="399"/>
                    <a:pt x="451" y="480"/>
                    <a:pt x="451" y="571"/>
                  </a:cubicBezTo>
                  <a:cubicBezTo>
                    <a:pt x="451" y="662"/>
                    <a:pt x="492" y="743"/>
                    <a:pt x="556" y="798"/>
                  </a:cubicBezTo>
                  <a:lnTo>
                    <a:pt x="597" y="749"/>
                  </a:lnTo>
                  <a:cubicBezTo>
                    <a:pt x="547" y="706"/>
                    <a:pt x="514" y="642"/>
                    <a:pt x="514" y="571"/>
                  </a:cubicBezTo>
                  <a:close/>
                  <a:moveTo>
                    <a:pt x="302" y="571"/>
                  </a:moveTo>
                  <a:cubicBezTo>
                    <a:pt x="302" y="435"/>
                    <a:pt x="364" y="313"/>
                    <a:pt x="461" y="231"/>
                  </a:cubicBezTo>
                  <a:lnTo>
                    <a:pt x="420" y="182"/>
                  </a:lnTo>
                  <a:cubicBezTo>
                    <a:pt x="309" y="276"/>
                    <a:pt x="239" y="415"/>
                    <a:pt x="239" y="571"/>
                  </a:cubicBezTo>
                  <a:cubicBezTo>
                    <a:pt x="239" y="727"/>
                    <a:pt x="309" y="866"/>
                    <a:pt x="420" y="959"/>
                  </a:cubicBezTo>
                  <a:lnTo>
                    <a:pt x="461" y="911"/>
                  </a:lnTo>
                  <a:cubicBezTo>
                    <a:pt x="364" y="829"/>
                    <a:pt x="302" y="707"/>
                    <a:pt x="302" y="571"/>
                  </a:cubicBezTo>
                  <a:close/>
                  <a:moveTo>
                    <a:pt x="266" y="1142"/>
                  </a:moveTo>
                  <a:lnTo>
                    <a:pt x="307" y="1093"/>
                  </a:lnTo>
                  <a:cubicBezTo>
                    <a:pt x="158" y="968"/>
                    <a:pt x="64" y="780"/>
                    <a:pt x="64" y="571"/>
                  </a:cubicBezTo>
                  <a:cubicBezTo>
                    <a:pt x="64" y="362"/>
                    <a:pt x="158" y="174"/>
                    <a:pt x="307" y="49"/>
                  </a:cubicBezTo>
                  <a:lnTo>
                    <a:pt x="266" y="0"/>
                  </a:lnTo>
                  <a:cubicBezTo>
                    <a:pt x="104" y="137"/>
                    <a:pt x="0" y="342"/>
                    <a:pt x="0" y="571"/>
                  </a:cubicBezTo>
                  <a:cubicBezTo>
                    <a:pt x="0" y="800"/>
                    <a:pt x="104" y="1005"/>
                    <a:pt x="266" y="1142"/>
                  </a:cubicBez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0"/>
            <p:cNvSpPr>
              <a:spLocks noEditPoints="1"/>
            </p:cNvSpPr>
            <p:nvPr/>
          </p:nvSpPr>
          <p:spPr bwMode="auto">
            <a:xfrm>
              <a:off x="6937375" y="3132138"/>
              <a:ext cx="301625" cy="231775"/>
            </a:xfrm>
            <a:custGeom>
              <a:avLst/>
              <a:gdLst>
                <a:gd name="T0" fmla="*/ 981 w 1495"/>
                <a:gd name="T1" fmla="*/ 571 h 1142"/>
                <a:gd name="T2" fmla="*/ 898 w 1495"/>
                <a:gd name="T3" fmla="*/ 749 h 1142"/>
                <a:gd name="T4" fmla="*/ 939 w 1495"/>
                <a:gd name="T5" fmla="*/ 797 h 1142"/>
                <a:gd name="T6" fmla="*/ 1044 w 1495"/>
                <a:gd name="T7" fmla="*/ 571 h 1142"/>
                <a:gd name="T8" fmla="*/ 939 w 1495"/>
                <a:gd name="T9" fmla="*/ 344 h 1142"/>
                <a:gd name="T10" fmla="*/ 898 w 1495"/>
                <a:gd name="T11" fmla="*/ 393 h 1142"/>
                <a:gd name="T12" fmla="*/ 981 w 1495"/>
                <a:gd name="T13" fmla="*/ 571 h 1142"/>
                <a:gd name="T14" fmla="*/ 1193 w 1495"/>
                <a:gd name="T15" fmla="*/ 571 h 1142"/>
                <a:gd name="T16" fmla="*/ 1035 w 1495"/>
                <a:gd name="T17" fmla="*/ 911 h 1142"/>
                <a:gd name="T18" fmla="*/ 1076 w 1495"/>
                <a:gd name="T19" fmla="*/ 959 h 1142"/>
                <a:gd name="T20" fmla="*/ 1257 w 1495"/>
                <a:gd name="T21" fmla="*/ 571 h 1142"/>
                <a:gd name="T22" fmla="*/ 1076 w 1495"/>
                <a:gd name="T23" fmla="*/ 183 h 1142"/>
                <a:gd name="T24" fmla="*/ 1035 w 1495"/>
                <a:gd name="T25" fmla="*/ 231 h 1142"/>
                <a:gd name="T26" fmla="*/ 1193 w 1495"/>
                <a:gd name="T27" fmla="*/ 571 h 1142"/>
                <a:gd name="T28" fmla="*/ 1229 w 1495"/>
                <a:gd name="T29" fmla="*/ 0 h 1142"/>
                <a:gd name="T30" fmla="*/ 1189 w 1495"/>
                <a:gd name="T31" fmla="*/ 49 h 1142"/>
                <a:gd name="T32" fmla="*/ 1432 w 1495"/>
                <a:gd name="T33" fmla="*/ 571 h 1142"/>
                <a:gd name="T34" fmla="*/ 1189 w 1495"/>
                <a:gd name="T35" fmla="*/ 1093 h 1142"/>
                <a:gd name="T36" fmla="*/ 1230 w 1495"/>
                <a:gd name="T37" fmla="*/ 1142 h 1142"/>
                <a:gd name="T38" fmla="*/ 1495 w 1495"/>
                <a:gd name="T39" fmla="*/ 571 h 1142"/>
                <a:gd name="T40" fmla="*/ 1229 w 1495"/>
                <a:gd name="T41" fmla="*/ 0 h 1142"/>
                <a:gd name="T42" fmla="*/ 514 w 1495"/>
                <a:gd name="T43" fmla="*/ 571 h 1142"/>
                <a:gd name="T44" fmla="*/ 597 w 1495"/>
                <a:gd name="T45" fmla="*/ 393 h 1142"/>
                <a:gd name="T46" fmla="*/ 557 w 1495"/>
                <a:gd name="T47" fmla="*/ 344 h 1142"/>
                <a:gd name="T48" fmla="*/ 451 w 1495"/>
                <a:gd name="T49" fmla="*/ 571 h 1142"/>
                <a:gd name="T50" fmla="*/ 556 w 1495"/>
                <a:gd name="T51" fmla="*/ 798 h 1142"/>
                <a:gd name="T52" fmla="*/ 597 w 1495"/>
                <a:gd name="T53" fmla="*/ 749 h 1142"/>
                <a:gd name="T54" fmla="*/ 514 w 1495"/>
                <a:gd name="T55" fmla="*/ 571 h 1142"/>
                <a:gd name="T56" fmla="*/ 302 w 1495"/>
                <a:gd name="T57" fmla="*/ 571 h 1142"/>
                <a:gd name="T58" fmla="*/ 461 w 1495"/>
                <a:gd name="T59" fmla="*/ 231 h 1142"/>
                <a:gd name="T60" fmla="*/ 420 w 1495"/>
                <a:gd name="T61" fmla="*/ 182 h 1142"/>
                <a:gd name="T62" fmla="*/ 239 w 1495"/>
                <a:gd name="T63" fmla="*/ 571 h 1142"/>
                <a:gd name="T64" fmla="*/ 420 w 1495"/>
                <a:gd name="T65" fmla="*/ 959 h 1142"/>
                <a:gd name="T66" fmla="*/ 461 w 1495"/>
                <a:gd name="T67" fmla="*/ 911 h 1142"/>
                <a:gd name="T68" fmla="*/ 302 w 1495"/>
                <a:gd name="T69" fmla="*/ 571 h 1142"/>
                <a:gd name="T70" fmla="*/ 266 w 1495"/>
                <a:gd name="T71" fmla="*/ 1142 h 1142"/>
                <a:gd name="T72" fmla="*/ 307 w 1495"/>
                <a:gd name="T73" fmla="*/ 1093 h 1142"/>
                <a:gd name="T74" fmla="*/ 64 w 1495"/>
                <a:gd name="T75" fmla="*/ 571 h 1142"/>
                <a:gd name="T76" fmla="*/ 307 w 1495"/>
                <a:gd name="T77" fmla="*/ 49 h 1142"/>
                <a:gd name="T78" fmla="*/ 266 w 1495"/>
                <a:gd name="T79" fmla="*/ 0 h 1142"/>
                <a:gd name="T80" fmla="*/ 0 w 1495"/>
                <a:gd name="T81" fmla="*/ 571 h 1142"/>
                <a:gd name="T82" fmla="*/ 266 w 1495"/>
                <a:gd name="T83" fmla="*/ 1142 h 1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95" h="1142">
                  <a:moveTo>
                    <a:pt x="981" y="571"/>
                  </a:moveTo>
                  <a:cubicBezTo>
                    <a:pt x="981" y="642"/>
                    <a:pt x="949" y="706"/>
                    <a:pt x="898" y="749"/>
                  </a:cubicBezTo>
                  <a:lnTo>
                    <a:pt x="939" y="797"/>
                  </a:lnTo>
                  <a:cubicBezTo>
                    <a:pt x="1003" y="743"/>
                    <a:pt x="1044" y="662"/>
                    <a:pt x="1044" y="571"/>
                  </a:cubicBezTo>
                  <a:cubicBezTo>
                    <a:pt x="1044" y="480"/>
                    <a:pt x="1003" y="399"/>
                    <a:pt x="939" y="344"/>
                  </a:cubicBezTo>
                  <a:lnTo>
                    <a:pt x="898" y="393"/>
                  </a:lnTo>
                  <a:cubicBezTo>
                    <a:pt x="949" y="436"/>
                    <a:pt x="981" y="500"/>
                    <a:pt x="981" y="571"/>
                  </a:cubicBezTo>
                  <a:close/>
                  <a:moveTo>
                    <a:pt x="1193" y="571"/>
                  </a:moveTo>
                  <a:cubicBezTo>
                    <a:pt x="1193" y="707"/>
                    <a:pt x="1132" y="829"/>
                    <a:pt x="1035" y="911"/>
                  </a:cubicBezTo>
                  <a:lnTo>
                    <a:pt x="1076" y="959"/>
                  </a:lnTo>
                  <a:cubicBezTo>
                    <a:pt x="1186" y="866"/>
                    <a:pt x="1257" y="727"/>
                    <a:pt x="1257" y="571"/>
                  </a:cubicBezTo>
                  <a:cubicBezTo>
                    <a:pt x="1257" y="415"/>
                    <a:pt x="1186" y="276"/>
                    <a:pt x="1076" y="183"/>
                  </a:cubicBezTo>
                  <a:lnTo>
                    <a:pt x="1035" y="231"/>
                  </a:lnTo>
                  <a:cubicBezTo>
                    <a:pt x="1131" y="313"/>
                    <a:pt x="1193" y="435"/>
                    <a:pt x="1193" y="571"/>
                  </a:cubicBezTo>
                  <a:close/>
                  <a:moveTo>
                    <a:pt x="1229" y="0"/>
                  </a:moveTo>
                  <a:lnTo>
                    <a:pt x="1189" y="49"/>
                  </a:lnTo>
                  <a:cubicBezTo>
                    <a:pt x="1337" y="174"/>
                    <a:pt x="1432" y="362"/>
                    <a:pt x="1432" y="571"/>
                  </a:cubicBezTo>
                  <a:cubicBezTo>
                    <a:pt x="1432" y="780"/>
                    <a:pt x="1337" y="968"/>
                    <a:pt x="1189" y="1093"/>
                  </a:cubicBezTo>
                  <a:lnTo>
                    <a:pt x="1230" y="1142"/>
                  </a:lnTo>
                  <a:cubicBezTo>
                    <a:pt x="1392" y="1005"/>
                    <a:pt x="1495" y="800"/>
                    <a:pt x="1495" y="571"/>
                  </a:cubicBezTo>
                  <a:cubicBezTo>
                    <a:pt x="1495" y="342"/>
                    <a:pt x="1392" y="137"/>
                    <a:pt x="1229" y="0"/>
                  </a:cubicBezTo>
                  <a:close/>
                  <a:moveTo>
                    <a:pt x="514" y="571"/>
                  </a:moveTo>
                  <a:cubicBezTo>
                    <a:pt x="514" y="500"/>
                    <a:pt x="547" y="436"/>
                    <a:pt x="597" y="393"/>
                  </a:cubicBezTo>
                  <a:lnTo>
                    <a:pt x="557" y="344"/>
                  </a:lnTo>
                  <a:cubicBezTo>
                    <a:pt x="492" y="399"/>
                    <a:pt x="451" y="480"/>
                    <a:pt x="451" y="571"/>
                  </a:cubicBezTo>
                  <a:cubicBezTo>
                    <a:pt x="451" y="662"/>
                    <a:pt x="492" y="743"/>
                    <a:pt x="556" y="798"/>
                  </a:cubicBezTo>
                  <a:lnTo>
                    <a:pt x="597" y="749"/>
                  </a:lnTo>
                  <a:cubicBezTo>
                    <a:pt x="547" y="706"/>
                    <a:pt x="514" y="642"/>
                    <a:pt x="514" y="571"/>
                  </a:cubicBezTo>
                  <a:close/>
                  <a:moveTo>
                    <a:pt x="302" y="571"/>
                  </a:moveTo>
                  <a:cubicBezTo>
                    <a:pt x="302" y="435"/>
                    <a:pt x="364" y="313"/>
                    <a:pt x="461" y="231"/>
                  </a:cubicBezTo>
                  <a:lnTo>
                    <a:pt x="420" y="182"/>
                  </a:lnTo>
                  <a:cubicBezTo>
                    <a:pt x="309" y="276"/>
                    <a:pt x="239" y="415"/>
                    <a:pt x="239" y="571"/>
                  </a:cubicBezTo>
                  <a:cubicBezTo>
                    <a:pt x="239" y="727"/>
                    <a:pt x="309" y="866"/>
                    <a:pt x="420" y="959"/>
                  </a:cubicBezTo>
                  <a:lnTo>
                    <a:pt x="461" y="911"/>
                  </a:lnTo>
                  <a:cubicBezTo>
                    <a:pt x="364" y="829"/>
                    <a:pt x="302" y="707"/>
                    <a:pt x="302" y="571"/>
                  </a:cubicBezTo>
                  <a:close/>
                  <a:moveTo>
                    <a:pt x="266" y="1142"/>
                  </a:moveTo>
                  <a:lnTo>
                    <a:pt x="307" y="1093"/>
                  </a:lnTo>
                  <a:cubicBezTo>
                    <a:pt x="158" y="968"/>
                    <a:pt x="64" y="780"/>
                    <a:pt x="64" y="571"/>
                  </a:cubicBezTo>
                  <a:cubicBezTo>
                    <a:pt x="64" y="362"/>
                    <a:pt x="158" y="174"/>
                    <a:pt x="307" y="49"/>
                  </a:cubicBezTo>
                  <a:lnTo>
                    <a:pt x="266" y="0"/>
                  </a:lnTo>
                  <a:cubicBezTo>
                    <a:pt x="104" y="137"/>
                    <a:pt x="0" y="342"/>
                    <a:pt x="0" y="571"/>
                  </a:cubicBezTo>
                  <a:cubicBezTo>
                    <a:pt x="0" y="800"/>
                    <a:pt x="104" y="1005"/>
                    <a:pt x="266" y="1142"/>
                  </a:cubicBezTo>
                  <a:close/>
                </a:path>
              </a:pathLst>
            </a:cu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21"/>
            <p:cNvSpPr>
              <a:spLocks/>
            </p:cNvSpPr>
            <p:nvPr/>
          </p:nvSpPr>
          <p:spPr bwMode="auto">
            <a:xfrm>
              <a:off x="7062788" y="3222625"/>
              <a:ext cx="50800" cy="103188"/>
            </a:xfrm>
            <a:custGeom>
              <a:avLst/>
              <a:gdLst>
                <a:gd name="T0" fmla="*/ 91 w 249"/>
                <a:gd name="T1" fmla="*/ 244 h 508"/>
                <a:gd name="T2" fmla="*/ 91 w 249"/>
                <a:gd name="T3" fmla="*/ 508 h 508"/>
                <a:gd name="T4" fmla="*/ 159 w 249"/>
                <a:gd name="T5" fmla="*/ 508 h 508"/>
                <a:gd name="T6" fmla="*/ 159 w 249"/>
                <a:gd name="T7" fmla="*/ 244 h 508"/>
                <a:gd name="T8" fmla="*/ 249 w 249"/>
                <a:gd name="T9" fmla="*/ 124 h 508"/>
                <a:gd name="T10" fmla="*/ 125 w 249"/>
                <a:gd name="T11" fmla="*/ 0 h 508"/>
                <a:gd name="T12" fmla="*/ 0 w 249"/>
                <a:gd name="T13" fmla="*/ 124 h 508"/>
                <a:gd name="T14" fmla="*/ 91 w 249"/>
                <a:gd name="T15" fmla="*/ 244 h 5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9" h="508">
                  <a:moveTo>
                    <a:pt x="91" y="244"/>
                  </a:moveTo>
                  <a:lnTo>
                    <a:pt x="91" y="508"/>
                  </a:lnTo>
                  <a:lnTo>
                    <a:pt x="159" y="508"/>
                  </a:lnTo>
                  <a:lnTo>
                    <a:pt x="159" y="244"/>
                  </a:lnTo>
                  <a:cubicBezTo>
                    <a:pt x="211" y="229"/>
                    <a:pt x="249" y="181"/>
                    <a:pt x="249" y="124"/>
                  </a:cubicBezTo>
                  <a:cubicBezTo>
                    <a:pt x="249" y="55"/>
                    <a:pt x="193" y="0"/>
                    <a:pt x="125" y="0"/>
                  </a:cubicBezTo>
                  <a:cubicBezTo>
                    <a:pt x="56" y="0"/>
                    <a:pt x="0" y="55"/>
                    <a:pt x="0" y="124"/>
                  </a:cubicBezTo>
                  <a:cubicBezTo>
                    <a:pt x="0" y="181"/>
                    <a:pt x="39" y="229"/>
                    <a:pt x="91" y="244"/>
                  </a:cubicBez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22"/>
            <p:cNvSpPr>
              <a:spLocks/>
            </p:cNvSpPr>
            <p:nvPr/>
          </p:nvSpPr>
          <p:spPr bwMode="auto">
            <a:xfrm>
              <a:off x="7018338" y="3325813"/>
              <a:ext cx="138113" cy="265113"/>
            </a:xfrm>
            <a:custGeom>
              <a:avLst/>
              <a:gdLst>
                <a:gd name="T0" fmla="*/ 87 w 87"/>
                <a:gd name="T1" fmla="*/ 167 h 167"/>
                <a:gd name="T2" fmla="*/ 0 w 87"/>
                <a:gd name="T3" fmla="*/ 167 h 167"/>
                <a:gd name="T4" fmla="*/ 28 w 87"/>
                <a:gd name="T5" fmla="*/ 0 h 167"/>
                <a:gd name="T6" fmla="*/ 59 w 87"/>
                <a:gd name="T7" fmla="*/ 0 h 167"/>
                <a:gd name="T8" fmla="*/ 87 w 87"/>
                <a:gd name="T9" fmla="*/ 167 h 167"/>
              </a:gdLst>
              <a:ahLst/>
              <a:cxnLst>
                <a:cxn ang="0">
                  <a:pos x="T0" y="T1"/>
                </a:cxn>
                <a:cxn ang="0">
                  <a:pos x="T2" y="T3"/>
                </a:cxn>
                <a:cxn ang="0">
                  <a:pos x="T4" y="T5"/>
                </a:cxn>
                <a:cxn ang="0">
                  <a:pos x="T6" y="T7"/>
                </a:cxn>
                <a:cxn ang="0">
                  <a:pos x="T8" y="T9"/>
                </a:cxn>
              </a:cxnLst>
              <a:rect l="0" t="0" r="r" b="b"/>
              <a:pathLst>
                <a:path w="87" h="167">
                  <a:moveTo>
                    <a:pt x="87" y="167"/>
                  </a:moveTo>
                  <a:lnTo>
                    <a:pt x="0" y="167"/>
                  </a:lnTo>
                  <a:lnTo>
                    <a:pt x="28" y="0"/>
                  </a:lnTo>
                  <a:lnTo>
                    <a:pt x="59" y="0"/>
                  </a:lnTo>
                  <a:lnTo>
                    <a:pt x="87" y="167"/>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23"/>
            <p:cNvSpPr>
              <a:spLocks/>
            </p:cNvSpPr>
            <p:nvPr/>
          </p:nvSpPr>
          <p:spPr bwMode="auto">
            <a:xfrm>
              <a:off x="7018338" y="3325813"/>
              <a:ext cx="138113" cy="265113"/>
            </a:xfrm>
            <a:custGeom>
              <a:avLst/>
              <a:gdLst>
                <a:gd name="T0" fmla="*/ 87 w 87"/>
                <a:gd name="T1" fmla="*/ 167 h 167"/>
                <a:gd name="T2" fmla="*/ 0 w 87"/>
                <a:gd name="T3" fmla="*/ 167 h 167"/>
                <a:gd name="T4" fmla="*/ 28 w 87"/>
                <a:gd name="T5" fmla="*/ 0 h 167"/>
                <a:gd name="T6" fmla="*/ 59 w 87"/>
                <a:gd name="T7" fmla="*/ 0 h 167"/>
                <a:gd name="T8" fmla="*/ 87 w 87"/>
                <a:gd name="T9" fmla="*/ 167 h 167"/>
              </a:gdLst>
              <a:ahLst/>
              <a:cxnLst>
                <a:cxn ang="0">
                  <a:pos x="T0" y="T1"/>
                </a:cxn>
                <a:cxn ang="0">
                  <a:pos x="T2" y="T3"/>
                </a:cxn>
                <a:cxn ang="0">
                  <a:pos x="T4" y="T5"/>
                </a:cxn>
                <a:cxn ang="0">
                  <a:pos x="T6" y="T7"/>
                </a:cxn>
                <a:cxn ang="0">
                  <a:pos x="T8" y="T9"/>
                </a:cxn>
              </a:cxnLst>
              <a:rect l="0" t="0" r="r" b="b"/>
              <a:pathLst>
                <a:path w="87" h="167">
                  <a:moveTo>
                    <a:pt x="87" y="167"/>
                  </a:moveTo>
                  <a:lnTo>
                    <a:pt x="0" y="167"/>
                  </a:lnTo>
                  <a:lnTo>
                    <a:pt x="28" y="0"/>
                  </a:lnTo>
                  <a:lnTo>
                    <a:pt x="59" y="0"/>
                  </a:lnTo>
                  <a:lnTo>
                    <a:pt x="87" y="167"/>
                  </a:lnTo>
                  <a:close/>
                </a:path>
              </a:pathLst>
            </a:cu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Rectangle 24"/>
            <p:cNvSpPr>
              <a:spLocks noChangeArrowheads="1"/>
            </p:cNvSpPr>
            <p:nvPr/>
          </p:nvSpPr>
          <p:spPr bwMode="auto">
            <a:xfrm>
              <a:off x="7016750" y="3611563"/>
              <a:ext cx="212725"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1A2D51"/>
                  </a:solidFill>
                  <a:effectLst/>
                  <a:latin typeface="Calibri" panose="020F0502020204030204" pitchFamily="34" charset="0"/>
                </a:rPr>
                <a:t>AP1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nvGrpSpPr>
          <p:cNvPr id="6" name="Group 5"/>
          <p:cNvGrpSpPr/>
          <p:nvPr/>
        </p:nvGrpSpPr>
        <p:grpSpPr>
          <a:xfrm>
            <a:off x="6804087" y="4432592"/>
            <a:ext cx="301625" cy="628651"/>
            <a:chOff x="6708775" y="5283200"/>
            <a:chExt cx="301625" cy="628651"/>
          </a:xfrm>
        </p:grpSpPr>
        <p:sp>
          <p:nvSpPr>
            <p:cNvPr id="31" name="Freeform 28"/>
            <p:cNvSpPr>
              <a:spLocks noEditPoints="1"/>
            </p:cNvSpPr>
            <p:nvPr/>
          </p:nvSpPr>
          <p:spPr bwMode="auto">
            <a:xfrm>
              <a:off x="6708775" y="5283200"/>
              <a:ext cx="301625" cy="230188"/>
            </a:xfrm>
            <a:custGeom>
              <a:avLst/>
              <a:gdLst>
                <a:gd name="T0" fmla="*/ 981 w 1495"/>
                <a:gd name="T1" fmla="*/ 571 h 1142"/>
                <a:gd name="T2" fmla="*/ 898 w 1495"/>
                <a:gd name="T3" fmla="*/ 749 h 1142"/>
                <a:gd name="T4" fmla="*/ 939 w 1495"/>
                <a:gd name="T5" fmla="*/ 798 h 1142"/>
                <a:gd name="T6" fmla="*/ 1045 w 1495"/>
                <a:gd name="T7" fmla="*/ 571 h 1142"/>
                <a:gd name="T8" fmla="*/ 939 w 1495"/>
                <a:gd name="T9" fmla="*/ 345 h 1142"/>
                <a:gd name="T10" fmla="*/ 898 w 1495"/>
                <a:gd name="T11" fmla="*/ 393 h 1142"/>
                <a:gd name="T12" fmla="*/ 981 w 1495"/>
                <a:gd name="T13" fmla="*/ 571 h 1142"/>
                <a:gd name="T14" fmla="*/ 1193 w 1495"/>
                <a:gd name="T15" fmla="*/ 571 h 1142"/>
                <a:gd name="T16" fmla="*/ 1035 w 1495"/>
                <a:gd name="T17" fmla="*/ 911 h 1142"/>
                <a:gd name="T18" fmla="*/ 1076 w 1495"/>
                <a:gd name="T19" fmla="*/ 960 h 1142"/>
                <a:gd name="T20" fmla="*/ 1257 w 1495"/>
                <a:gd name="T21" fmla="*/ 571 h 1142"/>
                <a:gd name="T22" fmla="*/ 1076 w 1495"/>
                <a:gd name="T23" fmla="*/ 183 h 1142"/>
                <a:gd name="T24" fmla="*/ 1035 w 1495"/>
                <a:gd name="T25" fmla="*/ 231 h 1142"/>
                <a:gd name="T26" fmla="*/ 1193 w 1495"/>
                <a:gd name="T27" fmla="*/ 571 h 1142"/>
                <a:gd name="T28" fmla="*/ 1229 w 1495"/>
                <a:gd name="T29" fmla="*/ 0 h 1142"/>
                <a:gd name="T30" fmla="*/ 1189 w 1495"/>
                <a:gd name="T31" fmla="*/ 49 h 1142"/>
                <a:gd name="T32" fmla="*/ 1432 w 1495"/>
                <a:gd name="T33" fmla="*/ 571 h 1142"/>
                <a:gd name="T34" fmla="*/ 1189 w 1495"/>
                <a:gd name="T35" fmla="*/ 1094 h 1142"/>
                <a:gd name="T36" fmla="*/ 1230 w 1495"/>
                <a:gd name="T37" fmla="*/ 1142 h 1142"/>
                <a:gd name="T38" fmla="*/ 1495 w 1495"/>
                <a:gd name="T39" fmla="*/ 571 h 1142"/>
                <a:gd name="T40" fmla="*/ 1229 w 1495"/>
                <a:gd name="T41" fmla="*/ 0 h 1142"/>
                <a:gd name="T42" fmla="*/ 514 w 1495"/>
                <a:gd name="T43" fmla="*/ 571 h 1142"/>
                <a:gd name="T44" fmla="*/ 598 w 1495"/>
                <a:gd name="T45" fmla="*/ 393 h 1142"/>
                <a:gd name="T46" fmla="*/ 557 w 1495"/>
                <a:gd name="T47" fmla="*/ 345 h 1142"/>
                <a:gd name="T48" fmla="*/ 451 w 1495"/>
                <a:gd name="T49" fmla="*/ 571 h 1142"/>
                <a:gd name="T50" fmla="*/ 557 w 1495"/>
                <a:gd name="T51" fmla="*/ 798 h 1142"/>
                <a:gd name="T52" fmla="*/ 597 w 1495"/>
                <a:gd name="T53" fmla="*/ 749 h 1142"/>
                <a:gd name="T54" fmla="*/ 514 w 1495"/>
                <a:gd name="T55" fmla="*/ 571 h 1142"/>
                <a:gd name="T56" fmla="*/ 302 w 1495"/>
                <a:gd name="T57" fmla="*/ 571 h 1142"/>
                <a:gd name="T58" fmla="*/ 461 w 1495"/>
                <a:gd name="T59" fmla="*/ 231 h 1142"/>
                <a:gd name="T60" fmla="*/ 420 w 1495"/>
                <a:gd name="T61" fmla="*/ 183 h 1142"/>
                <a:gd name="T62" fmla="*/ 239 w 1495"/>
                <a:gd name="T63" fmla="*/ 571 h 1142"/>
                <a:gd name="T64" fmla="*/ 420 w 1495"/>
                <a:gd name="T65" fmla="*/ 960 h 1142"/>
                <a:gd name="T66" fmla="*/ 461 w 1495"/>
                <a:gd name="T67" fmla="*/ 911 h 1142"/>
                <a:gd name="T68" fmla="*/ 302 w 1495"/>
                <a:gd name="T69" fmla="*/ 571 h 1142"/>
                <a:gd name="T70" fmla="*/ 266 w 1495"/>
                <a:gd name="T71" fmla="*/ 1142 h 1142"/>
                <a:gd name="T72" fmla="*/ 307 w 1495"/>
                <a:gd name="T73" fmla="*/ 1094 h 1142"/>
                <a:gd name="T74" fmla="*/ 64 w 1495"/>
                <a:gd name="T75" fmla="*/ 571 h 1142"/>
                <a:gd name="T76" fmla="*/ 307 w 1495"/>
                <a:gd name="T77" fmla="*/ 49 h 1142"/>
                <a:gd name="T78" fmla="*/ 266 w 1495"/>
                <a:gd name="T79" fmla="*/ 0 h 1142"/>
                <a:gd name="T80" fmla="*/ 0 w 1495"/>
                <a:gd name="T81" fmla="*/ 571 h 1142"/>
                <a:gd name="T82" fmla="*/ 266 w 1495"/>
                <a:gd name="T83" fmla="*/ 1142 h 1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95" h="1142">
                  <a:moveTo>
                    <a:pt x="981" y="571"/>
                  </a:moveTo>
                  <a:cubicBezTo>
                    <a:pt x="981" y="643"/>
                    <a:pt x="949" y="706"/>
                    <a:pt x="898" y="749"/>
                  </a:cubicBezTo>
                  <a:lnTo>
                    <a:pt x="939" y="798"/>
                  </a:lnTo>
                  <a:cubicBezTo>
                    <a:pt x="1004" y="743"/>
                    <a:pt x="1045" y="662"/>
                    <a:pt x="1045" y="571"/>
                  </a:cubicBezTo>
                  <a:cubicBezTo>
                    <a:pt x="1045" y="481"/>
                    <a:pt x="1004" y="399"/>
                    <a:pt x="939" y="345"/>
                  </a:cubicBezTo>
                  <a:lnTo>
                    <a:pt x="898" y="393"/>
                  </a:lnTo>
                  <a:cubicBezTo>
                    <a:pt x="949" y="436"/>
                    <a:pt x="981" y="500"/>
                    <a:pt x="981" y="571"/>
                  </a:cubicBezTo>
                  <a:close/>
                  <a:moveTo>
                    <a:pt x="1193" y="571"/>
                  </a:moveTo>
                  <a:cubicBezTo>
                    <a:pt x="1193" y="708"/>
                    <a:pt x="1132" y="829"/>
                    <a:pt x="1035" y="911"/>
                  </a:cubicBezTo>
                  <a:lnTo>
                    <a:pt x="1076" y="960"/>
                  </a:lnTo>
                  <a:cubicBezTo>
                    <a:pt x="1186" y="866"/>
                    <a:pt x="1257" y="727"/>
                    <a:pt x="1257" y="571"/>
                  </a:cubicBezTo>
                  <a:cubicBezTo>
                    <a:pt x="1257" y="416"/>
                    <a:pt x="1186" y="276"/>
                    <a:pt x="1076" y="183"/>
                  </a:cubicBezTo>
                  <a:lnTo>
                    <a:pt x="1035" y="231"/>
                  </a:lnTo>
                  <a:cubicBezTo>
                    <a:pt x="1132" y="313"/>
                    <a:pt x="1193" y="435"/>
                    <a:pt x="1193" y="571"/>
                  </a:cubicBezTo>
                  <a:close/>
                  <a:moveTo>
                    <a:pt x="1229" y="0"/>
                  </a:moveTo>
                  <a:lnTo>
                    <a:pt x="1189" y="49"/>
                  </a:lnTo>
                  <a:cubicBezTo>
                    <a:pt x="1337" y="174"/>
                    <a:pt x="1432" y="362"/>
                    <a:pt x="1432" y="571"/>
                  </a:cubicBezTo>
                  <a:cubicBezTo>
                    <a:pt x="1432" y="781"/>
                    <a:pt x="1337" y="968"/>
                    <a:pt x="1189" y="1094"/>
                  </a:cubicBezTo>
                  <a:lnTo>
                    <a:pt x="1230" y="1142"/>
                  </a:lnTo>
                  <a:cubicBezTo>
                    <a:pt x="1392" y="1005"/>
                    <a:pt x="1495" y="800"/>
                    <a:pt x="1495" y="571"/>
                  </a:cubicBezTo>
                  <a:cubicBezTo>
                    <a:pt x="1495" y="343"/>
                    <a:pt x="1392" y="138"/>
                    <a:pt x="1229" y="0"/>
                  </a:cubicBezTo>
                  <a:close/>
                  <a:moveTo>
                    <a:pt x="514" y="571"/>
                  </a:moveTo>
                  <a:cubicBezTo>
                    <a:pt x="514" y="500"/>
                    <a:pt x="547" y="436"/>
                    <a:pt x="598" y="393"/>
                  </a:cubicBezTo>
                  <a:lnTo>
                    <a:pt x="557" y="345"/>
                  </a:lnTo>
                  <a:cubicBezTo>
                    <a:pt x="492" y="399"/>
                    <a:pt x="451" y="480"/>
                    <a:pt x="451" y="571"/>
                  </a:cubicBezTo>
                  <a:cubicBezTo>
                    <a:pt x="451" y="662"/>
                    <a:pt x="492" y="743"/>
                    <a:pt x="557" y="798"/>
                  </a:cubicBezTo>
                  <a:lnTo>
                    <a:pt x="597" y="749"/>
                  </a:lnTo>
                  <a:cubicBezTo>
                    <a:pt x="547" y="707"/>
                    <a:pt x="514" y="643"/>
                    <a:pt x="514" y="571"/>
                  </a:cubicBezTo>
                  <a:close/>
                  <a:moveTo>
                    <a:pt x="302" y="571"/>
                  </a:moveTo>
                  <a:cubicBezTo>
                    <a:pt x="302" y="435"/>
                    <a:pt x="364" y="313"/>
                    <a:pt x="461" y="231"/>
                  </a:cubicBezTo>
                  <a:lnTo>
                    <a:pt x="420" y="183"/>
                  </a:lnTo>
                  <a:cubicBezTo>
                    <a:pt x="310" y="276"/>
                    <a:pt x="239" y="416"/>
                    <a:pt x="239" y="571"/>
                  </a:cubicBezTo>
                  <a:cubicBezTo>
                    <a:pt x="239" y="727"/>
                    <a:pt x="309" y="866"/>
                    <a:pt x="420" y="960"/>
                  </a:cubicBezTo>
                  <a:lnTo>
                    <a:pt x="461" y="911"/>
                  </a:lnTo>
                  <a:cubicBezTo>
                    <a:pt x="364" y="830"/>
                    <a:pt x="302" y="708"/>
                    <a:pt x="302" y="571"/>
                  </a:cubicBezTo>
                  <a:close/>
                  <a:moveTo>
                    <a:pt x="266" y="1142"/>
                  </a:moveTo>
                  <a:lnTo>
                    <a:pt x="307" y="1094"/>
                  </a:lnTo>
                  <a:cubicBezTo>
                    <a:pt x="158" y="968"/>
                    <a:pt x="64" y="781"/>
                    <a:pt x="64" y="571"/>
                  </a:cubicBezTo>
                  <a:cubicBezTo>
                    <a:pt x="64" y="362"/>
                    <a:pt x="158" y="174"/>
                    <a:pt x="307" y="49"/>
                  </a:cubicBezTo>
                  <a:lnTo>
                    <a:pt x="266" y="0"/>
                  </a:lnTo>
                  <a:cubicBezTo>
                    <a:pt x="104" y="138"/>
                    <a:pt x="0" y="343"/>
                    <a:pt x="0" y="571"/>
                  </a:cubicBezTo>
                  <a:cubicBezTo>
                    <a:pt x="0" y="800"/>
                    <a:pt x="104" y="1005"/>
                    <a:pt x="266" y="1142"/>
                  </a:cubicBezTo>
                  <a:close/>
                </a:path>
              </a:pathLst>
            </a:custGeom>
            <a:solidFill>
              <a:srgbClr val="FF00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29"/>
            <p:cNvSpPr>
              <a:spLocks noEditPoints="1"/>
            </p:cNvSpPr>
            <p:nvPr/>
          </p:nvSpPr>
          <p:spPr bwMode="auto">
            <a:xfrm>
              <a:off x="6708775" y="5283200"/>
              <a:ext cx="301625" cy="230188"/>
            </a:xfrm>
            <a:custGeom>
              <a:avLst/>
              <a:gdLst>
                <a:gd name="T0" fmla="*/ 981 w 1495"/>
                <a:gd name="T1" fmla="*/ 571 h 1142"/>
                <a:gd name="T2" fmla="*/ 898 w 1495"/>
                <a:gd name="T3" fmla="*/ 749 h 1142"/>
                <a:gd name="T4" fmla="*/ 939 w 1495"/>
                <a:gd name="T5" fmla="*/ 798 h 1142"/>
                <a:gd name="T6" fmla="*/ 1045 w 1495"/>
                <a:gd name="T7" fmla="*/ 571 h 1142"/>
                <a:gd name="T8" fmla="*/ 939 w 1495"/>
                <a:gd name="T9" fmla="*/ 345 h 1142"/>
                <a:gd name="T10" fmla="*/ 898 w 1495"/>
                <a:gd name="T11" fmla="*/ 393 h 1142"/>
                <a:gd name="T12" fmla="*/ 981 w 1495"/>
                <a:gd name="T13" fmla="*/ 571 h 1142"/>
                <a:gd name="T14" fmla="*/ 1193 w 1495"/>
                <a:gd name="T15" fmla="*/ 571 h 1142"/>
                <a:gd name="T16" fmla="*/ 1035 w 1495"/>
                <a:gd name="T17" fmla="*/ 911 h 1142"/>
                <a:gd name="T18" fmla="*/ 1076 w 1495"/>
                <a:gd name="T19" fmla="*/ 960 h 1142"/>
                <a:gd name="T20" fmla="*/ 1257 w 1495"/>
                <a:gd name="T21" fmla="*/ 571 h 1142"/>
                <a:gd name="T22" fmla="*/ 1076 w 1495"/>
                <a:gd name="T23" fmla="*/ 183 h 1142"/>
                <a:gd name="T24" fmla="*/ 1035 w 1495"/>
                <a:gd name="T25" fmla="*/ 231 h 1142"/>
                <a:gd name="T26" fmla="*/ 1193 w 1495"/>
                <a:gd name="T27" fmla="*/ 571 h 1142"/>
                <a:gd name="T28" fmla="*/ 1229 w 1495"/>
                <a:gd name="T29" fmla="*/ 0 h 1142"/>
                <a:gd name="T30" fmla="*/ 1189 w 1495"/>
                <a:gd name="T31" fmla="*/ 49 h 1142"/>
                <a:gd name="T32" fmla="*/ 1432 w 1495"/>
                <a:gd name="T33" fmla="*/ 571 h 1142"/>
                <a:gd name="T34" fmla="*/ 1189 w 1495"/>
                <a:gd name="T35" fmla="*/ 1094 h 1142"/>
                <a:gd name="T36" fmla="*/ 1230 w 1495"/>
                <a:gd name="T37" fmla="*/ 1142 h 1142"/>
                <a:gd name="T38" fmla="*/ 1495 w 1495"/>
                <a:gd name="T39" fmla="*/ 571 h 1142"/>
                <a:gd name="T40" fmla="*/ 1229 w 1495"/>
                <a:gd name="T41" fmla="*/ 0 h 1142"/>
                <a:gd name="T42" fmla="*/ 514 w 1495"/>
                <a:gd name="T43" fmla="*/ 571 h 1142"/>
                <a:gd name="T44" fmla="*/ 598 w 1495"/>
                <a:gd name="T45" fmla="*/ 393 h 1142"/>
                <a:gd name="T46" fmla="*/ 557 w 1495"/>
                <a:gd name="T47" fmla="*/ 345 h 1142"/>
                <a:gd name="T48" fmla="*/ 451 w 1495"/>
                <a:gd name="T49" fmla="*/ 571 h 1142"/>
                <a:gd name="T50" fmla="*/ 557 w 1495"/>
                <a:gd name="T51" fmla="*/ 798 h 1142"/>
                <a:gd name="T52" fmla="*/ 597 w 1495"/>
                <a:gd name="T53" fmla="*/ 749 h 1142"/>
                <a:gd name="T54" fmla="*/ 514 w 1495"/>
                <a:gd name="T55" fmla="*/ 571 h 1142"/>
                <a:gd name="T56" fmla="*/ 302 w 1495"/>
                <a:gd name="T57" fmla="*/ 571 h 1142"/>
                <a:gd name="T58" fmla="*/ 461 w 1495"/>
                <a:gd name="T59" fmla="*/ 231 h 1142"/>
                <a:gd name="T60" fmla="*/ 420 w 1495"/>
                <a:gd name="T61" fmla="*/ 183 h 1142"/>
                <a:gd name="T62" fmla="*/ 239 w 1495"/>
                <a:gd name="T63" fmla="*/ 571 h 1142"/>
                <a:gd name="T64" fmla="*/ 420 w 1495"/>
                <a:gd name="T65" fmla="*/ 960 h 1142"/>
                <a:gd name="T66" fmla="*/ 461 w 1495"/>
                <a:gd name="T67" fmla="*/ 911 h 1142"/>
                <a:gd name="T68" fmla="*/ 302 w 1495"/>
                <a:gd name="T69" fmla="*/ 571 h 1142"/>
                <a:gd name="T70" fmla="*/ 266 w 1495"/>
                <a:gd name="T71" fmla="*/ 1142 h 1142"/>
                <a:gd name="T72" fmla="*/ 307 w 1495"/>
                <a:gd name="T73" fmla="*/ 1094 h 1142"/>
                <a:gd name="T74" fmla="*/ 64 w 1495"/>
                <a:gd name="T75" fmla="*/ 571 h 1142"/>
                <a:gd name="T76" fmla="*/ 307 w 1495"/>
                <a:gd name="T77" fmla="*/ 49 h 1142"/>
                <a:gd name="T78" fmla="*/ 266 w 1495"/>
                <a:gd name="T79" fmla="*/ 0 h 1142"/>
                <a:gd name="T80" fmla="*/ 0 w 1495"/>
                <a:gd name="T81" fmla="*/ 571 h 1142"/>
                <a:gd name="T82" fmla="*/ 266 w 1495"/>
                <a:gd name="T83" fmla="*/ 1142 h 1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95" h="1142">
                  <a:moveTo>
                    <a:pt x="981" y="571"/>
                  </a:moveTo>
                  <a:cubicBezTo>
                    <a:pt x="981" y="643"/>
                    <a:pt x="949" y="706"/>
                    <a:pt x="898" y="749"/>
                  </a:cubicBezTo>
                  <a:lnTo>
                    <a:pt x="939" y="798"/>
                  </a:lnTo>
                  <a:cubicBezTo>
                    <a:pt x="1004" y="743"/>
                    <a:pt x="1045" y="662"/>
                    <a:pt x="1045" y="571"/>
                  </a:cubicBezTo>
                  <a:cubicBezTo>
                    <a:pt x="1045" y="481"/>
                    <a:pt x="1004" y="399"/>
                    <a:pt x="939" y="345"/>
                  </a:cubicBezTo>
                  <a:lnTo>
                    <a:pt x="898" y="393"/>
                  </a:lnTo>
                  <a:cubicBezTo>
                    <a:pt x="949" y="436"/>
                    <a:pt x="981" y="500"/>
                    <a:pt x="981" y="571"/>
                  </a:cubicBezTo>
                  <a:close/>
                  <a:moveTo>
                    <a:pt x="1193" y="571"/>
                  </a:moveTo>
                  <a:cubicBezTo>
                    <a:pt x="1193" y="708"/>
                    <a:pt x="1132" y="829"/>
                    <a:pt x="1035" y="911"/>
                  </a:cubicBezTo>
                  <a:lnTo>
                    <a:pt x="1076" y="960"/>
                  </a:lnTo>
                  <a:cubicBezTo>
                    <a:pt x="1186" y="866"/>
                    <a:pt x="1257" y="727"/>
                    <a:pt x="1257" y="571"/>
                  </a:cubicBezTo>
                  <a:cubicBezTo>
                    <a:pt x="1257" y="416"/>
                    <a:pt x="1186" y="276"/>
                    <a:pt x="1076" y="183"/>
                  </a:cubicBezTo>
                  <a:lnTo>
                    <a:pt x="1035" y="231"/>
                  </a:lnTo>
                  <a:cubicBezTo>
                    <a:pt x="1132" y="313"/>
                    <a:pt x="1193" y="435"/>
                    <a:pt x="1193" y="571"/>
                  </a:cubicBezTo>
                  <a:close/>
                  <a:moveTo>
                    <a:pt x="1229" y="0"/>
                  </a:moveTo>
                  <a:lnTo>
                    <a:pt x="1189" y="49"/>
                  </a:lnTo>
                  <a:cubicBezTo>
                    <a:pt x="1337" y="174"/>
                    <a:pt x="1432" y="362"/>
                    <a:pt x="1432" y="571"/>
                  </a:cubicBezTo>
                  <a:cubicBezTo>
                    <a:pt x="1432" y="781"/>
                    <a:pt x="1337" y="968"/>
                    <a:pt x="1189" y="1094"/>
                  </a:cubicBezTo>
                  <a:lnTo>
                    <a:pt x="1230" y="1142"/>
                  </a:lnTo>
                  <a:cubicBezTo>
                    <a:pt x="1392" y="1005"/>
                    <a:pt x="1495" y="800"/>
                    <a:pt x="1495" y="571"/>
                  </a:cubicBezTo>
                  <a:cubicBezTo>
                    <a:pt x="1495" y="343"/>
                    <a:pt x="1392" y="138"/>
                    <a:pt x="1229" y="0"/>
                  </a:cubicBezTo>
                  <a:close/>
                  <a:moveTo>
                    <a:pt x="514" y="571"/>
                  </a:moveTo>
                  <a:cubicBezTo>
                    <a:pt x="514" y="500"/>
                    <a:pt x="547" y="436"/>
                    <a:pt x="598" y="393"/>
                  </a:cubicBezTo>
                  <a:lnTo>
                    <a:pt x="557" y="345"/>
                  </a:lnTo>
                  <a:cubicBezTo>
                    <a:pt x="492" y="399"/>
                    <a:pt x="451" y="480"/>
                    <a:pt x="451" y="571"/>
                  </a:cubicBezTo>
                  <a:cubicBezTo>
                    <a:pt x="451" y="662"/>
                    <a:pt x="492" y="743"/>
                    <a:pt x="557" y="798"/>
                  </a:cubicBezTo>
                  <a:lnTo>
                    <a:pt x="597" y="749"/>
                  </a:lnTo>
                  <a:cubicBezTo>
                    <a:pt x="547" y="707"/>
                    <a:pt x="514" y="643"/>
                    <a:pt x="514" y="571"/>
                  </a:cubicBezTo>
                  <a:close/>
                  <a:moveTo>
                    <a:pt x="302" y="571"/>
                  </a:moveTo>
                  <a:cubicBezTo>
                    <a:pt x="302" y="435"/>
                    <a:pt x="364" y="313"/>
                    <a:pt x="461" y="231"/>
                  </a:cubicBezTo>
                  <a:lnTo>
                    <a:pt x="420" y="183"/>
                  </a:lnTo>
                  <a:cubicBezTo>
                    <a:pt x="310" y="276"/>
                    <a:pt x="239" y="416"/>
                    <a:pt x="239" y="571"/>
                  </a:cubicBezTo>
                  <a:cubicBezTo>
                    <a:pt x="239" y="727"/>
                    <a:pt x="309" y="866"/>
                    <a:pt x="420" y="960"/>
                  </a:cubicBezTo>
                  <a:lnTo>
                    <a:pt x="461" y="911"/>
                  </a:lnTo>
                  <a:cubicBezTo>
                    <a:pt x="364" y="830"/>
                    <a:pt x="302" y="708"/>
                    <a:pt x="302" y="571"/>
                  </a:cubicBezTo>
                  <a:close/>
                  <a:moveTo>
                    <a:pt x="266" y="1142"/>
                  </a:moveTo>
                  <a:lnTo>
                    <a:pt x="307" y="1094"/>
                  </a:lnTo>
                  <a:cubicBezTo>
                    <a:pt x="158" y="968"/>
                    <a:pt x="64" y="781"/>
                    <a:pt x="64" y="571"/>
                  </a:cubicBezTo>
                  <a:cubicBezTo>
                    <a:pt x="64" y="362"/>
                    <a:pt x="158" y="174"/>
                    <a:pt x="307" y="49"/>
                  </a:cubicBezTo>
                  <a:lnTo>
                    <a:pt x="266" y="0"/>
                  </a:lnTo>
                  <a:cubicBezTo>
                    <a:pt x="104" y="138"/>
                    <a:pt x="0" y="343"/>
                    <a:pt x="0" y="571"/>
                  </a:cubicBezTo>
                  <a:cubicBezTo>
                    <a:pt x="0" y="800"/>
                    <a:pt x="104" y="1005"/>
                    <a:pt x="266" y="1142"/>
                  </a:cubicBezTo>
                  <a:close/>
                </a:path>
              </a:pathLst>
            </a:cu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30"/>
            <p:cNvSpPr>
              <a:spLocks/>
            </p:cNvSpPr>
            <p:nvPr/>
          </p:nvSpPr>
          <p:spPr bwMode="auto">
            <a:xfrm>
              <a:off x="6834188" y="5373688"/>
              <a:ext cx="49213" cy="101600"/>
            </a:xfrm>
            <a:custGeom>
              <a:avLst/>
              <a:gdLst>
                <a:gd name="T0" fmla="*/ 90 w 248"/>
                <a:gd name="T1" fmla="*/ 244 h 508"/>
                <a:gd name="T2" fmla="*/ 90 w 248"/>
                <a:gd name="T3" fmla="*/ 508 h 508"/>
                <a:gd name="T4" fmla="*/ 158 w 248"/>
                <a:gd name="T5" fmla="*/ 508 h 508"/>
                <a:gd name="T6" fmla="*/ 158 w 248"/>
                <a:gd name="T7" fmla="*/ 244 h 508"/>
                <a:gd name="T8" fmla="*/ 248 w 248"/>
                <a:gd name="T9" fmla="*/ 124 h 508"/>
                <a:gd name="T10" fmla="*/ 124 w 248"/>
                <a:gd name="T11" fmla="*/ 0 h 508"/>
                <a:gd name="T12" fmla="*/ 0 w 248"/>
                <a:gd name="T13" fmla="*/ 124 h 508"/>
                <a:gd name="T14" fmla="*/ 90 w 248"/>
                <a:gd name="T15" fmla="*/ 244 h 5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508">
                  <a:moveTo>
                    <a:pt x="90" y="244"/>
                  </a:moveTo>
                  <a:lnTo>
                    <a:pt x="90" y="508"/>
                  </a:lnTo>
                  <a:lnTo>
                    <a:pt x="158" y="508"/>
                  </a:lnTo>
                  <a:lnTo>
                    <a:pt x="158" y="244"/>
                  </a:lnTo>
                  <a:cubicBezTo>
                    <a:pt x="210" y="229"/>
                    <a:pt x="248" y="181"/>
                    <a:pt x="248" y="124"/>
                  </a:cubicBezTo>
                  <a:cubicBezTo>
                    <a:pt x="248" y="56"/>
                    <a:pt x="192" y="0"/>
                    <a:pt x="124" y="0"/>
                  </a:cubicBezTo>
                  <a:cubicBezTo>
                    <a:pt x="55" y="0"/>
                    <a:pt x="0" y="56"/>
                    <a:pt x="0" y="124"/>
                  </a:cubicBezTo>
                  <a:cubicBezTo>
                    <a:pt x="0" y="181"/>
                    <a:pt x="38" y="229"/>
                    <a:pt x="90" y="244"/>
                  </a:cubicBezTo>
                  <a:close/>
                </a:path>
              </a:pathLst>
            </a:custGeom>
            <a:solidFill>
              <a:srgbClr val="FF00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31"/>
            <p:cNvSpPr>
              <a:spLocks/>
            </p:cNvSpPr>
            <p:nvPr/>
          </p:nvSpPr>
          <p:spPr bwMode="auto">
            <a:xfrm>
              <a:off x="6789738" y="5475288"/>
              <a:ext cx="138113" cy="265113"/>
            </a:xfrm>
            <a:custGeom>
              <a:avLst/>
              <a:gdLst>
                <a:gd name="T0" fmla="*/ 87 w 87"/>
                <a:gd name="T1" fmla="*/ 167 h 167"/>
                <a:gd name="T2" fmla="*/ 0 w 87"/>
                <a:gd name="T3" fmla="*/ 167 h 167"/>
                <a:gd name="T4" fmla="*/ 28 w 87"/>
                <a:gd name="T5" fmla="*/ 0 h 167"/>
                <a:gd name="T6" fmla="*/ 59 w 87"/>
                <a:gd name="T7" fmla="*/ 0 h 167"/>
                <a:gd name="T8" fmla="*/ 87 w 87"/>
                <a:gd name="T9" fmla="*/ 167 h 167"/>
              </a:gdLst>
              <a:ahLst/>
              <a:cxnLst>
                <a:cxn ang="0">
                  <a:pos x="T0" y="T1"/>
                </a:cxn>
                <a:cxn ang="0">
                  <a:pos x="T2" y="T3"/>
                </a:cxn>
                <a:cxn ang="0">
                  <a:pos x="T4" y="T5"/>
                </a:cxn>
                <a:cxn ang="0">
                  <a:pos x="T6" y="T7"/>
                </a:cxn>
                <a:cxn ang="0">
                  <a:pos x="T8" y="T9"/>
                </a:cxn>
              </a:cxnLst>
              <a:rect l="0" t="0" r="r" b="b"/>
              <a:pathLst>
                <a:path w="87" h="167">
                  <a:moveTo>
                    <a:pt x="87" y="167"/>
                  </a:moveTo>
                  <a:lnTo>
                    <a:pt x="0" y="167"/>
                  </a:lnTo>
                  <a:lnTo>
                    <a:pt x="28" y="0"/>
                  </a:lnTo>
                  <a:lnTo>
                    <a:pt x="59" y="0"/>
                  </a:lnTo>
                  <a:lnTo>
                    <a:pt x="87" y="167"/>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Rectangle 33"/>
            <p:cNvSpPr>
              <a:spLocks noChangeArrowheads="1"/>
            </p:cNvSpPr>
            <p:nvPr/>
          </p:nvSpPr>
          <p:spPr bwMode="auto">
            <a:xfrm>
              <a:off x="6788150" y="5764213"/>
              <a:ext cx="212725"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1A2D51"/>
                  </a:solidFill>
                  <a:effectLst/>
                  <a:latin typeface="Calibri" panose="020F0502020204030204" pitchFamily="34" charset="0"/>
                </a:rPr>
                <a:t>AP4</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nvGrpSpPr>
          <p:cNvPr id="68" name="Group 67"/>
          <p:cNvGrpSpPr/>
          <p:nvPr/>
        </p:nvGrpSpPr>
        <p:grpSpPr>
          <a:xfrm>
            <a:off x="8253412" y="1914647"/>
            <a:ext cx="301625" cy="627062"/>
            <a:chOff x="8509000" y="3810000"/>
            <a:chExt cx="301625" cy="627062"/>
          </a:xfrm>
        </p:grpSpPr>
        <p:sp>
          <p:nvSpPr>
            <p:cNvPr id="40" name="Freeform 37"/>
            <p:cNvSpPr>
              <a:spLocks noEditPoints="1"/>
            </p:cNvSpPr>
            <p:nvPr/>
          </p:nvSpPr>
          <p:spPr bwMode="auto">
            <a:xfrm>
              <a:off x="8509000" y="3810000"/>
              <a:ext cx="301625" cy="230188"/>
            </a:xfrm>
            <a:custGeom>
              <a:avLst/>
              <a:gdLst>
                <a:gd name="T0" fmla="*/ 981 w 1495"/>
                <a:gd name="T1" fmla="*/ 571 h 1142"/>
                <a:gd name="T2" fmla="*/ 898 w 1495"/>
                <a:gd name="T3" fmla="*/ 749 h 1142"/>
                <a:gd name="T4" fmla="*/ 939 w 1495"/>
                <a:gd name="T5" fmla="*/ 798 h 1142"/>
                <a:gd name="T6" fmla="*/ 1045 w 1495"/>
                <a:gd name="T7" fmla="*/ 571 h 1142"/>
                <a:gd name="T8" fmla="*/ 939 w 1495"/>
                <a:gd name="T9" fmla="*/ 345 h 1142"/>
                <a:gd name="T10" fmla="*/ 898 w 1495"/>
                <a:gd name="T11" fmla="*/ 393 h 1142"/>
                <a:gd name="T12" fmla="*/ 981 w 1495"/>
                <a:gd name="T13" fmla="*/ 571 h 1142"/>
                <a:gd name="T14" fmla="*/ 1193 w 1495"/>
                <a:gd name="T15" fmla="*/ 571 h 1142"/>
                <a:gd name="T16" fmla="*/ 1035 w 1495"/>
                <a:gd name="T17" fmla="*/ 911 h 1142"/>
                <a:gd name="T18" fmla="*/ 1076 w 1495"/>
                <a:gd name="T19" fmla="*/ 960 h 1142"/>
                <a:gd name="T20" fmla="*/ 1257 w 1495"/>
                <a:gd name="T21" fmla="*/ 571 h 1142"/>
                <a:gd name="T22" fmla="*/ 1076 w 1495"/>
                <a:gd name="T23" fmla="*/ 183 h 1142"/>
                <a:gd name="T24" fmla="*/ 1035 w 1495"/>
                <a:gd name="T25" fmla="*/ 231 h 1142"/>
                <a:gd name="T26" fmla="*/ 1193 w 1495"/>
                <a:gd name="T27" fmla="*/ 571 h 1142"/>
                <a:gd name="T28" fmla="*/ 1229 w 1495"/>
                <a:gd name="T29" fmla="*/ 0 h 1142"/>
                <a:gd name="T30" fmla="*/ 1189 w 1495"/>
                <a:gd name="T31" fmla="*/ 49 h 1142"/>
                <a:gd name="T32" fmla="*/ 1432 w 1495"/>
                <a:gd name="T33" fmla="*/ 571 h 1142"/>
                <a:gd name="T34" fmla="*/ 1189 w 1495"/>
                <a:gd name="T35" fmla="*/ 1094 h 1142"/>
                <a:gd name="T36" fmla="*/ 1230 w 1495"/>
                <a:gd name="T37" fmla="*/ 1142 h 1142"/>
                <a:gd name="T38" fmla="*/ 1495 w 1495"/>
                <a:gd name="T39" fmla="*/ 571 h 1142"/>
                <a:gd name="T40" fmla="*/ 1229 w 1495"/>
                <a:gd name="T41" fmla="*/ 0 h 1142"/>
                <a:gd name="T42" fmla="*/ 514 w 1495"/>
                <a:gd name="T43" fmla="*/ 571 h 1142"/>
                <a:gd name="T44" fmla="*/ 598 w 1495"/>
                <a:gd name="T45" fmla="*/ 393 h 1142"/>
                <a:gd name="T46" fmla="*/ 557 w 1495"/>
                <a:gd name="T47" fmla="*/ 345 h 1142"/>
                <a:gd name="T48" fmla="*/ 451 w 1495"/>
                <a:gd name="T49" fmla="*/ 571 h 1142"/>
                <a:gd name="T50" fmla="*/ 557 w 1495"/>
                <a:gd name="T51" fmla="*/ 798 h 1142"/>
                <a:gd name="T52" fmla="*/ 597 w 1495"/>
                <a:gd name="T53" fmla="*/ 749 h 1142"/>
                <a:gd name="T54" fmla="*/ 514 w 1495"/>
                <a:gd name="T55" fmla="*/ 571 h 1142"/>
                <a:gd name="T56" fmla="*/ 302 w 1495"/>
                <a:gd name="T57" fmla="*/ 571 h 1142"/>
                <a:gd name="T58" fmla="*/ 461 w 1495"/>
                <a:gd name="T59" fmla="*/ 231 h 1142"/>
                <a:gd name="T60" fmla="*/ 420 w 1495"/>
                <a:gd name="T61" fmla="*/ 183 h 1142"/>
                <a:gd name="T62" fmla="*/ 239 w 1495"/>
                <a:gd name="T63" fmla="*/ 571 h 1142"/>
                <a:gd name="T64" fmla="*/ 420 w 1495"/>
                <a:gd name="T65" fmla="*/ 960 h 1142"/>
                <a:gd name="T66" fmla="*/ 461 w 1495"/>
                <a:gd name="T67" fmla="*/ 911 h 1142"/>
                <a:gd name="T68" fmla="*/ 302 w 1495"/>
                <a:gd name="T69" fmla="*/ 571 h 1142"/>
                <a:gd name="T70" fmla="*/ 266 w 1495"/>
                <a:gd name="T71" fmla="*/ 1142 h 1142"/>
                <a:gd name="T72" fmla="*/ 307 w 1495"/>
                <a:gd name="T73" fmla="*/ 1094 h 1142"/>
                <a:gd name="T74" fmla="*/ 64 w 1495"/>
                <a:gd name="T75" fmla="*/ 571 h 1142"/>
                <a:gd name="T76" fmla="*/ 307 w 1495"/>
                <a:gd name="T77" fmla="*/ 49 h 1142"/>
                <a:gd name="T78" fmla="*/ 266 w 1495"/>
                <a:gd name="T79" fmla="*/ 0 h 1142"/>
                <a:gd name="T80" fmla="*/ 0 w 1495"/>
                <a:gd name="T81" fmla="*/ 571 h 1142"/>
                <a:gd name="T82" fmla="*/ 266 w 1495"/>
                <a:gd name="T83" fmla="*/ 1142 h 1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95" h="1142">
                  <a:moveTo>
                    <a:pt x="981" y="571"/>
                  </a:moveTo>
                  <a:cubicBezTo>
                    <a:pt x="981" y="643"/>
                    <a:pt x="949" y="706"/>
                    <a:pt x="898" y="749"/>
                  </a:cubicBezTo>
                  <a:lnTo>
                    <a:pt x="939" y="798"/>
                  </a:lnTo>
                  <a:cubicBezTo>
                    <a:pt x="1004" y="743"/>
                    <a:pt x="1045" y="662"/>
                    <a:pt x="1045" y="571"/>
                  </a:cubicBezTo>
                  <a:cubicBezTo>
                    <a:pt x="1045" y="480"/>
                    <a:pt x="1003" y="399"/>
                    <a:pt x="939" y="345"/>
                  </a:cubicBezTo>
                  <a:lnTo>
                    <a:pt x="898" y="393"/>
                  </a:lnTo>
                  <a:cubicBezTo>
                    <a:pt x="949" y="436"/>
                    <a:pt x="981" y="500"/>
                    <a:pt x="981" y="571"/>
                  </a:cubicBezTo>
                  <a:close/>
                  <a:moveTo>
                    <a:pt x="1193" y="571"/>
                  </a:moveTo>
                  <a:cubicBezTo>
                    <a:pt x="1193" y="707"/>
                    <a:pt x="1132" y="829"/>
                    <a:pt x="1035" y="911"/>
                  </a:cubicBezTo>
                  <a:lnTo>
                    <a:pt x="1076" y="960"/>
                  </a:lnTo>
                  <a:cubicBezTo>
                    <a:pt x="1186" y="866"/>
                    <a:pt x="1257" y="727"/>
                    <a:pt x="1257" y="571"/>
                  </a:cubicBezTo>
                  <a:cubicBezTo>
                    <a:pt x="1257" y="416"/>
                    <a:pt x="1186" y="276"/>
                    <a:pt x="1076" y="183"/>
                  </a:cubicBezTo>
                  <a:lnTo>
                    <a:pt x="1035" y="231"/>
                  </a:lnTo>
                  <a:cubicBezTo>
                    <a:pt x="1132" y="313"/>
                    <a:pt x="1193" y="435"/>
                    <a:pt x="1193" y="571"/>
                  </a:cubicBezTo>
                  <a:close/>
                  <a:moveTo>
                    <a:pt x="1229" y="0"/>
                  </a:moveTo>
                  <a:lnTo>
                    <a:pt x="1189" y="49"/>
                  </a:lnTo>
                  <a:cubicBezTo>
                    <a:pt x="1337" y="174"/>
                    <a:pt x="1432" y="362"/>
                    <a:pt x="1432" y="571"/>
                  </a:cubicBezTo>
                  <a:cubicBezTo>
                    <a:pt x="1432" y="780"/>
                    <a:pt x="1337" y="968"/>
                    <a:pt x="1189" y="1094"/>
                  </a:cubicBezTo>
                  <a:lnTo>
                    <a:pt x="1230" y="1142"/>
                  </a:lnTo>
                  <a:cubicBezTo>
                    <a:pt x="1392" y="1005"/>
                    <a:pt x="1495" y="800"/>
                    <a:pt x="1495" y="571"/>
                  </a:cubicBezTo>
                  <a:cubicBezTo>
                    <a:pt x="1495" y="343"/>
                    <a:pt x="1392" y="138"/>
                    <a:pt x="1229" y="0"/>
                  </a:cubicBezTo>
                  <a:close/>
                  <a:moveTo>
                    <a:pt x="514" y="571"/>
                  </a:moveTo>
                  <a:cubicBezTo>
                    <a:pt x="514" y="500"/>
                    <a:pt x="547" y="436"/>
                    <a:pt x="598" y="393"/>
                  </a:cubicBezTo>
                  <a:lnTo>
                    <a:pt x="557" y="345"/>
                  </a:lnTo>
                  <a:cubicBezTo>
                    <a:pt x="492" y="399"/>
                    <a:pt x="451" y="480"/>
                    <a:pt x="451" y="571"/>
                  </a:cubicBezTo>
                  <a:cubicBezTo>
                    <a:pt x="451" y="662"/>
                    <a:pt x="492" y="743"/>
                    <a:pt x="557" y="798"/>
                  </a:cubicBezTo>
                  <a:lnTo>
                    <a:pt x="597" y="749"/>
                  </a:lnTo>
                  <a:cubicBezTo>
                    <a:pt x="547" y="707"/>
                    <a:pt x="514" y="643"/>
                    <a:pt x="514" y="571"/>
                  </a:cubicBezTo>
                  <a:close/>
                  <a:moveTo>
                    <a:pt x="302" y="571"/>
                  </a:moveTo>
                  <a:cubicBezTo>
                    <a:pt x="302" y="435"/>
                    <a:pt x="364" y="313"/>
                    <a:pt x="461" y="231"/>
                  </a:cubicBezTo>
                  <a:lnTo>
                    <a:pt x="420" y="183"/>
                  </a:lnTo>
                  <a:cubicBezTo>
                    <a:pt x="309" y="276"/>
                    <a:pt x="239" y="415"/>
                    <a:pt x="239" y="571"/>
                  </a:cubicBezTo>
                  <a:cubicBezTo>
                    <a:pt x="239" y="727"/>
                    <a:pt x="309" y="866"/>
                    <a:pt x="420" y="960"/>
                  </a:cubicBezTo>
                  <a:lnTo>
                    <a:pt x="461" y="911"/>
                  </a:lnTo>
                  <a:cubicBezTo>
                    <a:pt x="364" y="830"/>
                    <a:pt x="302" y="708"/>
                    <a:pt x="302" y="571"/>
                  </a:cubicBezTo>
                  <a:close/>
                  <a:moveTo>
                    <a:pt x="266" y="1142"/>
                  </a:moveTo>
                  <a:lnTo>
                    <a:pt x="307" y="1094"/>
                  </a:lnTo>
                  <a:cubicBezTo>
                    <a:pt x="158" y="968"/>
                    <a:pt x="64" y="781"/>
                    <a:pt x="64" y="571"/>
                  </a:cubicBezTo>
                  <a:cubicBezTo>
                    <a:pt x="64" y="362"/>
                    <a:pt x="158" y="174"/>
                    <a:pt x="307" y="49"/>
                  </a:cubicBezTo>
                  <a:lnTo>
                    <a:pt x="266" y="0"/>
                  </a:lnTo>
                  <a:cubicBezTo>
                    <a:pt x="104" y="138"/>
                    <a:pt x="0" y="342"/>
                    <a:pt x="0" y="571"/>
                  </a:cubicBezTo>
                  <a:cubicBezTo>
                    <a:pt x="0" y="800"/>
                    <a:pt x="104" y="1005"/>
                    <a:pt x="266" y="1142"/>
                  </a:cubicBez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38"/>
            <p:cNvSpPr>
              <a:spLocks noEditPoints="1"/>
            </p:cNvSpPr>
            <p:nvPr/>
          </p:nvSpPr>
          <p:spPr bwMode="auto">
            <a:xfrm>
              <a:off x="8509000" y="3810000"/>
              <a:ext cx="301625" cy="230188"/>
            </a:xfrm>
            <a:custGeom>
              <a:avLst/>
              <a:gdLst>
                <a:gd name="T0" fmla="*/ 981 w 1495"/>
                <a:gd name="T1" fmla="*/ 571 h 1142"/>
                <a:gd name="T2" fmla="*/ 898 w 1495"/>
                <a:gd name="T3" fmla="*/ 749 h 1142"/>
                <a:gd name="T4" fmla="*/ 939 w 1495"/>
                <a:gd name="T5" fmla="*/ 798 h 1142"/>
                <a:gd name="T6" fmla="*/ 1045 w 1495"/>
                <a:gd name="T7" fmla="*/ 571 h 1142"/>
                <a:gd name="T8" fmla="*/ 939 w 1495"/>
                <a:gd name="T9" fmla="*/ 345 h 1142"/>
                <a:gd name="T10" fmla="*/ 898 w 1495"/>
                <a:gd name="T11" fmla="*/ 393 h 1142"/>
                <a:gd name="T12" fmla="*/ 981 w 1495"/>
                <a:gd name="T13" fmla="*/ 571 h 1142"/>
                <a:gd name="T14" fmla="*/ 1193 w 1495"/>
                <a:gd name="T15" fmla="*/ 571 h 1142"/>
                <a:gd name="T16" fmla="*/ 1035 w 1495"/>
                <a:gd name="T17" fmla="*/ 911 h 1142"/>
                <a:gd name="T18" fmla="*/ 1076 w 1495"/>
                <a:gd name="T19" fmla="*/ 960 h 1142"/>
                <a:gd name="T20" fmla="*/ 1257 w 1495"/>
                <a:gd name="T21" fmla="*/ 571 h 1142"/>
                <a:gd name="T22" fmla="*/ 1076 w 1495"/>
                <a:gd name="T23" fmla="*/ 183 h 1142"/>
                <a:gd name="T24" fmla="*/ 1035 w 1495"/>
                <a:gd name="T25" fmla="*/ 231 h 1142"/>
                <a:gd name="T26" fmla="*/ 1193 w 1495"/>
                <a:gd name="T27" fmla="*/ 571 h 1142"/>
                <a:gd name="T28" fmla="*/ 1229 w 1495"/>
                <a:gd name="T29" fmla="*/ 0 h 1142"/>
                <a:gd name="T30" fmla="*/ 1189 w 1495"/>
                <a:gd name="T31" fmla="*/ 49 h 1142"/>
                <a:gd name="T32" fmla="*/ 1432 w 1495"/>
                <a:gd name="T33" fmla="*/ 571 h 1142"/>
                <a:gd name="T34" fmla="*/ 1189 w 1495"/>
                <a:gd name="T35" fmla="*/ 1094 h 1142"/>
                <a:gd name="T36" fmla="*/ 1230 w 1495"/>
                <a:gd name="T37" fmla="*/ 1142 h 1142"/>
                <a:gd name="T38" fmla="*/ 1495 w 1495"/>
                <a:gd name="T39" fmla="*/ 571 h 1142"/>
                <a:gd name="T40" fmla="*/ 1229 w 1495"/>
                <a:gd name="T41" fmla="*/ 0 h 1142"/>
                <a:gd name="T42" fmla="*/ 514 w 1495"/>
                <a:gd name="T43" fmla="*/ 571 h 1142"/>
                <a:gd name="T44" fmla="*/ 598 w 1495"/>
                <a:gd name="T45" fmla="*/ 393 h 1142"/>
                <a:gd name="T46" fmla="*/ 557 w 1495"/>
                <a:gd name="T47" fmla="*/ 345 h 1142"/>
                <a:gd name="T48" fmla="*/ 451 w 1495"/>
                <a:gd name="T49" fmla="*/ 571 h 1142"/>
                <a:gd name="T50" fmla="*/ 557 w 1495"/>
                <a:gd name="T51" fmla="*/ 798 h 1142"/>
                <a:gd name="T52" fmla="*/ 597 w 1495"/>
                <a:gd name="T53" fmla="*/ 749 h 1142"/>
                <a:gd name="T54" fmla="*/ 514 w 1495"/>
                <a:gd name="T55" fmla="*/ 571 h 1142"/>
                <a:gd name="T56" fmla="*/ 302 w 1495"/>
                <a:gd name="T57" fmla="*/ 571 h 1142"/>
                <a:gd name="T58" fmla="*/ 461 w 1495"/>
                <a:gd name="T59" fmla="*/ 231 h 1142"/>
                <a:gd name="T60" fmla="*/ 420 w 1495"/>
                <a:gd name="T61" fmla="*/ 183 h 1142"/>
                <a:gd name="T62" fmla="*/ 239 w 1495"/>
                <a:gd name="T63" fmla="*/ 571 h 1142"/>
                <a:gd name="T64" fmla="*/ 420 w 1495"/>
                <a:gd name="T65" fmla="*/ 960 h 1142"/>
                <a:gd name="T66" fmla="*/ 461 w 1495"/>
                <a:gd name="T67" fmla="*/ 911 h 1142"/>
                <a:gd name="T68" fmla="*/ 302 w 1495"/>
                <a:gd name="T69" fmla="*/ 571 h 1142"/>
                <a:gd name="T70" fmla="*/ 266 w 1495"/>
                <a:gd name="T71" fmla="*/ 1142 h 1142"/>
                <a:gd name="T72" fmla="*/ 307 w 1495"/>
                <a:gd name="T73" fmla="*/ 1094 h 1142"/>
                <a:gd name="T74" fmla="*/ 64 w 1495"/>
                <a:gd name="T75" fmla="*/ 571 h 1142"/>
                <a:gd name="T76" fmla="*/ 307 w 1495"/>
                <a:gd name="T77" fmla="*/ 49 h 1142"/>
                <a:gd name="T78" fmla="*/ 266 w 1495"/>
                <a:gd name="T79" fmla="*/ 0 h 1142"/>
                <a:gd name="T80" fmla="*/ 0 w 1495"/>
                <a:gd name="T81" fmla="*/ 571 h 1142"/>
                <a:gd name="T82" fmla="*/ 266 w 1495"/>
                <a:gd name="T83" fmla="*/ 1142 h 1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95" h="1142">
                  <a:moveTo>
                    <a:pt x="981" y="571"/>
                  </a:moveTo>
                  <a:cubicBezTo>
                    <a:pt x="981" y="643"/>
                    <a:pt x="949" y="706"/>
                    <a:pt x="898" y="749"/>
                  </a:cubicBezTo>
                  <a:lnTo>
                    <a:pt x="939" y="798"/>
                  </a:lnTo>
                  <a:cubicBezTo>
                    <a:pt x="1004" y="743"/>
                    <a:pt x="1045" y="662"/>
                    <a:pt x="1045" y="571"/>
                  </a:cubicBezTo>
                  <a:cubicBezTo>
                    <a:pt x="1045" y="480"/>
                    <a:pt x="1003" y="399"/>
                    <a:pt x="939" y="345"/>
                  </a:cubicBezTo>
                  <a:lnTo>
                    <a:pt x="898" y="393"/>
                  </a:lnTo>
                  <a:cubicBezTo>
                    <a:pt x="949" y="436"/>
                    <a:pt x="981" y="500"/>
                    <a:pt x="981" y="571"/>
                  </a:cubicBezTo>
                  <a:close/>
                  <a:moveTo>
                    <a:pt x="1193" y="571"/>
                  </a:moveTo>
                  <a:cubicBezTo>
                    <a:pt x="1193" y="707"/>
                    <a:pt x="1132" y="829"/>
                    <a:pt x="1035" y="911"/>
                  </a:cubicBezTo>
                  <a:lnTo>
                    <a:pt x="1076" y="960"/>
                  </a:lnTo>
                  <a:cubicBezTo>
                    <a:pt x="1186" y="866"/>
                    <a:pt x="1257" y="727"/>
                    <a:pt x="1257" y="571"/>
                  </a:cubicBezTo>
                  <a:cubicBezTo>
                    <a:pt x="1257" y="416"/>
                    <a:pt x="1186" y="276"/>
                    <a:pt x="1076" y="183"/>
                  </a:cubicBezTo>
                  <a:lnTo>
                    <a:pt x="1035" y="231"/>
                  </a:lnTo>
                  <a:cubicBezTo>
                    <a:pt x="1132" y="313"/>
                    <a:pt x="1193" y="435"/>
                    <a:pt x="1193" y="571"/>
                  </a:cubicBezTo>
                  <a:close/>
                  <a:moveTo>
                    <a:pt x="1229" y="0"/>
                  </a:moveTo>
                  <a:lnTo>
                    <a:pt x="1189" y="49"/>
                  </a:lnTo>
                  <a:cubicBezTo>
                    <a:pt x="1337" y="174"/>
                    <a:pt x="1432" y="362"/>
                    <a:pt x="1432" y="571"/>
                  </a:cubicBezTo>
                  <a:cubicBezTo>
                    <a:pt x="1432" y="780"/>
                    <a:pt x="1337" y="968"/>
                    <a:pt x="1189" y="1094"/>
                  </a:cubicBezTo>
                  <a:lnTo>
                    <a:pt x="1230" y="1142"/>
                  </a:lnTo>
                  <a:cubicBezTo>
                    <a:pt x="1392" y="1005"/>
                    <a:pt x="1495" y="800"/>
                    <a:pt x="1495" y="571"/>
                  </a:cubicBezTo>
                  <a:cubicBezTo>
                    <a:pt x="1495" y="343"/>
                    <a:pt x="1392" y="138"/>
                    <a:pt x="1229" y="0"/>
                  </a:cubicBezTo>
                  <a:close/>
                  <a:moveTo>
                    <a:pt x="514" y="571"/>
                  </a:moveTo>
                  <a:cubicBezTo>
                    <a:pt x="514" y="500"/>
                    <a:pt x="547" y="436"/>
                    <a:pt x="598" y="393"/>
                  </a:cubicBezTo>
                  <a:lnTo>
                    <a:pt x="557" y="345"/>
                  </a:lnTo>
                  <a:cubicBezTo>
                    <a:pt x="492" y="399"/>
                    <a:pt x="451" y="480"/>
                    <a:pt x="451" y="571"/>
                  </a:cubicBezTo>
                  <a:cubicBezTo>
                    <a:pt x="451" y="662"/>
                    <a:pt x="492" y="743"/>
                    <a:pt x="557" y="798"/>
                  </a:cubicBezTo>
                  <a:lnTo>
                    <a:pt x="597" y="749"/>
                  </a:lnTo>
                  <a:cubicBezTo>
                    <a:pt x="547" y="707"/>
                    <a:pt x="514" y="643"/>
                    <a:pt x="514" y="571"/>
                  </a:cubicBezTo>
                  <a:close/>
                  <a:moveTo>
                    <a:pt x="302" y="571"/>
                  </a:moveTo>
                  <a:cubicBezTo>
                    <a:pt x="302" y="435"/>
                    <a:pt x="364" y="313"/>
                    <a:pt x="461" y="231"/>
                  </a:cubicBezTo>
                  <a:lnTo>
                    <a:pt x="420" y="183"/>
                  </a:lnTo>
                  <a:cubicBezTo>
                    <a:pt x="309" y="276"/>
                    <a:pt x="239" y="415"/>
                    <a:pt x="239" y="571"/>
                  </a:cubicBezTo>
                  <a:cubicBezTo>
                    <a:pt x="239" y="727"/>
                    <a:pt x="309" y="866"/>
                    <a:pt x="420" y="960"/>
                  </a:cubicBezTo>
                  <a:lnTo>
                    <a:pt x="461" y="911"/>
                  </a:lnTo>
                  <a:cubicBezTo>
                    <a:pt x="364" y="830"/>
                    <a:pt x="302" y="708"/>
                    <a:pt x="302" y="571"/>
                  </a:cubicBezTo>
                  <a:close/>
                  <a:moveTo>
                    <a:pt x="266" y="1142"/>
                  </a:moveTo>
                  <a:lnTo>
                    <a:pt x="307" y="1094"/>
                  </a:lnTo>
                  <a:cubicBezTo>
                    <a:pt x="158" y="968"/>
                    <a:pt x="64" y="781"/>
                    <a:pt x="64" y="571"/>
                  </a:cubicBezTo>
                  <a:cubicBezTo>
                    <a:pt x="64" y="362"/>
                    <a:pt x="158" y="174"/>
                    <a:pt x="307" y="49"/>
                  </a:cubicBezTo>
                  <a:lnTo>
                    <a:pt x="266" y="0"/>
                  </a:lnTo>
                  <a:cubicBezTo>
                    <a:pt x="104" y="138"/>
                    <a:pt x="0" y="342"/>
                    <a:pt x="0" y="571"/>
                  </a:cubicBezTo>
                  <a:cubicBezTo>
                    <a:pt x="0" y="800"/>
                    <a:pt x="104" y="1005"/>
                    <a:pt x="266" y="1142"/>
                  </a:cubicBezTo>
                  <a:close/>
                </a:path>
              </a:pathLst>
            </a:cu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39"/>
            <p:cNvSpPr>
              <a:spLocks/>
            </p:cNvSpPr>
            <p:nvPr/>
          </p:nvSpPr>
          <p:spPr bwMode="auto">
            <a:xfrm>
              <a:off x="8636000" y="3898900"/>
              <a:ext cx="49213" cy="103188"/>
            </a:xfrm>
            <a:custGeom>
              <a:avLst/>
              <a:gdLst>
                <a:gd name="T0" fmla="*/ 90 w 248"/>
                <a:gd name="T1" fmla="*/ 244 h 508"/>
                <a:gd name="T2" fmla="*/ 90 w 248"/>
                <a:gd name="T3" fmla="*/ 508 h 508"/>
                <a:gd name="T4" fmla="*/ 158 w 248"/>
                <a:gd name="T5" fmla="*/ 508 h 508"/>
                <a:gd name="T6" fmla="*/ 158 w 248"/>
                <a:gd name="T7" fmla="*/ 244 h 508"/>
                <a:gd name="T8" fmla="*/ 248 w 248"/>
                <a:gd name="T9" fmla="*/ 124 h 508"/>
                <a:gd name="T10" fmla="*/ 124 w 248"/>
                <a:gd name="T11" fmla="*/ 0 h 508"/>
                <a:gd name="T12" fmla="*/ 0 w 248"/>
                <a:gd name="T13" fmla="*/ 124 h 508"/>
                <a:gd name="T14" fmla="*/ 90 w 248"/>
                <a:gd name="T15" fmla="*/ 244 h 5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508">
                  <a:moveTo>
                    <a:pt x="90" y="244"/>
                  </a:moveTo>
                  <a:lnTo>
                    <a:pt x="90" y="508"/>
                  </a:lnTo>
                  <a:lnTo>
                    <a:pt x="158" y="508"/>
                  </a:lnTo>
                  <a:lnTo>
                    <a:pt x="158" y="244"/>
                  </a:lnTo>
                  <a:cubicBezTo>
                    <a:pt x="210" y="229"/>
                    <a:pt x="248" y="181"/>
                    <a:pt x="248" y="124"/>
                  </a:cubicBezTo>
                  <a:cubicBezTo>
                    <a:pt x="248" y="56"/>
                    <a:pt x="192" y="0"/>
                    <a:pt x="124" y="0"/>
                  </a:cubicBezTo>
                  <a:cubicBezTo>
                    <a:pt x="55" y="0"/>
                    <a:pt x="0" y="56"/>
                    <a:pt x="0" y="124"/>
                  </a:cubicBezTo>
                  <a:cubicBezTo>
                    <a:pt x="0" y="181"/>
                    <a:pt x="38" y="229"/>
                    <a:pt x="90" y="244"/>
                  </a:cubicBez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40"/>
            <p:cNvSpPr>
              <a:spLocks/>
            </p:cNvSpPr>
            <p:nvPr/>
          </p:nvSpPr>
          <p:spPr bwMode="auto">
            <a:xfrm>
              <a:off x="8591550" y="4002087"/>
              <a:ext cx="138113" cy="265113"/>
            </a:xfrm>
            <a:custGeom>
              <a:avLst/>
              <a:gdLst>
                <a:gd name="T0" fmla="*/ 87 w 87"/>
                <a:gd name="T1" fmla="*/ 167 h 167"/>
                <a:gd name="T2" fmla="*/ 0 w 87"/>
                <a:gd name="T3" fmla="*/ 167 h 167"/>
                <a:gd name="T4" fmla="*/ 28 w 87"/>
                <a:gd name="T5" fmla="*/ 0 h 167"/>
                <a:gd name="T6" fmla="*/ 59 w 87"/>
                <a:gd name="T7" fmla="*/ 0 h 167"/>
                <a:gd name="T8" fmla="*/ 87 w 87"/>
                <a:gd name="T9" fmla="*/ 167 h 167"/>
              </a:gdLst>
              <a:ahLst/>
              <a:cxnLst>
                <a:cxn ang="0">
                  <a:pos x="T0" y="T1"/>
                </a:cxn>
                <a:cxn ang="0">
                  <a:pos x="T2" y="T3"/>
                </a:cxn>
                <a:cxn ang="0">
                  <a:pos x="T4" y="T5"/>
                </a:cxn>
                <a:cxn ang="0">
                  <a:pos x="T6" y="T7"/>
                </a:cxn>
                <a:cxn ang="0">
                  <a:pos x="T8" y="T9"/>
                </a:cxn>
              </a:cxnLst>
              <a:rect l="0" t="0" r="r" b="b"/>
              <a:pathLst>
                <a:path w="87" h="167">
                  <a:moveTo>
                    <a:pt x="87" y="167"/>
                  </a:moveTo>
                  <a:lnTo>
                    <a:pt x="0" y="167"/>
                  </a:lnTo>
                  <a:lnTo>
                    <a:pt x="28" y="0"/>
                  </a:lnTo>
                  <a:lnTo>
                    <a:pt x="59" y="0"/>
                  </a:lnTo>
                  <a:lnTo>
                    <a:pt x="87" y="167"/>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41"/>
            <p:cNvSpPr>
              <a:spLocks/>
            </p:cNvSpPr>
            <p:nvPr/>
          </p:nvSpPr>
          <p:spPr bwMode="auto">
            <a:xfrm>
              <a:off x="8591550" y="4002087"/>
              <a:ext cx="138113" cy="265113"/>
            </a:xfrm>
            <a:custGeom>
              <a:avLst/>
              <a:gdLst>
                <a:gd name="T0" fmla="*/ 87 w 87"/>
                <a:gd name="T1" fmla="*/ 167 h 167"/>
                <a:gd name="T2" fmla="*/ 0 w 87"/>
                <a:gd name="T3" fmla="*/ 167 h 167"/>
                <a:gd name="T4" fmla="*/ 28 w 87"/>
                <a:gd name="T5" fmla="*/ 0 h 167"/>
                <a:gd name="T6" fmla="*/ 59 w 87"/>
                <a:gd name="T7" fmla="*/ 0 h 167"/>
                <a:gd name="T8" fmla="*/ 87 w 87"/>
                <a:gd name="T9" fmla="*/ 167 h 167"/>
              </a:gdLst>
              <a:ahLst/>
              <a:cxnLst>
                <a:cxn ang="0">
                  <a:pos x="T0" y="T1"/>
                </a:cxn>
                <a:cxn ang="0">
                  <a:pos x="T2" y="T3"/>
                </a:cxn>
                <a:cxn ang="0">
                  <a:pos x="T4" y="T5"/>
                </a:cxn>
                <a:cxn ang="0">
                  <a:pos x="T6" y="T7"/>
                </a:cxn>
                <a:cxn ang="0">
                  <a:pos x="T8" y="T9"/>
                </a:cxn>
              </a:cxnLst>
              <a:rect l="0" t="0" r="r" b="b"/>
              <a:pathLst>
                <a:path w="87" h="167">
                  <a:moveTo>
                    <a:pt x="87" y="167"/>
                  </a:moveTo>
                  <a:lnTo>
                    <a:pt x="0" y="167"/>
                  </a:lnTo>
                  <a:lnTo>
                    <a:pt x="28" y="0"/>
                  </a:lnTo>
                  <a:lnTo>
                    <a:pt x="59" y="0"/>
                  </a:lnTo>
                  <a:lnTo>
                    <a:pt x="87" y="167"/>
                  </a:lnTo>
                  <a:close/>
                </a:path>
              </a:pathLst>
            </a:cu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Rectangle 42"/>
            <p:cNvSpPr>
              <a:spLocks noChangeArrowheads="1"/>
            </p:cNvSpPr>
            <p:nvPr/>
          </p:nvSpPr>
          <p:spPr bwMode="auto">
            <a:xfrm>
              <a:off x="8589962" y="4287837"/>
              <a:ext cx="212725"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1A2D51"/>
                  </a:solidFill>
                  <a:effectLst/>
                  <a:latin typeface="Calibri" panose="020F0502020204030204" pitchFamily="34" charset="0"/>
                </a:rPr>
                <a:t>AP2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nvGrpSpPr>
          <p:cNvPr id="4" name="Group 3"/>
          <p:cNvGrpSpPr/>
          <p:nvPr/>
        </p:nvGrpSpPr>
        <p:grpSpPr>
          <a:xfrm>
            <a:off x="8565566" y="5274266"/>
            <a:ext cx="301625" cy="628650"/>
            <a:chOff x="7027863" y="4138613"/>
            <a:chExt cx="301625" cy="628650"/>
          </a:xfrm>
        </p:grpSpPr>
        <p:sp>
          <p:nvSpPr>
            <p:cNvPr id="57" name="Freeform 54"/>
            <p:cNvSpPr>
              <a:spLocks noEditPoints="1"/>
            </p:cNvSpPr>
            <p:nvPr/>
          </p:nvSpPr>
          <p:spPr bwMode="auto">
            <a:xfrm>
              <a:off x="7027863" y="4138613"/>
              <a:ext cx="301625" cy="231775"/>
            </a:xfrm>
            <a:custGeom>
              <a:avLst/>
              <a:gdLst>
                <a:gd name="T0" fmla="*/ 981 w 1495"/>
                <a:gd name="T1" fmla="*/ 571 h 1142"/>
                <a:gd name="T2" fmla="*/ 898 w 1495"/>
                <a:gd name="T3" fmla="*/ 749 h 1142"/>
                <a:gd name="T4" fmla="*/ 939 w 1495"/>
                <a:gd name="T5" fmla="*/ 797 h 1142"/>
                <a:gd name="T6" fmla="*/ 1044 w 1495"/>
                <a:gd name="T7" fmla="*/ 571 h 1142"/>
                <a:gd name="T8" fmla="*/ 939 w 1495"/>
                <a:gd name="T9" fmla="*/ 344 h 1142"/>
                <a:gd name="T10" fmla="*/ 898 w 1495"/>
                <a:gd name="T11" fmla="*/ 393 h 1142"/>
                <a:gd name="T12" fmla="*/ 981 w 1495"/>
                <a:gd name="T13" fmla="*/ 571 h 1142"/>
                <a:gd name="T14" fmla="*/ 1193 w 1495"/>
                <a:gd name="T15" fmla="*/ 571 h 1142"/>
                <a:gd name="T16" fmla="*/ 1034 w 1495"/>
                <a:gd name="T17" fmla="*/ 911 h 1142"/>
                <a:gd name="T18" fmla="*/ 1075 w 1495"/>
                <a:gd name="T19" fmla="*/ 959 h 1142"/>
                <a:gd name="T20" fmla="*/ 1256 w 1495"/>
                <a:gd name="T21" fmla="*/ 571 h 1142"/>
                <a:gd name="T22" fmla="*/ 1075 w 1495"/>
                <a:gd name="T23" fmla="*/ 183 h 1142"/>
                <a:gd name="T24" fmla="*/ 1034 w 1495"/>
                <a:gd name="T25" fmla="*/ 231 h 1142"/>
                <a:gd name="T26" fmla="*/ 1193 w 1495"/>
                <a:gd name="T27" fmla="*/ 571 h 1142"/>
                <a:gd name="T28" fmla="*/ 1229 w 1495"/>
                <a:gd name="T29" fmla="*/ 0 h 1142"/>
                <a:gd name="T30" fmla="*/ 1188 w 1495"/>
                <a:gd name="T31" fmla="*/ 49 h 1142"/>
                <a:gd name="T32" fmla="*/ 1431 w 1495"/>
                <a:gd name="T33" fmla="*/ 571 h 1142"/>
                <a:gd name="T34" fmla="*/ 1188 w 1495"/>
                <a:gd name="T35" fmla="*/ 1093 h 1142"/>
                <a:gd name="T36" fmla="*/ 1229 w 1495"/>
                <a:gd name="T37" fmla="*/ 1142 h 1142"/>
                <a:gd name="T38" fmla="*/ 1495 w 1495"/>
                <a:gd name="T39" fmla="*/ 571 h 1142"/>
                <a:gd name="T40" fmla="*/ 1229 w 1495"/>
                <a:gd name="T41" fmla="*/ 0 h 1142"/>
                <a:gd name="T42" fmla="*/ 514 w 1495"/>
                <a:gd name="T43" fmla="*/ 571 h 1142"/>
                <a:gd name="T44" fmla="*/ 597 w 1495"/>
                <a:gd name="T45" fmla="*/ 393 h 1142"/>
                <a:gd name="T46" fmla="*/ 556 w 1495"/>
                <a:gd name="T47" fmla="*/ 344 h 1142"/>
                <a:gd name="T48" fmla="*/ 451 w 1495"/>
                <a:gd name="T49" fmla="*/ 571 h 1142"/>
                <a:gd name="T50" fmla="*/ 556 w 1495"/>
                <a:gd name="T51" fmla="*/ 798 h 1142"/>
                <a:gd name="T52" fmla="*/ 597 w 1495"/>
                <a:gd name="T53" fmla="*/ 749 h 1142"/>
                <a:gd name="T54" fmla="*/ 514 w 1495"/>
                <a:gd name="T55" fmla="*/ 571 h 1142"/>
                <a:gd name="T56" fmla="*/ 302 w 1495"/>
                <a:gd name="T57" fmla="*/ 571 h 1142"/>
                <a:gd name="T58" fmla="*/ 460 w 1495"/>
                <a:gd name="T59" fmla="*/ 231 h 1142"/>
                <a:gd name="T60" fmla="*/ 420 w 1495"/>
                <a:gd name="T61" fmla="*/ 182 h 1142"/>
                <a:gd name="T62" fmla="*/ 238 w 1495"/>
                <a:gd name="T63" fmla="*/ 571 h 1142"/>
                <a:gd name="T64" fmla="*/ 419 w 1495"/>
                <a:gd name="T65" fmla="*/ 959 h 1142"/>
                <a:gd name="T66" fmla="*/ 460 w 1495"/>
                <a:gd name="T67" fmla="*/ 911 h 1142"/>
                <a:gd name="T68" fmla="*/ 302 w 1495"/>
                <a:gd name="T69" fmla="*/ 571 h 1142"/>
                <a:gd name="T70" fmla="*/ 265 w 1495"/>
                <a:gd name="T71" fmla="*/ 1142 h 1142"/>
                <a:gd name="T72" fmla="*/ 306 w 1495"/>
                <a:gd name="T73" fmla="*/ 1093 h 1142"/>
                <a:gd name="T74" fmla="*/ 63 w 1495"/>
                <a:gd name="T75" fmla="*/ 571 h 1142"/>
                <a:gd name="T76" fmla="*/ 307 w 1495"/>
                <a:gd name="T77" fmla="*/ 49 h 1142"/>
                <a:gd name="T78" fmla="*/ 266 w 1495"/>
                <a:gd name="T79" fmla="*/ 0 h 1142"/>
                <a:gd name="T80" fmla="*/ 0 w 1495"/>
                <a:gd name="T81" fmla="*/ 571 h 1142"/>
                <a:gd name="T82" fmla="*/ 265 w 1495"/>
                <a:gd name="T83" fmla="*/ 1142 h 1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95" h="1142">
                  <a:moveTo>
                    <a:pt x="981" y="571"/>
                  </a:moveTo>
                  <a:cubicBezTo>
                    <a:pt x="981" y="642"/>
                    <a:pt x="948" y="706"/>
                    <a:pt x="898" y="749"/>
                  </a:cubicBezTo>
                  <a:lnTo>
                    <a:pt x="939" y="797"/>
                  </a:lnTo>
                  <a:cubicBezTo>
                    <a:pt x="1003" y="743"/>
                    <a:pt x="1044" y="662"/>
                    <a:pt x="1044" y="571"/>
                  </a:cubicBezTo>
                  <a:cubicBezTo>
                    <a:pt x="1044" y="480"/>
                    <a:pt x="1003" y="399"/>
                    <a:pt x="939" y="344"/>
                  </a:cubicBezTo>
                  <a:lnTo>
                    <a:pt x="898" y="393"/>
                  </a:lnTo>
                  <a:cubicBezTo>
                    <a:pt x="948" y="436"/>
                    <a:pt x="981" y="500"/>
                    <a:pt x="981" y="571"/>
                  </a:cubicBezTo>
                  <a:close/>
                  <a:moveTo>
                    <a:pt x="1193" y="571"/>
                  </a:moveTo>
                  <a:cubicBezTo>
                    <a:pt x="1193" y="707"/>
                    <a:pt x="1131" y="829"/>
                    <a:pt x="1034" y="911"/>
                  </a:cubicBezTo>
                  <a:lnTo>
                    <a:pt x="1075" y="959"/>
                  </a:lnTo>
                  <a:cubicBezTo>
                    <a:pt x="1186" y="866"/>
                    <a:pt x="1256" y="727"/>
                    <a:pt x="1256" y="571"/>
                  </a:cubicBezTo>
                  <a:cubicBezTo>
                    <a:pt x="1256" y="415"/>
                    <a:pt x="1186" y="276"/>
                    <a:pt x="1075" y="183"/>
                  </a:cubicBezTo>
                  <a:lnTo>
                    <a:pt x="1034" y="231"/>
                  </a:lnTo>
                  <a:cubicBezTo>
                    <a:pt x="1131" y="313"/>
                    <a:pt x="1193" y="435"/>
                    <a:pt x="1193" y="571"/>
                  </a:cubicBezTo>
                  <a:close/>
                  <a:moveTo>
                    <a:pt x="1229" y="0"/>
                  </a:moveTo>
                  <a:lnTo>
                    <a:pt x="1188" y="49"/>
                  </a:lnTo>
                  <a:cubicBezTo>
                    <a:pt x="1337" y="174"/>
                    <a:pt x="1431" y="362"/>
                    <a:pt x="1431" y="571"/>
                  </a:cubicBezTo>
                  <a:cubicBezTo>
                    <a:pt x="1431" y="780"/>
                    <a:pt x="1337" y="968"/>
                    <a:pt x="1188" y="1093"/>
                  </a:cubicBezTo>
                  <a:lnTo>
                    <a:pt x="1229" y="1142"/>
                  </a:lnTo>
                  <a:cubicBezTo>
                    <a:pt x="1391" y="1005"/>
                    <a:pt x="1495" y="800"/>
                    <a:pt x="1495" y="571"/>
                  </a:cubicBezTo>
                  <a:cubicBezTo>
                    <a:pt x="1495" y="342"/>
                    <a:pt x="1391" y="137"/>
                    <a:pt x="1229" y="0"/>
                  </a:cubicBezTo>
                  <a:close/>
                  <a:moveTo>
                    <a:pt x="514" y="571"/>
                  </a:moveTo>
                  <a:cubicBezTo>
                    <a:pt x="514" y="500"/>
                    <a:pt x="546" y="436"/>
                    <a:pt x="597" y="393"/>
                  </a:cubicBezTo>
                  <a:lnTo>
                    <a:pt x="556" y="344"/>
                  </a:lnTo>
                  <a:cubicBezTo>
                    <a:pt x="492" y="399"/>
                    <a:pt x="451" y="480"/>
                    <a:pt x="451" y="571"/>
                  </a:cubicBezTo>
                  <a:cubicBezTo>
                    <a:pt x="451" y="662"/>
                    <a:pt x="492" y="743"/>
                    <a:pt x="556" y="798"/>
                  </a:cubicBezTo>
                  <a:lnTo>
                    <a:pt x="597" y="749"/>
                  </a:lnTo>
                  <a:cubicBezTo>
                    <a:pt x="546" y="706"/>
                    <a:pt x="514" y="642"/>
                    <a:pt x="514" y="571"/>
                  </a:cubicBezTo>
                  <a:close/>
                  <a:moveTo>
                    <a:pt x="302" y="571"/>
                  </a:moveTo>
                  <a:cubicBezTo>
                    <a:pt x="302" y="435"/>
                    <a:pt x="364" y="313"/>
                    <a:pt x="460" y="231"/>
                  </a:cubicBezTo>
                  <a:lnTo>
                    <a:pt x="420" y="182"/>
                  </a:lnTo>
                  <a:cubicBezTo>
                    <a:pt x="309" y="276"/>
                    <a:pt x="238" y="415"/>
                    <a:pt x="238" y="571"/>
                  </a:cubicBezTo>
                  <a:cubicBezTo>
                    <a:pt x="238" y="727"/>
                    <a:pt x="309" y="866"/>
                    <a:pt x="419" y="959"/>
                  </a:cubicBezTo>
                  <a:lnTo>
                    <a:pt x="460" y="911"/>
                  </a:lnTo>
                  <a:cubicBezTo>
                    <a:pt x="363" y="829"/>
                    <a:pt x="302" y="707"/>
                    <a:pt x="302" y="571"/>
                  </a:cubicBezTo>
                  <a:close/>
                  <a:moveTo>
                    <a:pt x="265" y="1142"/>
                  </a:moveTo>
                  <a:lnTo>
                    <a:pt x="306" y="1093"/>
                  </a:lnTo>
                  <a:cubicBezTo>
                    <a:pt x="158" y="968"/>
                    <a:pt x="63" y="780"/>
                    <a:pt x="63" y="571"/>
                  </a:cubicBezTo>
                  <a:cubicBezTo>
                    <a:pt x="63" y="362"/>
                    <a:pt x="158" y="174"/>
                    <a:pt x="307" y="49"/>
                  </a:cubicBezTo>
                  <a:lnTo>
                    <a:pt x="266" y="0"/>
                  </a:lnTo>
                  <a:cubicBezTo>
                    <a:pt x="103" y="137"/>
                    <a:pt x="0" y="342"/>
                    <a:pt x="0" y="571"/>
                  </a:cubicBezTo>
                  <a:cubicBezTo>
                    <a:pt x="0" y="800"/>
                    <a:pt x="103" y="1005"/>
                    <a:pt x="265" y="1142"/>
                  </a:cubicBezTo>
                  <a:close/>
                </a:path>
              </a:pathLst>
            </a:custGeom>
            <a:solidFill>
              <a:srgbClr val="ED7D31"/>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8" name="Freeform 55"/>
            <p:cNvSpPr>
              <a:spLocks noEditPoints="1"/>
            </p:cNvSpPr>
            <p:nvPr/>
          </p:nvSpPr>
          <p:spPr bwMode="auto">
            <a:xfrm>
              <a:off x="7027863" y="4138613"/>
              <a:ext cx="301625" cy="231775"/>
            </a:xfrm>
            <a:custGeom>
              <a:avLst/>
              <a:gdLst>
                <a:gd name="T0" fmla="*/ 981 w 1495"/>
                <a:gd name="T1" fmla="*/ 571 h 1142"/>
                <a:gd name="T2" fmla="*/ 898 w 1495"/>
                <a:gd name="T3" fmla="*/ 749 h 1142"/>
                <a:gd name="T4" fmla="*/ 939 w 1495"/>
                <a:gd name="T5" fmla="*/ 797 h 1142"/>
                <a:gd name="T6" fmla="*/ 1044 w 1495"/>
                <a:gd name="T7" fmla="*/ 571 h 1142"/>
                <a:gd name="T8" fmla="*/ 939 w 1495"/>
                <a:gd name="T9" fmla="*/ 344 h 1142"/>
                <a:gd name="T10" fmla="*/ 898 w 1495"/>
                <a:gd name="T11" fmla="*/ 393 h 1142"/>
                <a:gd name="T12" fmla="*/ 981 w 1495"/>
                <a:gd name="T13" fmla="*/ 571 h 1142"/>
                <a:gd name="T14" fmla="*/ 1193 w 1495"/>
                <a:gd name="T15" fmla="*/ 571 h 1142"/>
                <a:gd name="T16" fmla="*/ 1034 w 1495"/>
                <a:gd name="T17" fmla="*/ 911 h 1142"/>
                <a:gd name="T18" fmla="*/ 1075 w 1495"/>
                <a:gd name="T19" fmla="*/ 959 h 1142"/>
                <a:gd name="T20" fmla="*/ 1256 w 1495"/>
                <a:gd name="T21" fmla="*/ 571 h 1142"/>
                <a:gd name="T22" fmla="*/ 1075 w 1495"/>
                <a:gd name="T23" fmla="*/ 183 h 1142"/>
                <a:gd name="T24" fmla="*/ 1034 w 1495"/>
                <a:gd name="T25" fmla="*/ 231 h 1142"/>
                <a:gd name="T26" fmla="*/ 1193 w 1495"/>
                <a:gd name="T27" fmla="*/ 571 h 1142"/>
                <a:gd name="T28" fmla="*/ 1229 w 1495"/>
                <a:gd name="T29" fmla="*/ 0 h 1142"/>
                <a:gd name="T30" fmla="*/ 1188 w 1495"/>
                <a:gd name="T31" fmla="*/ 49 h 1142"/>
                <a:gd name="T32" fmla="*/ 1431 w 1495"/>
                <a:gd name="T33" fmla="*/ 571 h 1142"/>
                <a:gd name="T34" fmla="*/ 1188 w 1495"/>
                <a:gd name="T35" fmla="*/ 1093 h 1142"/>
                <a:gd name="T36" fmla="*/ 1229 w 1495"/>
                <a:gd name="T37" fmla="*/ 1142 h 1142"/>
                <a:gd name="T38" fmla="*/ 1495 w 1495"/>
                <a:gd name="T39" fmla="*/ 571 h 1142"/>
                <a:gd name="T40" fmla="*/ 1229 w 1495"/>
                <a:gd name="T41" fmla="*/ 0 h 1142"/>
                <a:gd name="T42" fmla="*/ 514 w 1495"/>
                <a:gd name="T43" fmla="*/ 571 h 1142"/>
                <a:gd name="T44" fmla="*/ 597 w 1495"/>
                <a:gd name="T45" fmla="*/ 393 h 1142"/>
                <a:gd name="T46" fmla="*/ 556 w 1495"/>
                <a:gd name="T47" fmla="*/ 344 h 1142"/>
                <a:gd name="T48" fmla="*/ 451 w 1495"/>
                <a:gd name="T49" fmla="*/ 571 h 1142"/>
                <a:gd name="T50" fmla="*/ 556 w 1495"/>
                <a:gd name="T51" fmla="*/ 798 h 1142"/>
                <a:gd name="T52" fmla="*/ 597 w 1495"/>
                <a:gd name="T53" fmla="*/ 749 h 1142"/>
                <a:gd name="T54" fmla="*/ 514 w 1495"/>
                <a:gd name="T55" fmla="*/ 571 h 1142"/>
                <a:gd name="T56" fmla="*/ 302 w 1495"/>
                <a:gd name="T57" fmla="*/ 571 h 1142"/>
                <a:gd name="T58" fmla="*/ 460 w 1495"/>
                <a:gd name="T59" fmla="*/ 231 h 1142"/>
                <a:gd name="T60" fmla="*/ 420 w 1495"/>
                <a:gd name="T61" fmla="*/ 182 h 1142"/>
                <a:gd name="T62" fmla="*/ 238 w 1495"/>
                <a:gd name="T63" fmla="*/ 571 h 1142"/>
                <a:gd name="T64" fmla="*/ 419 w 1495"/>
                <a:gd name="T65" fmla="*/ 959 h 1142"/>
                <a:gd name="T66" fmla="*/ 460 w 1495"/>
                <a:gd name="T67" fmla="*/ 911 h 1142"/>
                <a:gd name="T68" fmla="*/ 302 w 1495"/>
                <a:gd name="T69" fmla="*/ 571 h 1142"/>
                <a:gd name="T70" fmla="*/ 265 w 1495"/>
                <a:gd name="T71" fmla="*/ 1142 h 1142"/>
                <a:gd name="T72" fmla="*/ 306 w 1495"/>
                <a:gd name="T73" fmla="*/ 1093 h 1142"/>
                <a:gd name="T74" fmla="*/ 63 w 1495"/>
                <a:gd name="T75" fmla="*/ 571 h 1142"/>
                <a:gd name="T76" fmla="*/ 307 w 1495"/>
                <a:gd name="T77" fmla="*/ 49 h 1142"/>
                <a:gd name="T78" fmla="*/ 266 w 1495"/>
                <a:gd name="T79" fmla="*/ 0 h 1142"/>
                <a:gd name="T80" fmla="*/ 0 w 1495"/>
                <a:gd name="T81" fmla="*/ 571 h 1142"/>
                <a:gd name="T82" fmla="*/ 265 w 1495"/>
                <a:gd name="T83" fmla="*/ 1142 h 1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95" h="1142">
                  <a:moveTo>
                    <a:pt x="981" y="571"/>
                  </a:moveTo>
                  <a:cubicBezTo>
                    <a:pt x="981" y="642"/>
                    <a:pt x="948" y="706"/>
                    <a:pt x="898" y="749"/>
                  </a:cubicBezTo>
                  <a:lnTo>
                    <a:pt x="939" y="797"/>
                  </a:lnTo>
                  <a:cubicBezTo>
                    <a:pt x="1003" y="743"/>
                    <a:pt x="1044" y="662"/>
                    <a:pt x="1044" y="571"/>
                  </a:cubicBezTo>
                  <a:cubicBezTo>
                    <a:pt x="1044" y="480"/>
                    <a:pt x="1003" y="399"/>
                    <a:pt x="939" y="344"/>
                  </a:cubicBezTo>
                  <a:lnTo>
                    <a:pt x="898" y="393"/>
                  </a:lnTo>
                  <a:cubicBezTo>
                    <a:pt x="948" y="436"/>
                    <a:pt x="981" y="500"/>
                    <a:pt x="981" y="571"/>
                  </a:cubicBezTo>
                  <a:close/>
                  <a:moveTo>
                    <a:pt x="1193" y="571"/>
                  </a:moveTo>
                  <a:cubicBezTo>
                    <a:pt x="1193" y="707"/>
                    <a:pt x="1131" y="829"/>
                    <a:pt x="1034" y="911"/>
                  </a:cubicBezTo>
                  <a:lnTo>
                    <a:pt x="1075" y="959"/>
                  </a:lnTo>
                  <a:cubicBezTo>
                    <a:pt x="1186" y="866"/>
                    <a:pt x="1256" y="727"/>
                    <a:pt x="1256" y="571"/>
                  </a:cubicBezTo>
                  <a:cubicBezTo>
                    <a:pt x="1256" y="415"/>
                    <a:pt x="1186" y="276"/>
                    <a:pt x="1075" y="183"/>
                  </a:cubicBezTo>
                  <a:lnTo>
                    <a:pt x="1034" y="231"/>
                  </a:lnTo>
                  <a:cubicBezTo>
                    <a:pt x="1131" y="313"/>
                    <a:pt x="1193" y="435"/>
                    <a:pt x="1193" y="571"/>
                  </a:cubicBezTo>
                  <a:close/>
                  <a:moveTo>
                    <a:pt x="1229" y="0"/>
                  </a:moveTo>
                  <a:lnTo>
                    <a:pt x="1188" y="49"/>
                  </a:lnTo>
                  <a:cubicBezTo>
                    <a:pt x="1337" y="174"/>
                    <a:pt x="1431" y="362"/>
                    <a:pt x="1431" y="571"/>
                  </a:cubicBezTo>
                  <a:cubicBezTo>
                    <a:pt x="1431" y="780"/>
                    <a:pt x="1337" y="968"/>
                    <a:pt x="1188" y="1093"/>
                  </a:cubicBezTo>
                  <a:lnTo>
                    <a:pt x="1229" y="1142"/>
                  </a:lnTo>
                  <a:cubicBezTo>
                    <a:pt x="1391" y="1005"/>
                    <a:pt x="1495" y="800"/>
                    <a:pt x="1495" y="571"/>
                  </a:cubicBezTo>
                  <a:cubicBezTo>
                    <a:pt x="1495" y="342"/>
                    <a:pt x="1391" y="137"/>
                    <a:pt x="1229" y="0"/>
                  </a:cubicBezTo>
                  <a:close/>
                  <a:moveTo>
                    <a:pt x="514" y="571"/>
                  </a:moveTo>
                  <a:cubicBezTo>
                    <a:pt x="514" y="500"/>
                    <a:pt x="546" y="436"/>
                    <a:pt x="597" y="393"/>
                  </a:cubicBezTo>
                  <a:lnTo>
                    <a:pt x="556" y="344"/>
                  </a:lnTo>
                  <a:cubicBezTo>
                    <a:pt x="492" y="399"/>
                    <a:pt x="451" y="480"/>
                    <a:pt x="451" y="571"/>
                  </a:cubicBezTo>
                  <a:cubicBezTo>
                    <a:pt x="451" y="662"/>
                    <a:pt x="492" y="743"/>
                    <a:pt x="556" y="798"/>
                  </a:cubicBezTo>
                  <a:lnTo>
                    <a:pt x="597" y="749"/>
                  </a:lnTo>
                  <a:cubicBezTo>
                    <a:pt x="546" y="706"/>
                    <a:pt x="514" y="642"/>
                    <a:pt x="514" y="571"/>
                  </a:cubicBezTo>
                  <a:close/>
                  <a:moveTo>
                    <a:pt x="302" y="571"/>
                  </a:moveTo>
                  <a:cubicBezTo>
                    <a:pt x="302" y="435"/>
                    <a:pt x="364" y="313"/>
                    <a:pt x="460" y="231"/>
                  </a:cubicBezTo>
                  <a:lnTo>
                    <a:pt x="420" y="182"/>
                  </a:lnTo>
                  <a:cubicBezTo>
                    <a:pt x="309" y="276"/>
                    <a:pt x="238" y="415"/>
                    <a:pt x="238" y="571"/>
                  </a:cubicBezTo>
                  <a:cubicBezTo>
                    <a:pt x="238" y="727"/>
                    <a:pt x="309" y="866"/>
                    <a:pt x="419" y="959"/>
                  </a:cubicBezTo>
                  <a:lnTo>
                    <a:pt x="460" y="911"/>
                  </a:lnTo>
                  <a:cubicBezTo>
                    <a:pt x="363" y="829"/>
                    <a:pt x="302" y="707"/>
                    <a:pt x="302" y="571"/>
                  </a:cubicBezTo>
                  <a:close/>
                  <a:moveTo>
                    <a:pt x="265" y="1142"/>
                  </a:moveTo>
                  <a:lnTo>
                    <a:pt x="306" y="1093"/>
                  </a:lnTo>
                  <a:cubicBezTo>
                    <a:pt x="158" y="968"/>
                    <a:pt x="63" y="780"/>
                    <a:pt x="63" y="571"/>
                  </a:cubicBezTo>
                  <a:cubicBezTo>
                    <a:pt x="63" y="362"/>
                    <a:pt x="158" y="174"/>
                    <a:pt x="307" y="49"/>
                  </a:cubicBezTo>
                  <a:lnTo>
                    <a:pt x="266" y="0"/>
                  </a:lnTo>
                  <a:cubicBezTo>
                    <a:pt x="103" y="137"/>
                    <a:pt x="0" y="342"/>
                    <a:pt x="0" y="571"/>
                  </a:cubicBezTo>
                  <a:cubicBezTo>
                    <a:pt x="0" y="800"/>
                    <a:pt x="103" y="1005"/>
                    <a:pt x="265" y="1142"/>
                  </a:cubicBezTo>
                  <a:close/>
                </a:path>
              </a:pathLst>
            </a:cu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56"/>
            <p:cNvSpPr>
              <a:spLocks/>
            </p:cNvSpPr>
            <p:nvPr/>
          </p:nvSpPr>
          <p:spPr bwMode="auto">
            <a:xfrm>
              <a:off x="7154863" y="4229100"/>
              <a:ext cx="49213" cy="103188"/>
            </a:xfrm>
            <a:custGeom>
              <a:avLst/>
              <a:gdLst>
                <a:gd name="T0" fmla="*/ 90 w 249"/>
                <a:gd name="T1" fmla="*/ 244 h 508"/>
                <a:gd name="T2" fmla="*/ 90 w 249"/>
                <a:gd name="T3" fmla="*/ 508 h 508"/>
                <a:gd name="T4" fmla="*/ 158 w 249"/>
                <a:gd name="T5" fmla="*/ 508 h 508"/>
                <a:gd name="T6" fmla="*/ 158 w 249"/>
                <a:gd name="T7" fmla="*/ 244 h 508"/>
                <a:gd name="T8" fmla="*/ 249 w 249"/>
                <a:gd name="T9" fmla="*/ 124 h 508"/>
                <a:gd name="T10" fmla="*/ 124 w 249"/>
                <a:gd name="T11" fmla="*/ 0 h 508"/>
                <a:gd name="T12" fmla="*/ 0 w 249"/>
                <a:gd name="T13" fmla="*/ 124 h 508"/>
                <a:gd name="T14" fmla="*/ 90 w 249"/>
                <a:gd name="T15" fmla="*/ 244 h 5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9" h="508">
                  <a:moveTo>
                    <a:pt x="90" y="244"/>
                  </a:moveTo>
                  <a:lnTo>
                    <a:pt x="90" y="508"/>
                  </a:lnTo>
                  <a:lnTo>
                    <a:pt x="158" y="508"/>
                  </a:lnTo>
                  <a:lnTo>
                    <a:pt x="158" y="244"/>
                  </a:lnTo>
                  <a:cubicBezTo>
                    <a:pt x="210" y="229"/>
                    <a:pt x="249" y="181"/>
                    <a:pt x="249" y="124"/>
                  </a:cubicBezTo>
                  <a:cubicBezTo>
                    <a:pt x="249" y="55"/>
                    <a:pt x="193" y="0"/>
                    <a:pt x="124" y="0"/>
                  </a:cubicBezTo>
                  <a:cubicBezTo>
                    <a:pt x="56" y="0"/>
                    <a:pt x="0" y="55"/>
                    <a:pt x="0" y="124"/>
                  </a:cubicBezTo>
                  <a:cubicBezTo>
                    <a:pt x="0" y="181"/>
                    <a:pt x="38" y="229"/>
                    <a:pt x="90" y="244"/>
                  </a:cubicBezTo>
                  <a:close/>
                </a:path>
              </a:pathLst>
            </a:custGeom>
            <a:solidFill>
              <a:srgbClr val="ED7D31"/>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0" name="Freeform 57"/>
            <p:cNvSpPr>
              <a:spLocks/>
            </p:cNvSpPr>
            <p:nvPr/>
          </p:nvSpPr>
          <p:spPr bwMode="auto">
            <a:xfrm>
              <a:off x="7110413" y="4332288"/>
              <a:ext cx="138113" cy="265113"/>
            </a:xfrm>
            <a:custGeom>
              <a:avLst/>
              <a:gdLst>
                <a:gd name="T0" fmla="*/ 87 w 87"/>
                <a:gd name="T1" fmla="*/ 167 h 167"/>
                <a:gd name="T2" fmla="*/ 0 w 87"/>
                <a:gd name="T3" fmla="*/ 167 h 167"/>
                <a:gd name="T4" fmla="*/ 28 w 87"/>
                <a:gd name="T5" fmla="*/ 0 h 167"/>
                <a:gd name="T6" fmla="*/ 59 w 87"/>
                <a:gd name="T7" fmla="*/ 0 h 167"/>
                <a:gd name="T8" fmla="*/ 87 w 87"/>
                <a:gd name="T9" fmla="*/ 167 h 167"/>
              </a:gdLst>
              <a:ahLst/>
              <a:cxnLst>
                <a:cxn ang="0">
                  <a:pos x="T0" y="T1"/>
                </a:cxn>
                <a:cxn ang="0">
                  <a:pos x="T2" y="T3"/>
                </a:cxn>
                <a:cxn ang="0">
                  <a:pos x="T4" y="T5"/>
                </a:cxn>
                <a:cxn ang="0">
                  <a:pos x="T6" y="T7"/>
                </a:cxn>
                <a:cxn ang="0">
                  <a:pos x="T8" y="T9"/>
                </a:cxn>
              </a:cxnLst>
              <a:rect l="0" t="0" r="r" b="b"/>
              <a:pathLst>
                <a:path w="87" h="167">
                  <a:moveTo>
                    <a:pt x="87" y="167"/>
                  </a:moveTo>
                  <a:lnTo>
                    <a:pt x="0" y="167"/>
                  </a:lnTo>
                  <a:lnTo>
                    <a:pt x="28" y="0"/>
                  </a:lnTo>
                  <a:lnTo>
                    <a:pt x="59" y="0"/>
                  </a:lnTo>
                  <a:lnTo>
                    <a:pt x="87" y="167"/>
                  </a:lnTo>
                  <a:close/>
                </a:path>
              </a:pathLst>
            </a:custGeom>
            <a:solidFill>
              <a:srgbClr val="ED7D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58"/>
            <p:cNvSpPr>
              <a:spLocks/>
            </p:cNvSpPr>
            <p:nvPr/>
          </p:nvSpPr>
          <p:spPr bwMode="auto">
            <a:xfrm>
              <a:off x="7110413" y="4332288"/>
              <a:ext cx="138113" cy="265113"/>
            </a:xfrm>
            <a:custGeom>
              <a:avLst/>
              <a:gdLst>
                <a:gd name="T0" fmla="*/ 87 w 87"/>
                <a:gd name="T1" fmla="*/ 167 h 167"/>
                <a:gd name="T2" fmla="*/ 0 w 87"/>
                <a:gd name="T3" fmla="*/ 167 h 167"/>
                <a:gd name="T4" fmla="*/ 28 w 87"/>
                <a:gd name="T5" fmla="*/ 0 h 167"/>
                <a:gd name="T6" fmla="*/ 59 w 87"/>
                <a:gd name="T7" fmla="*/ 0 h 167"/>
                <a:gd name="T8" fmla="*/ 87 w 87"/>
                <a:gd name="T9" fmla="*/ 167 h 167"/>
              </a:gdLst>
              <a:ahLst/>
              <a:cxnLst>
                <a:cxn ang="0">
                  <a:pos x="T0" y="T1"/>
                </a:cxn>
                <a:cxn ang="0">
                  <a:pos x="T2" y="T3"/>
                </a:cxn>
                <a:cxn ang="0">
                  <a:pos x="T4" y="T5"/>
                </a:cxn>
                <a:cxn ang="0">
                  <a:pos x="T6" y="T7"/>
                </a:cxn>
                <a:cxn ang="0">
                  <a:pos x="T8" y="T9"/>
                </a:cxn>
              </a:cxnLst>
              <a:rect l="0" t="0" r="r" b="b"/>
              <a:pathLst>
                <a:path w="87" h="167">
                  <a:moveTo>
                    <a:pt x="87" y="167"/>
                  </a:moveTo>
                  <a:lnTo>
                    <a:pt x="0" y="167"/>
                  </a:lnTo>
                  <a:lnTo>
                    <a:pt x="28" y="0"/>
                  </a:lnTo>
                  <a:lnTo>
                    <a:pt x="59" y="0"/>
                  </a:lnTo>
                  <a:lnTo>
                    <a:pt x="87" y="167"/>
                  </a:lnTo>
                  <a:close/>
                </a:path>
              </a:pathLst>
            </a:cu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 name="Rectangle 59"/>
            <p:cNvSpPr>
              <a:spLocks noChangeArrowheads="1"/>
            </p:cNvSpPr>
            <p:nvPr/>
          </p:nvSpPr>
          <p:spPr bwMode="auto">
            <a:xfrm>
              <a:off x="7108825" y="4618038"/>
              <a:ext cx="212725"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1A2D51"/>
                  </a:solidFill>
                  <a:effectLst/>
                  <a:latin typeface="Calibri" panose="020F0502020204030204" pitchFamily="34" charset="0"/>
                </a:rPr>
                <a:t>AP5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
        <p:nvSpPr>
          <p:cNvPr id="64" name="Oval 63"/>
          <p:cNvSpPr/>
          <p:nvPr/>
        </p:nvSpPr>
        <p:spPr bwMode="auto">
          <a:xfrm>
            <a:off x="6400800" y="1369320"/>
            <a:ext cx="2493818" cy="2510721"/>
          </a:xfrm>
          <a:prstGeom prst="ellipse">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5" name="Slide Number Placeholder 4">
            <a:extLst>
              <a:ext uri="{FF2B5EF4-FFF2-40B4-BE49-F238E27FC236}">
                <a16:creationId xmlns:a16="http://schemas.microsoft.com/office/drawing/2014/main" id="{AE6191B6-213B-4941-93F5-0C281EAB9A57}"/>
              </a:ext>
            </a:extLst>
          </p:cNvPr>
          <p:cNvSpPr>
            <a:spLocks noGrp="1"/>
          </p:cNvSpPr>
          <p:nvPr>
            <p:ph type="sldNum" sz="quarter" idx="12"/>
          </p:nvPr>
        </p:nvSpPr>
        <p:spPr/>
        <p:txBody>
          <a:bodyPr/>
          <a:lstStyle/>
          <a:p>
            <a:r>
              <a:rPr lang="en-US"/>
              <a:t>Slide </a:t>
            </a:r>
            <a:fld id="{A5ED327D-21C3-674C-981C-8A8BC9E6D25C}" type="slidenum">
              <a:rPr lang="en-US" smtClean="0"/>
              <a:pPr/>
              <a:t>7</a:t>
            </a:fld>
            <a:endParaRPr lang="en-US"/>
          </a:p>
        </p:txBody>
      </p:sp>
    </p:spTree>
    <p:extLst>
      <p:ext uri="{BB962C8B-B14F-4D97-AF65-F5344CB8AC3E}">
        <p14:creationId xmlns:p14="http://schemas.microsoft.com/office/powerpoint/2010/main" val="305104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153400" cy="1066800"/>
          </a:xfrm>
        </p:spPr>
        <p:txBody>
          <a:bodyPr anchor="t"/>
          <a:lstStyle/>
          <a:p>
            <a:r>
              <a:rPr lang="en-US" dirty="0"/>
              <a:t>M-AP coordination Operating BW</a:t>
            </a:r>
          </a:p>
        </p:txBody>
      </p:sp>
      <p:sp>
        <p:nvSpPr>
          <p:cNvPr id="10" name="Rectangle 3"/>
          <p:cNvSpPr txBox="1">
            <a:spLocks noChangeArrowheads="1"/>
          </p:cNvSpPr>
          <p:nvPr/>
        </p:nvSpPr>
        <p:spPr>
          <a:xfrm>
            <a:off x="3048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1200"/>
              </a:spcAft>
            </a:pPr>
            <a:r>
              <a:rPr lang="en-US" sz="2100" b="0" kern="0" dirty="0"/>
              <a:t>In order to assure the frame exchange between the sharing AP and each of the shared APs:</a:t>
            </a:r>
          </a:p>
          <a:p>
            <a:pPr lvl="1">
              <a:lnSpc>
                <a:spcPct val="110000"/>
              </a:lnSpc>
              <a:spcBef>
                <a:spcPts val="600"/>
              </a:spcBef>
              <a:spcAft>
                <a:spcPts val="1200"/>
              </a:spcAft>
            </a:pPr>
            <a:r>
              <a:rPr lang="en-US" sz="1700" b="0" kern="0" dirty="0"/>
              <a:t>The operating BW of the sharing AP has to include each of the 20MHz Primary channels corresponding to the (one or more) shared APs.</a:t>
            </a:r>
          </a:p>
          <a:p>
            <a:pPr lvl="1">
              <a:lnSpc>
                <a:spcPct val="110000"/>
              </a:lnSpc>
              <a:spcBef>
                <a:spcPts val="600"/>
              </a:spcBef>
              <a:spcAft>
                <a:spcPts val="1200"/>
              </a:spcAft>
            </a:pPr>
            <a:r>
              <a:rPr lang="en-US" sz="1700" b="0" kern="0" dirty="0"/>
              <a:t>The operating BW of the shared AP has to include the 20 MHz primary channel of the sharing AP.</a:t>
            </a:r>
          </a:p>
          <a:p>
            <a:pPr marL="457200" lvl="1" indent="0">
              <a:lnSpc>
                <a:spcPct val="110000"/>
              </a:lnSpc>
              <a:spcBef>
                <a:spcPts val="600"/>
              </a:spcBef>
              <a:spcAft>
                <a:spcPts val="1200"/>
              </a:spcAft>
              <a:buNone/>
            </a:pPr>
            <a:r>
              <a:rPr lang="en-US" sz="1700" kern="0" dirty="0"/>
              <a:t>NOTE: see also [4]</a:t>
            </a:r>
            <a:endParaRPr lang="en-US" sz="1700" b="0" kern="0" dirty="0"/>
          </a:p>
          <a:p>
            <a:pPr>
              <a:lnSpc>
                <a:spcPct val="110000"/>
              </a:lnSpc>
              <a:spcBef>
                <a:spcPts val="600"/>
              </a:spcBef>
              <a:spcAft>
                <a:spcPts val="1200"/>
              </a:spcAft>
            </a:pPr>
            <a:endParaRPr lang="en-US" sz="2000" b="0" kern="0" dirty="0"/>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39CFAED0-F701-4AB6-9DE3-0C526CCEA260}"/>
              </a:ext>
            </a:extLst>
          </p:cNvPr>
          <p:cNvSpPr>
            <a:spLocks noGrp="1"/>
          </p:cNvSpPr>
          <p:nvPr>
            <p:ph type="sldNum" sz="quarter" idx="12"/>
          </p:nvPr>
        </p:nvSpPr>
        <p:spPr/>
        <p:txBody>
          <a:bodyPr/>
          <a:lstStyle/>
          <a:p>
            <a:r>
              <a:rPr lang="en-US"/>
              <a:t>Slide </a:t>
            </a:r>
            <a:fld id="{A5ED327D-21C3-674C-981C-8A8BC9E6D25C}" type="slidenum">
              <a:rPr lang="en-US" smtClean="0"/>
              <a:pPr/>
              <a:t>8</a:t>
            </a:fld>
            <a:endParaRPr lang="en-US"/>
          </a:p>
        </p:txBody>
      </p:sp>
    </p:spTree>
    <p:extLst>
      <p:ext uri="{BB962C8B-B14F-4D97-AF65-F5344CB8AC3E}">
        <p14:creationId xmlns:p14="http://schemas.microsoft.com/office/powerpoint/2010/main" val="1998199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066800"/>
          </a:xfrm>
        </p:spPr>
        <p:txBody>
          <a:bodyPr anchor="t"/>
          <a:lstStyle/>
          <a:p>
            <a:r>
              <a:rPr lang="en-US" dirty="0"/>
              <a:t>Preserve current BSS rules for Data Delivery</a:t>
            </a:r>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In order to simplify the design and avoid major fundamental changes in WLAN topology, each BSS should maintain its operation principles for data delivery independent of the other coordinated OBSSs as much as possible</a:t>
            </a:r>
          </a:p>
          <a:p>
            <a:pPr>
              <a:lnSpc>
                <a:spcPct val="110000"/>
              </a:lnSpc>
              <a:spcBef>
                <a:spcPts val="600"/>
              </a:spcBef>
              <a:spcAft>
                <a:spcPts val="600"/>
              </a:spcAft>
            </a:pPr>
            <a:r>
              <a:rPr lang="en-US" sz="2000" b="0" kern="0" dirty="0"/>
              <a:t>From both AP’s &amp; STA’s perspective, in majority of </a:t>
            </a:r>
            <a:r>
              <a:rPr lang="en-US" sz="2000" b="0" kern="0"/>
              <a:t>coordination schemes, M-AP </a:t>
            </a:r>
            <a:r>
              <a:rPr lang="en-US" sz="2000" b="0" kern="0" dirty="0"/>
              <a:t>coordination has no impact on data </a:t>
            </a:r>
            <a:r>
              <a:rPr lang="en-US" sz="2000" b="0" kern="0"/>
              <a:t>delivery operations </a:t>
            </a:r>
            <a:r>
              <a:rPr lang="en-US" sz="2000" b="0" kern="0" dirty="0"/>
              <a:t>within the BSS (compared to communication without M-AP coordination)</a:t>
            </a:r>
          </a:p>
          <a:p>
            <a:pPr>
              <a:lnSpc>
                <a:spcPct val="110000"/>
              </a:lnSpc>
              <a:spcBef>
                <a:spcPts val="600"/>
              </a:spcBef>
              <a:spcAft>
                <a:spcPts val="600"/>
              </a:spcAft>
            </a:pPr>
            <a:r>
              <a:rPr lang="en-US" sz="2000" b="0" dirty="0"/>
              <a:t>Joint transmission may be a special case where BSS rules might need to be modified</a:t>
            </a:r>
          </a:p>
          <a:p>
            <a:pPr lvl="1">
              <a:lnSpc>
                <a:spcPct val="110000"/>
              </a:lnSpc>
              <a:spcBef>
                <a:spcPts val="600"/>
              </a:spcBef>
              <a:spcAft>
                <a:spcPts val="600"/>
              </a:spcAft>
            </a:pPr>
            <a:r>
              <a:rPr lang="en-US" sz="1600" dirty="0"/>
              <a:t>Unlike other coordination schemes, in joint transmission there is </a:t>
            </a:r>
            <a:r>
              <a:rPr lang="en-US" sz="1600" b="0" dirty="0"/>
              <a:t>data exchange between an AP and OBSS STAs</a:t>
            </a:r>
          </a:p>
          <a:p>
            <a:pPr lvl="1">
              <a:lnSpc>
                <a:spcPct val="110000"/>
              </a:lnSpc>
              <a:spcBef>
                <a:spcPts val="600"/>
              </a:spcBef>
              <a:spcAft>
                <a:spcPts val="600"/>
              </a:spcAft>
            </a:pPr>
            <a:r>
              <a:rPr lang="en-US" sz="1600" dirty="0"/>
              <a:t>This needs to be further discussed and investigated by the group</a:t>
            </a:r>
            <a:endParaRPr lang="en-US" sz="1600" b="0" dirty="0"/>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8B868074-9014-4D06-A363-FFEE68B77D51}"/>
              </a:ext>
            </a:extLst>
          </p:cNvPr>
          <p:cNvSpPr>
            <a:spLocks noGrp="1"/>
          </p:cNvSpPr>
          <p:nvPr>
            <p:ph type="sldNum" sz="quarter" idx="12"/>
          </p:nvPr>
        </p:nvSpPr>
        <p:spPr/>
        <p:txBody>
          <a:bodyPr/>
          <a:lstStyle/>
          <a:p>
            <a:r>
              <a:rPr lang="en-US"/>
              <a:t>Slide </a:t>
            </a:r>
            <a:fld id="{A5ED327D-21C3-674C-981C-8A8BC9E6D25C}" type="slidenum">
              <a:rPr lang="en-US" smtClean="0"/>
              <a:pPr/>
              <a:t>9</a:t>
            </a:fld>
            <a:endParaRPr lang="en-US"/>
          </a:p>
        </p:txBody>
      </p:sp>
    </p:spTree>
    <p:extLst>
      <p:ext uri="{BB962C8B-B14F-4D97-AF65-F5344CB8AC3E}">
        <p14:creationId xmlns:p14="http://schemas.microsoft.com/office/powerpoint/2010/main" val="110446003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190479</TotalTime>
  <Words>1403</Words>
  <Application>Microsoft Office PowerPoint</Application>
  <PresentationFormat>On-screen Show (4:3)</PresentationFormat>
  <Paragraphs>136</Paragraphs>
  <Slides>11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굴림</vt:lpstr>
      <vt:lpstr>ＭＳ Ｐゴシック</vt:lpstr>
      <vt:lpstr>Arial</vt:lpstr>
      <vt:lpstr>Calibri</vt:lpstr>
      <vt:lpstr>Times New Roman</vt:lpstr>
      <vt:lpstr>802-11-Submission</vt:lpstr>
      <vt:lpstr>Thoughts on M-AP Coordination Principles </vt:lpstr>
      <vt:lpstr>Introduction</vt:lpstr>
      <vt:lpstr>Short Recap</vt:lpstr>
      <vt:lpstr>High-level M-AP Coordination Flow</vt:lpstr>
      <vt:lpstr>Main M-AP Coordination Assumptions</vt:lpstr>
      <vt:lpstr>Coordination as a Long-term operation mode</vt:lpstr>
      <vt:lpstr>No Relay among Coordinating APs</vt:lpstr>
      <vt:lpstr>M-AP coordination Operating BW</vt:lpstr>
      <vt:lpstr>Preserve current BSS rules for Data Delivery</vt:lpstr>
      <vt:lpstr>Summary</vt:lpstr>
      <vt:lpstr>References</vt:lpstr>
    </vt:vector>
  </TitlesOfParts>
  <Company>Huawei Technologies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Yan Xin</dc:creator>
  <cp:lastModifiedBy>Arik Klein</cp:lastModifiedBy>
  <cp:revision>788</cp:revision>
  <cp:lastPrinted>1998-02-10T13:28:06Z</cp:lastPrinted>
  <dcterms:created xsi:type="dcterms:W3CDTF">2013-11-12T18:41:50Z</dcterms:created>
  <dcterms:modified xsi:type="dcterms:W3CDTF">2022-11-11T08:04:09Z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(3)mNhxAnJPhqIj+OcWfKm4uT2RhM/ccQyb/l8TB7ocM69XOQtIK1b8MZDyUt+516lFFR6zq1Tz
3btzPWbCwO3oq8sAuuqI3seHi0S8sbCbBxb7ddQDiNSxMFo0lI3wpM7rNZu4LGKIxksniK1y
RVlxElDNM3xkKZHPHrwXOPSnQzuUfarWgsd4oE0epGPNYDqp0nzUy7dTZpefJBRzjUO/Psnn
cn79I+kl+WZgZMuOeU</vt:lpwstr>
  </property>
  <property fmtid="{D5CDD505-2E9C-101B-9397-08002B2CF9AE}" pid="4" name="_2015_ms_pID_7253431">
    <vt:lpwstr>kTMaQ6xxsUneQdrjsDD+PxyVWTchRKNsCYsfukXxLrGkdNyzi6OtCV
AGfx3JYYn/5Ia269BxYfxkDjPDvTa6050O5lphcN/IkziX4itGw6gZn1lEyr97twHgjjccTy
ioQYGP6D50qjuMfNASD73wQhe4ucB4GmDBdb1BK/5f/qReBfx3Qv7NrC6qeRrJ5XhlQZ6N3J
fxO5dPruvO4zKA0V2MSO2zQ+kOb+as59dqW+</vt:lpwstr>
  </property>
  <property fmtid="{D5CDD505-2E9C-101B-9397-08002B2CF9AE}" pid="5" name="_2015_ms_pID_7253432">
    <vt:lpwstr>Aw==</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1580690846</vt:lpwstr>
  </property>
</Properties>
</file>