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0" r:id="rId5"/>
    <p:sldId id="1482" r:id="rId6"/>
    <p:sldId id="1508" r:id="rId7"/>
    <p:sldId id="1528" r:id="rId8"/>
    <p:sldId id="1511" r:id="rId9"/>
    <p:sldId id="1512" r:id="rId10"/>
    <p:sldId id="1513" r:id="rId11"/>
    <p:sldId id="1529" r:id="rId12"/>
    <p:sldId id="1514" r:id="rId13"/>
    <p:sldId id="1515" r:id="rId14"/>
    <p:sldId id="1516" r:id="rId15"/>
    <p:sldId id="1533" r:id="rId16"/>
    <p:sldId id="1517" r:id="rId17"/>
    <p:sldId id="1518" r:id="rId18"/>
    <p:sldId id="1519" r:id="rId19"/>
    <p:sldId id="1534" r:id="rId20"/>
    <p:sldId id="1535" r:id="rId21"/>
    <p:sldId id="1537" r:id="rId22"/>
    <p:sldId id="1538" r:id="rId23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AEE9A-3021-74FA-AD4F-86B4D2912F36}" name="Reviewer" initials="Reviewer" userId="Reviewer" providerId="None"/>
  <p188:author id="{6A23C2B9-0C50-A134-54C3-FD051D555190}" name="Yanjun Sun" initials="YS" userId="S::yanjuns@qti.qualcomm.com::b36047ec-8c33-4551-bc74-961d47fe2da9" providerId="AD"/>
  <p188:author id="{D4A0ACBF-DAA3-83BE-30AB-1D08DB8A93CD}" name="r0" initials="r0" userId="r0" providerId="None"/>
  <p188:author id="{225760E0-6E0C-0D1E-1C39-1244750F4B33}" name="r1" initials="r1" userId="r1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jun Sun" initials="YS" lastIdx="3" clrIdx="0">
    <p:extLst>
      <p:ext uri="{19B8F6BF-5375-455C-9EA6-DF929625EA0E}">
        <p15:presenceInfo xmlns:p15="http://schemas.microsoft.com/office/powerpoint/2012/main" userId="S::yanjuns@qti.qualcomm.com::b36047ec-8c33-4551-bc74-961d47fe2d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498FE"/>
    <a:srgbClr val="C9D0F1"/>
    <a:srgbClr val="CCEED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FD60B-D50F-480B-86F8-9F19EDCAEF4A}" v="1" dt="2022-11-14T01:30:0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5" autoAdjust="0"/>
    <p:restoredTop sz="91348" autoAdjust="0"/>
  </p:normalViewPr>
  <p:slideViewPr>
    <p:cSldViewPr>
      <p:cViewPr varScale="1">
        <p:scale>
          <a:sx n="78" d="100"/>
          <a:sy n="78" d="100"/>
        </p:scale>
        <p:origin x="162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922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jun Sun" userId="b36047ec-8c33-4551-bc74-961d47fe2da9" providerId="ADAL" clId="{C54FD60B-D50F-480B-86F8-9F19EDCAEF4A}"/>
    <pc:docChg chg="custSel delSld modSld">
      <pc:chgData name="Yanjun Sun" userId="b36047ec-8c33-4551-bc74-961d47fe2da9" providerId="ADAL" clId="{C54FD60B-D50F-480B-86F8-9F19EDCAEF4A}" dt="2022-11-14T01:30:37.447" v="135" actId="33524"/>
      <pc:docMkLst>
        <pc:docMk/>
      </pc:docMkLst>
      <pc:sldChg chg="modSp mod">
        <pc:chgData name="Yanjun Sun" userId="b36047ec-8c33-4551-bc74-961d47fe2da9" providerId="ADAL" clId="{C54FD60B-D50F-480B-86F8-9F19EDCAEF4A}" dt="2022-11-09T23:16:50.708" v="3" actId="13926"/>
        <pc:sldMkLst>
          <pc:docMk/>
          <pc:sldMk cId="1089148663" sldId="270"/>
        </pc:sldMkLst>
        <pc:spChg chg="mod">
          <ac:chgData name="Yanjun Sun" userId="b36047ec-8c33-4551-bc74-961d47fe2da9" providerId="ADAL" clId="{C54FD60B-D50F-480B-86F8-9F19EDCAEF4A}" dt="2022-11-09T23:16:50.708" v="3" actId="13926"/>
          <ac:spMkLst>
            <pc:docMk/>
            <pc:sldMk cId="1089148663" sldId="270"/>
            <ac:spMk id="5" creationId="{B89C2EB6-BDD9-F39E-B3DB-80458050AA60}"/>
          </ac:spMkLst>
        </pc:spChg>
      </pc:sldChg>
      <pc:sldChg chg="modSp mod">
        <pc:chgData name="Yanjun Sun" userId="b36047ec-8c33-4551-bc74-961d47fe2da9" providerId="ADAL" clId="{C54FD60B-D50F-480B-86F8-9F19EDCAEF4A}" dt="2022-11-09T23:25:38.464" v="65" actId="20577"/>
        <pc:sldMkLst>
          <pc:docMk/>
          <pc:sldMk cId="2321432953" sldId="1482"/>
        </pc:sldMkLst>
        <pc:spChg chg="mod">
          <ac:chgData name="Yanjun Sun" userId="b36047ec-8c33-4551-bc74-961d47fe2da9" providerId="ADAL" clId="{C54FD60B-D50F-480B-86F8-9F19EDCAEF4A}" dt="2022-11-09T23:25:38.464" v="65" actId="20577"/>
          <ac:spMkLst>
            <pc:docMk/>
            <pc:sldMk cId="2321432953" sldId="1482"/>
            <ac:spMk id="2" creationId="{D76DDACF-CDD1-4B8D-99F0-0A315A634F15}"/>
          </ac:spMkLst>
        </pc:spChg>
      </pc:sldChg>
      <pc:sldChg chg="modSp mod delCm">
        <pc:chgData name="Yanjun Sun" userId="b36047ec-8c33-4551-bc74-961d47fe2da9" providerId="ADAL" clId="{C54FD60B-D50F-480B-86F8-9F19EDCAEF4A}" dt="2022-11-14T01:22:38.110" v="71" actId="13926"/>
        <pc:sldMkLst>
          <pc:docMk/>
          <pc:sldMk cId="622868203" sldId="1508"/>
        </pc:sldMkLst>
        <pc:spChg chg="mod">
          <ac:chgData name="Yanjun Sun" userId="b36047ec-8c33-4551-bc74-961d47fe2da9" providerId="ADAL" clId="{C54FD60B-D50F-480B-86F8-9F19EDCAEF4A}" dt="2022-11-14T01:22:38.110" v="71" actId="13926"/>
          <ac:spMkLst>
            <pc:docMk/>
            <pc:sldMk cId="622868203" sldId="1508"/>
            <ac:spMk id="2" creationId="{A74DBB3D-D17C-43AD-836E-A94C3EE026C3}"/>
          </ac:spMkLst>
        </pc:spChg>
      </pc:sldChg>
      <pc:sldChg chg="modSp mod">
        <pc:chgData name="Yanjun Sun" userId="b36047ec-8c33-4551-bc74-961d47fe2da9" providerId="ADAL" clId="{C54FD60B-D50F-480B-86F8-9F19EDCAEF4A}" dt="2022-11-09T23:26:04.998" v="69" actId="313"/>
        <pc:sldMkLst>
          <pc:docMk/>
          <pc:sldMk cId="3738596708" sldId="1512"/>
        </pc:sldMkLst>
        <pc:spChg chg="mod">
          <ac:chgData name="Yanjun Sun" userId="b36047ec-8c33-4551-bc74-961d47fe2da9" providerId="ADAL" clId="{C54FD60B-D50F-480B-86F8-9F19EDCAEF4A}" dt="2022-11-09T23:26:04.998" v="69" actId="313"/>
          <ac:spMkLst>
            <pc:docMk/>
            <pc:sldMk cId="3738596708" sldId="1512"/>
            <ac:spMk id="8" creationId="{919879C9-D0D7-4184-8A6B-9A2EFABEA6B7}"/>
          </ac:spMkLst>
        </pc:spChg>
      </pc:sldChg>
      <pc:sldChg chg="modSp mod">
        <pc:chgData name="Yanjun Sun" userId="b36047ec-8c33-4551-bc74-961d47fe2da9" providerId="ADAL" clId="{C54FD60B-D50F-480B-86F8-9F19EDCAEF4A}" dt="2022-11-14T01:30:37.447" v="135" actId="33524"/>
        <pc:sldMkLst>
          <pc:docMk/>
          <pc:sldMk cId="1875305745" sldId="1535"/>
        </pc:sldMkLst>
        <pc:spChg chg="mod">
          <ac:chgData name="Yanjun Sun" userId="b36047ec-8c33-4551-bc74-961d47fe2da9" providerId="ADAL" clId="{C54FD60B-D50F-480B-86F8-9F19EDCAEF4A}" dt="2022-11-14T01:30:37.447" v="135" actId="33524"/>
          <ac:spMkLst>
            <pc:docMk/>
            <pc:sldMk cId="1875305745" sldId="1535"/>
            <ac:spMk id="2" creationId="{B0C35B12-4AB9-0683-028E-0616F7FC9689}"/>
          </ac:spMkLst>
        </pc:spChg>
      </pc:sldChg>
      <pc:sldChg chg="del">
        <pc:chgData name="Yanjun Sun" userId="b36047ec-8c33-4551-bc74-961d47fe2da9" providerId="ADAL" clId="{C54FD60B-D50F-480B-86F8-9F19EDCAEF4A}" dt="2022-11-09T23:15:33.518" v="0" actId="47"/>
        <pc:sldMkLst>
          <pc:docMk/>
          <pc:sldMk cId="1583177905" sldId="1536"/>
        </pc:sldMkLst>
      </pc:sldChg>
      <pc:sldChg chg="modSp mod">
        <pc:chgData name="Yanjun Sun" userId="b36047ec-8c33-4551-bc74-961d47fe2da9" providerId="ADAL" clId="{C54FD60B-D50F-480B-86F8-9F19EDCAEF4A}" dt="2022-11-09T23:18:50.203" v="40" actId="14100"/>
        <pc:sldMkLst>
          <pc:docMk/>
          <pc:sldMk cId="1336942898" sldId="1538"/>
        </pc:sldMkLst>
        <pc:spChg chg="mod">
          <ac:chgData name="Yanjun Sun" userId="b36047ec-8c33-4551-bc74-961d47fe2da9" providerId="ADAL" clId="{C54FD60B-D50F-480B-86F8-9F19EDCAEF4A}" dt="2022-11-09T23:18:50.203" v="40" actId="14100"/>
          <ac:spMkLst>
            <pc:docMk/>
            <pc:sldMk cId="1336942898" sldId="1538"/>
            <ac:spMk id="11" creationId="{307BB339-09A1-F32F-A1D0-287066525C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8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3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6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3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3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DCEBDF8-1FBD-49CA-BC1A-DBB01FAE03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B993B-BF3F-4D96-ADAC-D4E1F0DF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AD854-999C-455A-9EE2-FCE9289A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3FEDC-1839-4714-8A42-4A01E187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4FA9F-9408-4964-B963-02593343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332DBAE-1207-4350-A434-CFFD8481C4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638799" y="320237"/>
            <a:ext cx="2821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doc.: IEEE 802.11-22/1892r0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FD37DB-D4FA-422D-830E-FB20A6F75C56}"/>
              </a:ext>
            </a:extLst>
          </p:cNvPr>
          <p:cNvCxnSpPr/>
          <p:nvPr userDrawn="1"/>
        </p:nvCxnSpPr>
        <p:spPr bwMode="auto">
          <a:xfrm>
            <a:off x="685800" y="609600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6FF6C6-403D-47F2-B8B3-68A6D6FB0AED}"/>
              </a:ext>
            </a:extLst>
          </p:cNvPr>
          <p:cNvCxnSpPr/>
          <p:nvPr userDrawn="1"/>
        </p:nvCxnSpPr>
        <p:spPr bwMode="auto">
          <a:xfrm>
            <a:off x="685800" y="6475413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614FC39-4BED-45E0-8FC9-522FFA09DD2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1824" y="6474362"/>
            <a:ext cx="7181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dirty="0"/>
              <a:t>Submission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66D42A-356D-4E5D-B9D3-4A0DB37C9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DE1EDF-5947-4192-94C2-92848A83BAE0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6198C6D-7629-4E6F-9080-303E501DEC7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17BF70-D85E-4E0C-9CD2-5CB507281D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D74CDA-89AE-4BC6-ADB6-BF4C9C3D02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D8D2729-D01B-446E-B55E-F033BB0F0C99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A0DD6EB-210E-4EE5-8671-FAAF487B950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1201" y="6475413"/>
            <a:ext cx="1752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802.11-22/1892r0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2/11-22-1981-00-00az-thoughts-on-320-mhz-ranging-ndp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dam/www/public/us/en/documents/pdf/wi-fi-7-and-beyond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95" y="954083"/>
            <a:ext cx="7772400" cy="391886"/>
          </a:xfrm>
        </p:spPr>
        <p:txBody>
          <a:bodyPr/>
          <a:lstStyle/>
          <a:p>
            <a:r>
              <a:rPr lang="en-US" sz="2400" dirty="0"/>
              <a:t>320MHz NTB/TB ranging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73974" y="1066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n-US" sz="2000" b="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96913" y="2286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9673" y="6475413"/>
            <a:ext cx="1714252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71496AAA-2D19-46D7-A60C-3C3E1D531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54880"/>
              </p:ext>
            </p:extLst>
          </p:nvPr>
        </p:nvGraphicFramePr>
        <p:xfrm>
          <a:off x="791070" y="2673434"/>
          <a:ext cx="7334250" cy="1880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  <a:endParaRPr lang="en-US" sz="7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Affiliations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Address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Phone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email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24015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Yanjun 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Qualcomm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39775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Ali Raissinia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403906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Steve Shellhammer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485429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George Cherian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95236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Christine Zhang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256080"/>
                  </a:ext>
                </a:extLst>
              </a:tr>
              <a:tr h="2685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Youhan Kim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25121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FA04780-5CEE-4800-D799-BA2E2D1D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04361"/>
            <a:ext cx="1554480" cy="14732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89C2EB6-BDD9-F39E-B3DB-80458050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8" y="1690452"/>
            <a:ext cx="8290560" cy="42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33"/>
              </a:spcBef>
              <a:buFontTx/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1800" b="1" kern="0" dirty="0"/>
              <a:t>Date</a:t>
            </a:r>
            <a:r>
              <a:rPr lang="en-GB" sz="1800" kern="0" dirty="0"/>
              <a:t>: 2022-11-11</a:t>
            </a:r>
          </a:p>
        </p:txBody>
      </p: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320 MHz indication in EHT Trigger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E5B3C8-E6EC-40B6-8EAB-5A409AEC2192}"/>
              </a:ext>
            </a:extLst>
          </p:cNvPr>
          <p:cNvGrpSpPr/>
          <p:nvPr/>
        </p:nvGrpSpPr>
        <p:grpSpPr>
          <a:xfrm>
            <a:off x="1044959" y="4635066"/>
            <a:ext cx="4265378" cy="1511734"/>
            <a:chOff x="281222" y="4253953"/>
            <a:chExt cx="4265378" cy="15117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26A47C-266B-4C13-BBCC-8E6837CE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222" y="4253953"/>
              <a:ext cx="4242465" cy="8533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A53265-109E-4B92-9776-327F1AE9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039" y="5290238"/>
              <a:ext cx="4248561" cy="47544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D376A5-D0D6-4401-BFAC-829EB02EDE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455" y="5184854"/>
              <a:ext cx="381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1DBDD4-01C1-4D5F-829E-F9D75EAE7B7C}"/>
              </a:ext>
            </a:extLst>
          </p:cNvPr>
          <p:cNvGrpSpPr/>
          <p:nvPr/>
        </p:nvGrpSpPr>
        <p:grpSpPr>
          <a:xfrm>
            <a:off x="70643" y="3432260"/>
            <a:ext cx="9078913" cy="874193"/>
            <a:chOff x="73554" y="1892441"/>
            <a:chExt cx="9078913" cy="8741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8F3D6A-1DD1-40B5-8ADF-9C8466D6D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146" y="1899854"/>
              <a:ext cx="2437321" cy="8667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3B1D8B-5F12-485D-A914-C99774A1A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802" y="1892441"/>
              <a:ext cx="4072466" cy="6517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5DBFA4-CA0A-47DF-B0C1-9E98C280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54" y="1892442"/>
              <a:ext cx="3216935" cy="62532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C258757-2917-452A-BAC7-B44E1A3929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9" y="1964520"/>
            <a:ext cx="7792375" cy="98243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48ECB9-0C0F-4C11-B9E4-5314FC779B4E}"/>
              </a:ext>
            </a:extLst>
          </p:cNvPr>
          <p:cNvCxnSpPr>
            <a:cxnSpLocks/>
            <a:endCxn id="16" idx="0"/>
          </p:cNvCxnSpPr>
          <p:nvPr/>
        </p:nvCxnSpPr>
        <p:spPr bwMode="auto">
          <a:xfrm flipH="1">
            <a:off x="1679111" y="2296216"/>
            <a:ext cx="2053736" cy="1136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7B47F5-EC5B-47A9-8B78-799BE74B9D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4000" y="4044991"/>
            <a:ext cx="141127" cy="9002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828D36-9104-4F37-A56C-33EE84B3944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400" y="2305139"/>
            <a:ext cx="904102" cy="26401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71BF66-A5AA-B28A-B3C9-9DFE4893FC8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20102" y="2305139"/>
            <a:ext cx="2385956" cy="1113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4931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79C9-D0D7-4184-8A6B-9A2EFABE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r>
              <a:rPr lang="en-US" dirty="0"/>
              <a:t>Add the Special User Info field defined in 11be to the Ranging Trigger frame variants defined in 11az</a:t>
            </a:r>
          </a:p>
          <a:p>
            <a:pPr lvl="1"/>
            <a:r>
              <a:rPr lang="en-US" dirty="0"/>
              <a:t>Benefit: simple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320 MHz for Ranging Trigger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666-D2AE-406A-B678-040565445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0" y="3632703"/>
            <a:ext cx="7792375" cy="98243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C77650-DFAE-48DF-92BE-D76302CA88A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4281" y="3921422"/>
            <a:ext cx="1014319" cy="644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38580D-8DBF-4C70-86ED-CAA1A09561AE}"/>
              </a:ext>
            </a:extLst>
          </p:cNvPr>
          <p:cNvSpPr txBox="1"/>
          <p:nvPr/>
        </p:nvSpPr>
        <p:spPr>
          <a:xfrm>
            <a:off x="990600" y="4300835"/>
            <a:ext cx="209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Set trigger type subfield to 8 to indicate the Ranging variant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E8684E-EA66-4BBB-8A57-4F362144727E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 flipV="1">
            <a:off x="4436455" y="3898445"/>
            <a:ext cx="271094" cy="655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4A1549-5D19-422D-AD23-AE612A1EE22C}"/>
              </a:ext>
            </a:extLst>
          </p:cNvPr>
          <p:cNvSpPr txBox="1"/>
          <p:nvPr/>
        </p:nvSpPr>
        <p:spPr>
          <a:xfrm>
            <a:off x="4707549" y="4045803"/>
            <a:ext cx="23790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Set B55 to 0 to indicate the presence of the following Special User Info field, which uses the format defined in 11be to indicate 320 MHz</a:t>
            </a:r>
          </a:p>
        </p:txBody>
      </p:sp>
    </p:spTree>
    <p:extLst>
      <p:ext uri="{BB962C8B-B14F-4D97-AF65-F5344CB8AC3E}">
        <p14:creationId xmlns:p14="http://schemas.microsoft.com/office/powerpoint/2010/main" val="208694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5644A5-33BF-449B-82F2-B9B147C7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Negotiation Enhancements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B0056-4ABA-49A1-9D84-C9E90CA5E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7CF18-C66D-4B3F-BDDF-356FD12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5F75-987A-42E2-8362-CF0EE101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CC9E-50AA-4215-9405-702677313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139417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81995-9316-4CC3-8C5C-D686FCA6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11md and 11az: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61A23-BD9F-4A9A-9D43-B899BF24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Negotiation with IFTMR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3F0B-84C4-4B14-8FC5-E6CB4715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B5EC-52BE-4134-BD4D-A7E0F9B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5577-CC89-47FE-B0AA-B3967454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42DE4-EC89-415C-A153-85EA509A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5" y="2014700"/>
            <a:ext cx="5425790" cy="1164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1CCC2E-842F-42E7-9253-36BEB416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062" y="2057885"/>
            <a:ext cx="2151410" cy="625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A07CE-E66D-49D9-84BE-4753BD887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52800"/>
            <a:ext cx="5533583" cy="28916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4891CC-0740-4693-8068-45323AB326B6}"/>
              </a:ext>
            </a:extLst>
          </p:cNvPr>
          <p:cNvSpPr/>
          <p:nvPr/>
        </p:nvSpPr>
        <p:spPr bwMode="auto">
          <a:xfrm>
            <a:off x="401555" y="4462838"/>
            <a:ext cx="598327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E204CB-62C0-4D4A-AAEA-AF6522D68EE3}"/>
              </a:ext>
            </a:extLst>
          </p:cNvPr>
          <p:cNvCxnSpPr>
            <a:cxnSpLocks/>
          </p:cNvCxnSpPr>
          <p:nvPr/>
        </p:nvCxnSpPr>
        <p:spPr bwMode="auto">
          <a:xfrm>
            <a:off x="6172200" y="2498388"/>
            <a:ext cx="1676401" cy="9306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F932F12-07E7-4A8B-9D85-F5882AEAE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365" y="3410229"/>
            <a:ext cx="3591316" cy="75844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B7E7D6-905A-4822-85E8-52AF2026841B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3746963"/>
            <a:ext cx="2667001" cy="4727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44CF692-84CC-42BC-A1B1-FC11F25EDD0D}"/>
              </a:ext>
            </a:extLst>
          </p:cNvPr>
          <p:cNvSpPr/>
          <p:nvPr/>
        </p:nvSpPr>
        <p:spPr bwMode="auto">
          <a:xfrm>
            <a:off x="3810000" y="5392781"/>
            <a:ext cx="1447800" cy="40895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New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subelement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(s) </a:t>
            </a:r>
            <a:r>
              <a:rPr lang="en-US" dirty="0"/>
              <a:t>for 11be related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info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DB920-8FEA-42E5-21C7-D0D6F06F02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9882" y="4920038"/>
            <a:ext cx="5791319" cy="4216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4451AB-942F-4BC3-C9B8-612E70398A57}"/>
              </a:ext>
            </a:extLst>
          </p:cNvPr>
          <p:cNvCxnSpPr>
            <a:cxnSpLocks/>
          </p:cNvCxnSpPr>
          <p:nvPr/>
        </p:nvCxnSpPr>
        <p:spPr bwMode="auto">
          <a:xfrm flipH="1">
            <a:off x="5334000" y="5341711"/>
            <a:ext cx="1457201" cy="2555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C21D26-CB50-738E-F2A5-7E4961B6E4CF}"/>
              </a:ext>
            </a:extLst>
          </p:cNvPr>
          <p:cNvSpPr txBox="1"/>
          <p:nvPr/>
        </p:nvSpPr>
        <p:spPr>
          <a:xfrm>
            <a:off x="6716204" y="5182081"/>
            <a:ext cx="159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Expansion is needed</a:t>
            </a:r>
          </a:p>
        </p:txBody>
      </p:sp>
    </p:spTree>
    <p:extLst>
      <p:ext uri="{BB962C8B-B14F-4D97-AF65-F5344CB8AC3E}">
        <p14:creationId xmlns:p14="http://schemas.microsoft.com/office/powerpoint/2010/main" val="358514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261A23-BD9F-4A9A-9D43-B899BF24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Negotiation with IFTM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3F0B-84C4-4B14-8FC5-E6CB4715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B5EC-52BE-4134-BD4D-A7E0F9B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276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5577-CC89-47FE-B0AA-B3967454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3063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A07CE-E66D-49D9-84BE-4753BD88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65461"/>
            <a:ext cx="5533583" cy="28916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4891CC-0740-4693-8068-45323AB326B6}"/>
              </a:ext>
            </a:extLst>
          </p:cNvPr>
          <p:cNvSpPr/>
          <p:nvPr/>
        </p:nvSpPr>
        <p:spPr bwMode="auto">
          <a:xfrm>
            <a:off x="706355" y="4675499"/>
            <a:ext cx="598327" cy="457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4CF692-84CC-42BC-A1B1-FC11F25EDD0D}"/>
              </a:ext>
            </a:extLst>
          </p:cNvPr>
          <p:cNvSpPr/>
          <p:nvPr/>
        </p:nvSpPr>
        <p:spPr bwMode="auto">
          <a:xfrm>
            <a:off x="4114800" y="5605442"/>
            <a:ext cx="1447800" cy="40895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New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subelement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(s) </a:t>
            </a:r>
            <a:r>
              <a:rPr lang="en-US" dirty="0"/>
              <a:t>for 11be related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ECE29-D769-49C7-AB43-B3A0784FB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66" y="1770893"/>
            <a:ext cx="5733334" cy="1250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67780-83D7-47AB-905F-1662EDD9F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286000"/>
            <a:ext cx="680675" cy="72483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E204CB-62C0-4D4A-AAEA-AF6522D68EE3}"/>
              </a:ext>
            </a:extLst>
          </p:cNvPr>
          <p:cNvCxnSpPr>
            <a:cxnSpLocks/>
          </p:cNvCxnSpPr>
          <p:nvPr/>
        </p:nvCxnSpPr>
        <p:spPr bwMode="auto">
          <a:xfrm flipH="1">
            <a:off x="5105400" y="2764342"/>
            <a:ext cx="1066800" cy="7248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89E2A0D-4B8F-AB12-51C4-65CF1F6E74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19922" y="5101727"/>
            <a:ext cx="5791319" cy="4216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3639AA-631D-C4DC-0DCB-03ACACD0FA9D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4040" y="5523400"/>
            <a:ext cx="1457201" cy="2555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3E2C38-0C4C-5315-E056-C9BAB731ECD2}"/>
              </a:ext>
            </a:extLst>
          </p:cNvPr>
          <p:cNvSpPr txBox="1"/>
          <p:nvPr/>
        </p:nvSpPr>
        <p:spPr>
          <a:xfrm>
            <a:off x="7036244" y="5363770"/>
            <a:ext cx="159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Expansion is needed</a:t>
            </a:r>
          </a:p>
        </p:txBody>
      </p:sp>
    </p:spTree>
    <p:extLst>
      <p:ext uri="{BB962C8B-B14F-4D97-AF65-F5344CB8AC3E}">
        <p14:creationId xmlns:p14="http://schemas.microsoft.com/office/powerpoint/2010/main" val="379541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5470C-7D5C-4117-84E5-BBB86D0A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495800"/>
          </a:xfrm>
        </p:spPr>
        <p:txBody>
          <a:bodyPr/>
          <a:lstStyle/>
          <a:p>
            <a:r>
              <a:rPr lang="en-US" dirty="0"/>
              <a:t>Use the reserved entries in the Format And Bandwidth subfield to indicate 320 MHz</a:t>
            </a:r>
          </a:p>
          <a:p>
            <a:r>
              <a:rPr lang="en-US" dirty="0"/>
              <a:t>Use new </a:t>
            </a:r>
            <a:r>
              <a:rPr lang="en-US" dirty="0" err="1"/>
              <a:t>subelements</a:t>
            </a:r>
            <a:r>
              <a:rPr lang="en-US" dirty="0"/>
              <a:t> to indicate TPE and puncturing info for 320 MHz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66B91-A649-473A-8FBF-10887432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Additional Info for IFTMR/IFTM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C7F9-008A-4056-B4E7-FC6E8953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1FA3-206C-4C33-9E0A-3CE9FCBE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D6C4F-684F-4C62-BA44-921E3E78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EDB9E-0905-4C1C-9DE3-078C0D20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5643573" cy="1483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2E001-627D-4C51-9836-A964DD96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8" y="4761707"/>
            <a:ext cx="6768463" cy="144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E7A5F5-AC3C-45B5-8CA0-91E7DCE16932}"/>
              </a:ext>
            </a:extLst>
          </p:cNvPr>
          <p:cNvSpPr/>
          <p:nvPr/>
        </p:nvSpPr>
        <p:spPr bwMode="auto">
          <a:xfrm>
            <a:off x="1049384" y="5638800"/>
            <a:ext cx="6534344" cy="1524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47BD19-2FB0-422D-840D-F93CE2E5B9F2}"/>
              </a:ext>
            </a:extLst>
          </p:cNvPr>
          <p:cNvSpPr/>
          <p:nvPr/>
        </p:nvSpPr>
        <p:spPr bwMode="auto">
          <a:xfrm>
            <a:off x="1049383" y="4259082"/>
            <a:ext cx="5503817" cy="13439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A894C-D3CA-4E82-B89C-6D6623984700}"/>
              </a:ext>
            </a:extLst>
          </p:cNvPr>
          <p:cNvSpPr txBox="1"/>
          <p:nvPr/>
        </p:nvSpPr>
        <p:spPr>
          <a:xfrm>
            <a:off x="6611983" y="4229287"/>
            <a:ext cx="243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Add entries for 320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65B81-FCDF-49B2-AF22-09E2C91FA30C}"/>
              </a:ext>
            </a:extLst>
          </p:cNvPr>
          <p:cNvSpPr txBox="1"/>
          <p:nvPr/>
        </p:nvSpPr>
        <p:spPr>
          <a:xfrm>
            <a:off x="7704818" y="5025420"/>
            <a:ext cx="1352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Add a new </a:t>
            </a:r>
            <a:r>
              <a:rPr lang="en-US" dirty="0" err="1">
                <a:solidFill>
                  <a:srgbClr val="FFC000"/>
                </a:solidFill>
              </a:rPr>
              <a:t>subelement</a:t>
            </a:r>
            <a:r>
              <a:rPr lang="en-US" dirty="0">
                <a:solidFill>
                  <a:srgbClr val="FFC000"/>
                </a:solidFill>
              </a:rPr>
              <a:t> for TPE and/or a new </a:t>
            </a:r>
            <a:r>
              <a:rPr lang="en-US" dirty="0" err="1">
                <a:solidFill>
                  <a:srgbClr val="FFC000"/>
                </a:solidFill>
              </a:rPr>
              <a:t>subelement</a:t>
            </a:r>
            <a:r>
              <a:rPr lang="en-US" dirty="0">
                <a:solidFill>
                  <a:srgbClr val="FFC000"/>
                </a:solidFill>
              </a:rPr>
              <a:t> for puncturing pattern</a:t>
            </a:r>
          </a:p>
        </p:txBody>
      </p:sp>
    </p:spTree>
    <p:extLst>
      <p:ext uri="{BB962C8B-B14F-4D97-AF65-F5344CB8AC3E}">
        <p14:creationId xmlns:p14="http://schemas.microsoft.com/office/powerpoint/2010/main" val="286588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36C1B0-A98C-F9B2-A132-8CD983BFA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contribution explored options to indicate 320 MHz BW in the following frames by an 11be STA</a:t>
            </a:r>
          </a:p>
          <a:p>
            <a:pPr lvl="1"/>
            <a:r>
              <a:rPr lang="en-US" dirty="0"/>
              <a:t>Ranging NDPA</a:t>
            </a:r>
          </a:p>
          <a:p>
            <a:pPr lvl="1"/>
            <a:r>
              <a:rPr lang="en-US" dirty="0"/>
              <a:t>Ranging Trigger variants</a:t>
            </a:r>
          </a:p>
          <a:p>
            <a:pPr lvl="1"/>
            <a:r>
              <a:rPr lang="en-US" dirty="0"/>
              <a:t>IFTMR/IFTM for session negotiation</a:t>
            </a:r>
          </a:p>
          <a:p>
            <a:endParaRPr lang="en-US" dirty="0"/>
          </a:p>
          <a:p>
            <a:r>
              <a:rPr lang="en-US" dirty="0"/>
              <a:t>The analysis showed that the indications of 320 MHz defined in 11be can be applied to the above frames from 11az </a:t>
            </a:r>
          </a:p>
          <a:p>
            <a:pPr lvl="1"/>
            <a:r>
              <a:rPr lang="en-US" dirty="0"/>
              <a:t>As the 11be indications are outside the fields that carries the 11az-specific info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9A414-F099-5A3E-F410-12C24E23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E517-5891-2295-26C5-E3F790BD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6D73C-1645-78E9-4905-C09D4EF7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Yanjun Sun, Qualcomm Inc.</a:t>
            </a:r>
            <a:endParaRPr lang="en-US" altLang="ko-K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18FC-6FDD-3FFF-235B-3EB03B7A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5B12-4AB9-0683-028E-0616F7FC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 Thoughts on 320 MHz Ranging NDP, 22/1981r0, </a:t>
            </a:r>
            <a:r>
              <a:rPr lang="en-US" dirty="0">
                <a:hlinkClick r:id="rId2"/>
              </a:rPr>
              <a:t>https://mentor.ieee.org/802.11/dcn/22/11-22-1981-00-00az-thoughts-on-320-mhz-ranging-ndp.pptx</a:t>
            </a:r>
            <a:r>
              <a:rPr lang="en-US" dirty="0"/>
              <a:t>, Steve Shellhammer et al.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4F194-6E16-C1E9-D948-D3ADFF99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DEC5-CEBD-1DEE-3AB9-063074FD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2CD4-3C81-DF46-F974-798A6ABE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Yanjun Sun, Qualcomm Inc.</a:t>
            </a:r>
            <a:endParaRPr lang="en-US" altLang="ko-K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F5BF-EA1D-2D90-A253-DF177B81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0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2F4EE9-BA84-A50B-95A4-4BB4CCE9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7423CE-6AED-D4B9-9AA9-8F221D4E1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6E89-FB9D-734B-EC08-DA9548E1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2667-DD1C-5F0E-4392-46C569E4C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Yanjun Sun, Qualcomm Inc.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11F4-292D-82B2-9A53-D3D9627291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9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E61410-B427-FEEC-E08A-9EB6D9A5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36.3.24.2 Channelization for 320 MHz channel</a:t>
            </a:r>
          </a:p>
          <a:p>
            <a:pPr lvl="1"/>
            <a:r>
              <a:rPr lang="en-US" dirty="0"/>
              <a:t>The 320 MHz channel consists of any two adjacent 160 MHz channels in the 6 GHz band. Two type of </a:t>
            </a:r>
            <a:r>
              <a:rPr lang="en-US" dirty="0" err="1"/>
              <a:t>channelizations</a:t>
            </a:r>
            <a:r>
              <a:rPr lang="en-US" dirty="0"/>
              <a:t> for 320 MHz channel are defined: 320 MHz-1 and 320 MHz-2. </a:t>
            </a:r>
          </a:p>
          <a:p>
            <a:pPr lvl="1"/>
            <a:r>
              <a:rPr lang="en-US" dirty="0"/>
              <a:t>320 MHz-1 is defined as 320 MHz  channel  with  channel  center  frequency  numbered  31,  95,  and  159.  320 MHz-2  is  defined  as 320 MHz channel with channel center frequency numbered 63, 127, and 191.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DFEF61-7F8B-881A-36B3-1525C844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320 MHz-1 and 320 MHz-2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DDEFB8-5542-F40B-32CB-EFE1E415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EB1A-0C7E-04E3-5980-0121E12A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Yanjun Sun, Qualcomm Inc.</a:t>
            </a:r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4CE14-657F-C864-B404-D717A110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BDA64-1062-712F-5AB8-21F080CE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38874"/>
            <a:ext cx="8380413" cy="2180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BB339-09A1-F32F-A1D0-287066525C8C}"/>
              </a:ext>
            </a:extLst>
          </p:cNvPr>
          <p:cNvSpPr txBox="1"/>
          <p:nvPr/>
        </p:nvSpPr>
        <p:spPr>
          <a:xfrm>
            <a:off x="6791202" y="6096000"/>
            <a:ext cx="2046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Credit: source of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DDACF-CDD1-4B8D-99F0-0A315A63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r>
              <a:rPr lang="en-US" b="1" dirty="0"/>
              <a:t>Background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802.11az has been developed over 802.11ax and supports up to 160 MHz bandwidth</a:t>
            </a:r>
          </a:p>
          <a:p>
            <a:endParaRPr lang="en-US" b="1" dirty="0"/>
          </a:p>
          <a:p>
            <a:r>
              <a:rPr lang="en-US" b="1" dirty="0"/>
              <a:t>Motivation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320 MHz operation has been defined in 802.11be </a:t>
            </a:r>
          </a:p>
          <a:p>
            <a:pPr lvl="1"/>
            <a:r>
              <a:rPr lang="en-US" dirty="0"/>
              <a:t>320 MHz BW can offer better resolution than 160 MHz BW in ranging</a:t>
            </a:r>
          </a:p>
          <a:p>
            <a:endParaRPr lang="en-US" b="1" dirty="0"/>
          </a:p>
          <a:p>
            <a:r>
              <a:rPr lang="en-US" b="1" dirty="0"/>
              <a:t>Objective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Expand appropriate 11az frames and procedures with 320 MHz support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1E396-315E-4D3F-8C80-C6B0F535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9070-F994-4CB1-8E52-695C5BE2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030F-8E47-468C-BB20-ADF2AB19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673" y="6475413"/>
            <a:ext cx="1714252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4E2C3-AA29-475C-BBAF-15A7422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DBB3D-D17C-43AD-836E-A94C3EE0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572000"/>
          </a:xfrm>
        </p:spPr>
        <p:txBody>
          <a:bodyPr/>
          <a:lstStyle/>
          <a:p>
            <a:r>
              <a:rPr lang="en-US" sz="2400" dirty="0"/>
              <a:t>Focus on MAC related changes</a:t>
            </a:r>
          </a:p>
          <a:p>
            <a:r>
              <a:rPr lang="en-US" sz="2400" dirty="0"/>
              <a:t>Explore options to indicate 320 MHz BW in the following frames:</a:t>
            </a:r>
          </a:p>
          <a:p>
            <a:pPr lvl="1"/>
            <a:r>
              <a:rPr lang="en-US" dirty="0"/>
              <a:t>Ranging NDPA</a:t>
            </a:r>
          </a:p>
          <a:p>
            <a:pPr lvl="1"/>
            <a:r>
              <a:rPr lang="en-US" dirty="0"/>
              <a:t>Ranging Trigger variants</a:t>
            </a:r>
          </a:p>
          <a:p>
            <a:pPr lvl="1"/>
            <a:r>
              <a:rPr lang="en-US" sz="2000" dirty="0"/>
              <a:t>IFTMR/IFTM for session negotiation</a:t>
            </a:r>
            <a:endParaRPr lang="en-US" sz="2400" dirty="0"/>
          </a:p>
          <a:p>
            <a:r>
              <a:rPr lang="en-US" sz="2400" dirty="0"/>
              <a:t>Assumptions:</a:t>
            </a:r>
          </a:p>
          <a:p>
            <a:pPr lvl="1"/>
            <a:r>
              <a:rPr lang="en-US" sz="2200" dirty="0"/>
              <a:t>May support some non-OFDMA puncturing patterns (see [1])</a:t>
            </a:r>
          </a:p>
          <a:p>
            <a:pPr lvl="2"/>
            <a:r>
              <a:rPr lang="en-US" sz="1800" dirty="0"/>
              <a:t>Some regions may only have 240 MHz bandwidth</a:t>
            </a:r>
          </a:p>
          <a:p>
            <a:pPr lvl="2"/>
            <a:r>
              <a:rPr lang="en-US" sz="1800" dirty="0"/>
              <a:t>Still offers better accuracy than 160 MHz BW</a:t>
            </a:r>
            <a:endParaRPr lang="en-US" sz="1800" dirty="0">
              <a:highlight>
                <a:srgbClr val="00FFFF"/>
              </a:highlight>
            </a:endParaRPr>
          </a:p>
          <a:p>
            <a:pPr lvl="1"/>
            <a:r>
              <a:rPr lang="en-US" sz="2200" dirty="0"/>
              <a:t>Frame exchange sequence are expected to remain the same as in 11az to maximize the reuse of existing logics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1391DE-675C-4B86-ACB3-8CF4E447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Contribution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118B-A9FB-4919-B734-9A04F952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046E-4346-4CBD-B318-F4EBC390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C28E1-28C1-4D6F-8274-CC2435A2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6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5644A5-33BF-449B-82F2-B9B147C7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NDPA Enhancement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B0056-4ABA-49A1-9D84-C9E90CA5E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7CF18-C66D-4B3F-BDDF-356FD12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5F75-987A-42E2-8362-CF0EE101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CC9E-50AA-4215-9405-702677313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279238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8B7FE9-714D-4BCF-94DA-B2A9A7A3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5394666" cy="13918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11az Ranging NDPA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AF8005-2360-44F1-A6F1-6618AE939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5" y="2961667"/>
            <a:ext cx="3818967" cy="177095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4EC8A6-7AC0-4AA6-8132-52297A184B69}"/>
              </a:ext>
            </a:extLst>
          </p:cNvPr>
          <p:cNvCxnSpPr>
            <a:cxnSpLocks/>
          </p:cNvCxnSpPr>
          <p:nvPr/>
        </p:nvCxnSpPr>
        <p:spPr bwMode="auto">
          <a:xfrm>
            <a:off x="2971800" y="2067522"/>
            <a:ext cx="596738" cy="20270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6B8933E-A566-4A01-9DBB-1E00BFB01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829" y="4930848"/>
            <a:ext cx="5994074" cy="15239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D07E27-839E-4FBE-833D-693AC8B0C60A}"/>
              </a:ext>
            </a:extLst>
          </p:cNvPr>
          <p:cNvCxnSpPr>
            <a:cxnSpLocks/>
          </p:cNvCxnSpPr>
          <p:nvPr/>
        </p:nvCxnSpPr>
        <p:spPr bwMode="auto">
          <a:xfrm>
            <a:off x="3748250" y="2085356"/>
            <a:ext cx="999677" cy="28454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FD5C432C-9CAE-4435-8D84-DD1C11693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927" y="3577075"/>
            <a:ext cx="4048551" cy="895633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EE7203-9704-45C2-889B-66C45EBA69D5}"/>
              </a:ext>
            </a:extLst>
          </p:cNvPr>
          <p:cNvCxnSpPr>
            <a:cxnSpLocks/>
          </p:cNvCxnSpPr>
          <p:nvPr/>
        </p:nvCxnSpPr>
        <p:spPr bwMode="auto">
          <a:xfrm>
            <a:off x="3748250" y="2085356"/>
            <a:ext cx="1707031" cy="1830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78C64D-5A09-4A0F-8D30-CAFB2F6C399F}"/>
              </a:ext>
            </a:extLst>
          </p:cNvPr>
          <p:cNvSpPr txBox="1"/>
          <p:nvPr/>
        </p:nvSpPr>
        <p:spPr>
          <a:xfrm>
            <a:off x="4844243" y="3195435"/>
            <a:ext cx="1271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secure LTF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8844A-1FF9-4976-B3E3-E4912FAA23EC}"/>
              </a:ext>
            </a:extLst>
          </p:cNvPr>
          <p:cNvSpPr txBox="1"/>
          <p:nvPr/>
        </p:nvSpPr>
        <p:spPr>
          <a:xfrm>
            <a:off x="6595186" y="2906652"/>
            <a:ext cx="225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AIDs of 2044 and 2045 also have unique formats</a:t>
            </a:r>
          </a:p>
        </p:txBody>
      </p:sp>
    </p:spTree>
    <p:extLst>
      <p:ext uri="{BB962C8B-B14F-4D97-AF65-F5344CB8AC3E}">
        <p14:creationId xmlns:p14="http://schemas.microsoft.com/office/powerpoint/2010/main" val="155146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79C9-D0D7-4184-8A6B-9A2EFABE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038600"/>
          </a:xfrm>
        </p:spPr>
        <p:txBody>
          <a:bodyPr/>
          <a:lstStyle/>
          <a:p>
            <a:r>
              <a:rPr lang="en-US" dirty="0"/>
              <a:t>For NDPA in non-HT Duplicate PPDU: </a:t>
            </a:r>
          </a:p>
          <a:p>
            <a:pPr lvl="1"/>
            <a:r>
              <a:rPr lang="en-US" dirty="0"/>
              <a:t>B7 in the SERVICE field is set to 1 to indicate 320 MHz based on the following 11be spec text:</a:t>
            </a:r>
          </a:p>
          <a:p>
            <a:pPr lvl="2"/>
            <a:r>
              <a:rPr lang="en-US" dirty="0"/>
              <a:t>“If the CH_BANDWIDTH_IN_NON_HT parameter in the TXVECTOR primitive is present and is equal to CBW320, then bit 7 of the SERVICE field is set to 1. The remaining 8 bits (8–15) of the SERVICE field shall be reserved for future use.”</a:t>
            </a:r>
          </a:p>
          <a:p>
            <a:r>
              <a:rPr lang="en-US" dirty="0"/>
              <a:t>For NDPA in EHT MU PPDU: </a:t>
            </a:r>
          </a:p>
          <a:p>
            <a:pPr lvl="1"/>
            <a:r>
              <a:rPr lang="en-US" dirty="0"/>
              <a:t>The U-SIG field can indicate 320 MHz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320 MHz indication in EHT NDPA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1B37A-1903-C34F-90B1-4F85D05C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29" y="4387328"/>
            <a:ext cx="4525971" cy="20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879C9-D0D7-4184-8A6B-9A2EFABE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038600"/>
          </a:xfrm>
        </p:spPr>
        <p:txBody>
          <a:bodyPr/>
          <a:lstStyle/>
          <a:p>
            <a:r>
              <a:rPr lang="en-US" dirty="0"/>
              <a:t>Use existing Ranging NDPA variant encoding in 11az and existing 320MHz indication in 11be</a:t>
            </a:r>
          </a:p>
          <a:p>
            <a:pPr lvl="1"/>
            <a:r>
              <a:rPr lang="en-US" dirty="0"/>
              <a:t>No change to the Ranging NDPA MAC content</a:t>
            </a:r>
          </a:p>
          <a:p>
            <a:pPr lvl="1"/>
            <a:r>
              <a:rPr lang="en-US" dirty="0"/>
              <a:t>non-HT dup PPDU: set B7 in SERVICE field to 1 to indicate 320 MHz</a:t>
            </a:r>
          </a:p>
          <a:p>
            <a:pPr lvl="1"/>
            <a:r>
              <a:rPr lang="en-US" dirty="0"/>
              <a:t>EHT MU PPDU: set PHY header to indicate 320 MHz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320 MHz for Ranging NDPA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26452A-6F7A-4430-96D3-1342305ADD0B}"/>
              </a:ext>
            </a:extLst>
          </p:cNvPr>
          <p:cNvSpPr/>
          <p:nvPr/>
        </p:nvSpPr>
        <p:spPr bwMode="auto">
          <a:xfrm>
            <a:off x="2363788" y="3696693"/>
            <a:ext cx="5408612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BA431-A858-4DF0-8117-8A2257E2D9FC}"/>
              </a:ext>
            </a:extLst>
          </p:cNvPr>
          <p:cNvSpPr txBox="1"/>
          <p:nvPr/>
        </p:nvSpPr>
        <p:spPr>
          <a:xfrm>
            <a:off x="457200" y="3691973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Non-HT Duplicate PPDU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9C84A-6241-4EAB-9199-E3894D7DEB9A}"/>
              </a:ext>
            </a:extLst>
          </p:cNvPr>
          <p:cNvSpPr/>
          <p:nvPr/>
        </p:nvSpPr>
        <p:spPr bwMode="auto">
          <a:xfrm>
            <a:off x="4800600" y="3696693"/>
            <a:ext cx="27432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PSDU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29DE5-A3F4-4033-9B6F-6C175B7F1EF4}"/>
              </a:ext>
            </a:extLst>
          </p:cNvPr>
          <p:cNvSpPr/>
          <p:nvPr/>
        </p:nvSpPr>
        <p:spPr bwMode="auto">
          <a:xfrm>
            <a:off x="4114800" y="3696693"/>
            <a:ext cx="685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Service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9D2A3-FB93-44A7-BCE0-CF9B3AF00253}"/>
              </a:ext>
            </a:extLst>
          </p:cNvPr>
          <p:cNvSpPr/>
          <p:nvPr/>
        </p:nvSpPr>
        <p:spPr bwMode="auto">
          <a:xfrm>
            <a:off x="2362200" y="3691973"/>
            <a:ext cx="17526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</a:t>
            </a:r>
            <a:r>
              <a:rPr lang="en-US" dirty="0"/>
              <a:t>preamble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4B867A-0D47-4957-9A77-B0B970F8719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7378" y="3882473"/>
            <a:ext cx="190500" cy="3762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C44D33-9E7D-4E75-8DE6-609D0E7DE834}"/>
              </a:ext>
            </a:extLst>
          </p:cNvPr>
          <p:cNvSpPr txBox="1"/>
          <p:nvPr/>
        </p:nvSpPr>
        <p:spPr>
          <a:xfrm>
            <a:off x="2971800" y="4182553"/>
            <a:ext cx="2098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Set B7 to 1 as defined in 11be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E3F1AC-C707-4038-BE87-5F070C6DD8AB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5202" y="3902706"/>
            <a:ext cx="190500" cy="3762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801C0D-A6D2-4999-8F95-007545BB9A51}"/>
              </a:ext>
            </a:extLst>
          </p:cNvPr>
          <p:cNvSpPr txBox="1"/>
          <p:nvPr/>
        </p:nvSpPr>
        <p:spPr>
          <a:xfrm>
            <a:off x="5181600" y="420278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Use the existing Ranging NDPA format defined in 11az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5280A0-B84B-40FB-B459-924C4F763289}"/>
              </a:ext>
            </a:extLst>
          </p:cNvPr>
          <p:cNvSpPr/>
          <p:nvPr/>
        </p:nvSpPr>
        <p:spPr bwMode="auto">
          <a:xfrm>
            <a:off x="2363788" y="4661481"/>
            <a:ext cx="5408612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7B30B-7C17-4A95-8ABD-0D60DC5EA314}"/>
              </a:ext>
            </a:extLst>
          </p:cNvPr>
          <p:cNvSpPr txBox="1"/>
          <p:nvPr/>
        </p:nvSpPr>
        <p:spPr>
          <a:xfrm>
            <a:off x="457200" y="465676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EHT MU PPDU or</a:t>
            </a:r>
          </a:p>
          <a:p>
            <a:r>
              <a:rPr lang="en-US" dirty="0"/>
              <a:t>Future PPDU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681E7-6356-4A93-9503-E17F1870531A}"/>
              </a:ext>
            </a:extLst>
          </p:cNvPr>
          <p:cNvSpPr/>
          <p:nvPr/>
        </p:nvSpPr>
        <p:spPr bwMode="auto">
          <a:xfrm>
            <a:off x="4800600" y="4661481"/>
            <a:ext cx="27432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PSDU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3BD91-652D-4606-ADBC-B5C238FBA13A}"/>
              </a:ext>
            </a:extLst>
          </p:cNvPr>
          <p:cNvSpPr/>
          <p:nvPr/>
        </p:nvSpPr>
        <p:spPr bwMode="auto">
          <a:xfrm>
            <a:off x="4114800" y="4661481"/>
            <a:ext cx="685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Service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ED03B6-1511-4BA1-906C-7F1E929EAF52}"/>
              </a:ext>
            </a:extLst>
          </p:cNvPr>
          <p:cNvSpPr/>
          <p:nvPr/>
        </p:nvSpPr>
        <p:spPr bwMode="auto">
          <a:xfrm>
            <a:off x="2362200" y="4656761"/>
            <a:ext cx="17526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</a:t>
            </a:r>
            <a:r>
              <a:rPr lang="en-US" dirty="0"/>
              <a:t>preamble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012AA1-39BC-42A0-893E-A91FEF6FC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25440" y="4877055"/>
            <a:ext cx="190500" cy="3762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BAC4B40-F2D0-4FC5-907B-FDB426292B91}"/>
              </a:ext>
            </a:extLst>
          </p:cNvPr>
          <p:cNvSpPr txBox="1"/>
          <p:nvPr/>
        </p:nvSpPr>
        <p:spPr>
          <a:xfrm>
            <a:off x="1499862" y="5177135"/>
            <a:ext cx="284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Use the Bandwidth field in the U-SIG field to indicate 320 MHz as defined in 11be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D62E35-D4CB-4FD8-B663-AC73D03D4458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5202" y="4867494"/>
            <a:ext cx="190500" cy="3762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12ABB4-72E6-49CF-A31E-49CF35A225B7}"/>
              </a:ext>
            </a:extLst>
          </p:cNvPr>
          <p:cNvSpPr txBox="1"/>
          <p:nvPr/>
        </p:nvSpPr>
        <p:spPr>
          <a:xfrm>
            <a:off x="5181600" y="5167574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Use the existing Ranging NDPA format defined in 11az </a:t>
            </a:r>
          </a:p>
        </p:txBody>
      </p:sp>
    </p:spTree>
    <p:extLst>
      <p:ext uri="{BB962C8B-B14F-4D97-AF65-F5344CB8AC3E}">
        <p14:creationId xmlns:p14="http://schemas.microsoft.com/office/powerpoint/2010/main" val="22067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5644A5-33BF-449B-82F2-B9B147C7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Enhancement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B0056-4ABA-49A1-9D84-C9E90CA5E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7CF18-C66D-4B3F-BDDF-356FD12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5F75-987A-42E2-8362-CF0EE101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435" y="6475413"/>
            <a:ext cx="178549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 Yanjun Sun, Qualcomm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CC9E-50AA-4215-9405-702677313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</p:spTree>
    <p:extLst>
      <p:ext uri="{BB962C8B-B14F-4D97-AF65-F5344CB8AC3E}">
        <p14:creationId xmlns:p14="http://schemas.microsoft.com/office/powerpoint/2010/main" val="116740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72A3ABA-0350-40E9-90D1-9F489665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04443"/>
            <a:ext cx="2561009" cy="9625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AAAB1B-FC7A-470C-95D1-43E301542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97835"/>
            <a:ext cx="3619142" cy="7405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A05078-0F67-4B5D-80D4-E1D299F9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11az Trigger frame variants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CBE3-A320-4350-BC19-1DAC5FBD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8843-95CA-47F9-AE85-F3DEB82C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201" y="6475413"/>
            <a:ext cx="175272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Yanjun Sun, Qualcomm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41-846C-40E4-A29E-B33A870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A2487-8F19-4455-BAD9-4FC0D35B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901981"/>
            <a:ext cx="3428813" cy="1021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AD0FB-C652-4428-9415-8C2982206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591" y="4876800"/>
            <a:ext cx="3523665" cy="102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A08C1-BD1F-47D7-ABB5-F9F2B4213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510" y="3412493"/>
            <a:ext cx="3964791" cy="1203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4F4A66-1078-4688-BBEB-60CCD15DB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52" y="4582419"/>
            <a:ext cx="4073938" cy="1788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CAFFAF-12B0-4B19-ABAD-F83DF2ECA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67578"/>
            <a:ext cx="3897925" cy="78631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FDDFC9-4BF6-4B70-8AF1-978CBE35660F}"/>
              </a:ext>
            </a:extLst>
          </p:cNvPr>
          <p:cNvCxnSpPr>
            <a:cxnSpLocks/>
          </p:cNvCxnSpPr>
          <p:nvPr/>
        </p:nvCxnSpPr>
        <p:spPr bwMode="auto">
          <a:xfrm>
            <a:off x="381000" y="2194604"/>
            <a:ext cx="0" cy="12519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1A6229-7FBF-4DD7-BB64-7CAD611F6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956" y="2243547"/>
            <a:ext cx="1523045" cy="12519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6F8D7F-220A-4F85-8D02-DF6020A50F62}"/>
              </a:ext>
            </a:extLst>
          </p:cNvPr>
          <p:cNvCxnSpPr>
            <a:cxnSpLocks/>
          </p:cNvCxnSpPr>
          <p:nvPr/>
        </p:nvCxnSpPr>
        <p:spPr bwMode="auto">
          <a:xfrm flipH="1">
            <a:off x="6400800" y="2243547"/>
            <a:ext cx="1600201" cy="27856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4DA180-4544-4B5F-B2AA-FD34ADA4BDA5}"/>
              </a:ext>
            </a:extLst>
          </p:cNvPr>
          <p:cNvCxnSpPr>
            <a:cxnSpLocks/>
          </p:cNvCxnSpPr>
          <p:nvPr/>
        </p:nvCxnSpPr>
        <p:spPr bwMode="auto">
          <a:xfrm flipH="1">
            <a:off x="4326784" y="5290499"/>
            <a:ext cx="1693016" cy="3162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60F01E-C125-4D9E-93A5-1460716A5795}"/>
              </a:ext>
            </a:extLst>
          </p:cNvPr>
          <p:cNvCxnSpPr>
            <a:cxnSpLocks/>
          </p:cNvCxnSpPr>
          <p:nvPr/>
        </p:nvCxnSpPr>
        <p:spPr bwMode="auto">
          <a:xfrm flipH="1">
            <a:off x="4344988" y="3855852"/>
            <a:ext cx="1886020" cy="17509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227976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7954231A76C44B0D04C9AEE4292A8" ma:contentTypeVersion="13" ma:contentTypeDescription="Create a new document." ma:contentTypeScope="" ma:versionID="d209064accc9a1b39f55fa28eed22380">
  <xsd:schema xmlns:xsd="http://www.w3.org/2001/XMLSchema" xmlns:xs="http://www.w3.org/2001/XMLSchema" xmlns:p="http://schemas.microsoft.com/office/2006/metadata/properties" xmlns:ns3="4b1de6fe-44aa-4e13-b7e7-ab260d1ea5f8" xmlns:ns4="bcc01d59-85de-4ef9-881e-76d8b6a6f841" targetNamespace="http://schemas.microsoft.com/office/2006/metadata/properties" ma:root="true" ma:fieldsID="bc3ae670dad3b1855a4018a6a06cfc5e" ns3:_="" ns4:_="">
    <xsd:import namespace="4b1de6fe-44aa-4e13-b7e7-ab260d1ea5f8"/>
    <xsd:import namespace="bcc01d59-85de-4ef9-881e-76d8b6a6f8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de6fe-44aa-4e13-b7e7-ab260d1ea5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01d59-85de-4ef9-881e-76d8b6a6f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287F39-A1CE-4DFC-9798-E6741C88C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de6fe-44aa-4e13-b7e7-ab260d1ea5f8"/>
    <ds:schemaRef ds:uri="bcc01d59-85de-4ef9-881e-76d8b6a6f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754DE-018A-47B4-99F5-4DE3DC20C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BCFC8-6392-455F-94EF-B2BFA21CB3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156958</TotalTime>
  <Words>1063</Words>
  <Application>Microsoft Office PowerPoint</Application>
  <PresentationFormat>On-screen Show (4:3)</PresentationFormat>
  <Paragraphs>192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Times New Roman</vt:lpstr>
      <vt:lpstr>802-11-Submission</vt:lpstr>
      <vt:lpstr>320MHz NTB/TB ranging</vt:lpstr>
      <vt:lpstr>Introduction</vt:lpstr>
      <vt:lpstr>Scope of This Contribution</vt:lpstr>
      <vt:lpstr>NDPA Enhancement</vt:lpstr>
      <vt:lpstr>Recap: 11az Ranging NDPA</vt:lpstr>
      <vt:lpstr>Recap: 320 MHz indication in EHT NDPA</vt:lpstr>
      <vt:lpstr>Proposal: 320 MHz for Ranging NDPA</vt:lpstr>
      <vt:lpstr>Trigger Enhancement</vt:lpstr>
      <vt:lpstr>Recap: 11az Trigger frame variants</vt:lpstr>
      <vt:lpstr>Recap: 320 MHz indication in EHT Trigger</vt:lpstr>
      <vt:lpstr>Proposal: 320 MHz for Ranging Trigger</vt:lpstr>
      <vt:lpstr>Session Negotiation Enhancements</vt:lpstr>
      <vt:lpstr>Recap: Negotiation with IFTMR</vt:lpstr>
      <vt:lpstr>Recap: Negotiation with IFTM</vt:lpstr>
      <vt:lpstr>Proposal: Additional Info for IFTMR/IFTM</vt:lpstr>
      <vt:lpstr>Summary</vt:lpstr>
      <vt:lpstr>References</vt:lpstr>
      <vt:lpstr>Backup</vt:lpstr>
      <vt:lpstr>On 320 MHz-1 and 320 MHz-2 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Asterjadhi, Alfred</dc:creator>
  <cp:lastModifiedBy>r0</cp:lastModifiedBy>
  <cp:revision>2158</cp:revision>
  <cp:lastPrinted>1998-02-10T13:28:06Z</cp:lastPrinted>
  <dcterms:created xsi:type="dcterms:W3CDTF">2007-05-21T21:00:37Z</dcterms:created>
  <dcterms:modified xsi:type="dcterms:W3CDTF">2022-11-14T01:30:42Z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0x0101004257954231A76C44B0D04C9AEE4292A8</vt:lpwstr>
  </property>
</Properties>
</file>