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69" r:id="rId5"/>
    <p:sldId id="2144327621" r:id="rId6"/>
    <p:sldId id="2144327612" r:id="rId7"/>
    <p:sldId id="2144327620" r:id="rId8"/>
    <p:sldId id="2144327354" r:id="rId9"/>
    <p:sldId id="2144327618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CEE8443-7BA0-58C8-68A2-C7137259E896}" name="Cavalcanti, Dave" initials="CD" userId="S::dave.cavalcanti@intel.com::9ea5236a-efed-4310-84d3-1764e087ca35" providerId="AD"/>
  <p188:author id="{068716AC-5C5F-3739-7C5A-85D010608F86}" name="Stacey, Robert" initials="SR" userId="S::robert.stacey@intel.com::8f61b79c-1993-4b76-a5c5-6bb0e2071c28" providerId="AD"/>
  <p188:author id="{F6C63BC0-BD27-6D3B-88EA-53E340D29BCE}" name="Perez-ramirez, Javier" initials="PJ" userId="S::javier.perez-ramirez@intel.com::1aafdd08-7861-427e-bbbe-7d9d905c9fbf" providerId="AD"/>
  <p188:author id="{88499EC2-6B14-DE06-65C1-B79D17B196FE}" name="Cordeiro, Carlos" initials="CC" userId="S::carlos.cordeiro@intel.com::88fae4d8-0bc4-44b0-bd3b-95ac83b12c1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  <p:cmAuthor id="2" name="Cordeiro, Carlos" initials="CC" lastIdx="14" clrIdx="1">
    <p:extLst>
      <p:ext uri="{19B8F6BF-5375-455C-9EA6-DF929625EA0E}">
        <p15:presenceInfo xmlns:p15="http://schemas.microsoft.com/office/powerpoint/2012/main" userId="S::carlos.cordeiro@intel.com::88fae4d8-0bc4-44b0-bd3b-95ac83b12c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96" autoAdjust="0"/>
    <p:restoredTop sz="94095" autoAdjust="0"/>
  </p:normalViewPr>
  <p:slideViewPr>
    <p:cSldViewPr>
      <p:cViewPr varScale="1">
        <p:scale>
          <a:sx n="81" d="100"/>
          <a:sy n="81" d="100"/>
        </p:scale>
        <p:origin x="1699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82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ou, Laurent" userId="4453f93f-2ed2-46e8-bb8c-3237fbfdd40b" providerId="ADAL" clId="{916A2E43-D2A6-49A9-935E-AC9F9D921555}"/>
    <pc:docChg chg="modSld">
      <pc:chgData name="Cariou, Laurent" userId="4453f93f-2ed2-46e8-bb8c-3237fbfdd40b" providerId="ADAL" clId="{916A2E43-D2A6-49A9-935E-AC9F9D921555}" dt="2022-11-16T01:27:10.799" v="36" actId="20577"/>
      <pc:docMkLst>
        <pc:docMk/>
      </pc:docMkLst>
      <pc:sldChg chg="modSp mod">
        <pc:chgData name="Cariou, Laurent" userId="4453f93f-2ed2-46e8-bb8c-3237fbfdd40b" providerId="ADAL" clId="{916A2E43-D2A6-49A9-935E-AC9F9D921555}" dt="2022-11-15T09:36:10.144" v="1" actId="20577"/>
        <pc:sldMkLst>
          <pc:docMk/>
          <pc:sldMk cId="0" sldId="269"/>
        </pc:sldMkLst>
        <pc:spChg chg="mod">
          <ac:chgData name="Cariou, Laurent" userId="4453f93f-2ed2-46e8-bb8c-3237fbfdd40b" providerId="ADAL" clId="{916A2E43-D2A6-49A9-935E-AC9F9D921555}" dt="2022-11-15T09:36:10.144" v="1" actId="20577"/>
          <ac:spMkLst>
            <pc:docMk/>
            <pc:sldMk cId="0" sldId="269"/>
            <ac:spMk id="7173" creationId="{00000000-0000-0000-0000-000000000000}"/>
          </ac:spMkLst>
        </pc:spChg>
      </pc:sldChg>
      <pc:sldChg chg="modSp mod">
        <pc:chgData name="Cariou, Laurent" userId="4453f93f-2ed2-46e8-bb8c-3237fbfdd40b" providerId="ADAL" clId="{916A2E43-D2A6-49A9-935E-AC9F9D921555}" dt="2022-11-16T01:27:10.799" v="36" actId="20577"/>
        <pc:sldMkLst>
          <pc:docMk/>
          <pc:sldMk cId="3904560488" sldId="2144327354"/>
        </pc:sldMkLst>
        <pc:spChg chg="mod">
          <ac:chgData name="Cariou, Laurent" userId="4453f93f-2ed2-46e8-bb8c-3237fbfdd40b" providerId="ADAL" clId="{916A2E43-D2A6-49A9-935E-AC9F9D921555}" dt="2022-11-16T01:27:10.799" v="36" actId="20577"/>
          <ac:spMkLst>
            <pc:docMk/>
            <pc:sldMk cId="3904560488" sldId="2144327354"/>
            <ac:spMk id="3" creationId="{40383DE5-21D5-4946-9C1C-52F1B04D9FF1}"/>
          </ac:spMkLst>
        </pc:spChg>
      </pc:sldChg>
      <pc:sldChg chg="modSp mod">
        <pc:chgData name="Cariou, Laurent" userId="4453f93f-2ed2-46e8-bb8c-3237fbfdd40b" providerId="ADAL" clId="{916A2E43-D2A6-49A9-935E-AC9F9D921555}" dt="2022-11-16T01:26:13.056" v="3" actId="115"/>
        <pc:sldMkLst>
          <pc:docMk/>
          <pc:sldMk cId="2335473257" sldId="2144327620"/>
        </pc:sldMkLst>
        <pc:spChg chg="mod">
          <ac:chgData name="Cariou, Laurent" userId="4453f93f-2ed2-46e8-bb8c-3237fbfdd40b" providerId="ADAL" clId="{916A2E43-D2A6-49A9-935E-AC9F9D921555}" dt="2022-11-16T01:26:13.056" v="3" actId="115"/>
          <ac:spMkLst>
            <pc:docMk/>
            <pc:sldMk cId="2335473257" sldId="2144327620"/>
            <ac:spMk id="3" creationId="{43F235A0-3DC9-40A8-A247-571691546743}"/>
          </ac:spMkLst>
        </pc:spChg>
      </pc:sldChg>
      <pc:sldChg chg="modSp mod">
        <pc:chgData name="Cariou, Laurent" userId="4453f93f-2ed2-46e8-bb8c-3237fbfdd40b" providerId="ADAL" clId="{916A2E43-D2A6-49A9-935E-AC9F9D921555}" dt="2022-11-16T01:25:31.870" v="2" actId="6549"/>
        <pc:sldMkLst>
          <pc:docMk/>
          <pc:sldMk cId="440125625" sldId="2144327621"/>
        </pc:sldMkLst>
        <pc:spChg chg="mod">
          <ac:chgData name="Cariou, Laurent" userId="4453f93f-2ed2-46e8-bb8c-3237fbfdd40b" providerId="ADAL" clId="{916A2E43-D2A6-49A9-935E-AC9F9D921555}" dt="2022-11-16T01:25:31.870" v="2" actId="6549"/>
          <ac:spMkLst>
            <pc:docMk/>
            <pc:sldMk cId="440125625" sldId="2144327621"/>
            <ac:spMk id="3" creationId="{4B57CA62-B7B8-4FA5-863F-D95EBC65608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809AE25-494C-4B97-9D62-8E70C12CA5D4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802.11-22/1884r0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aurent.cariou@inte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Xiaogang.chen@intel.com" TargetMode="External"/><Relationship Id="rId4" Type="http://schemas.openxmlformats.org/officeDocument/2006/relationships/hyperlink" Target="mailto:robert.stacey@intel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1595-01-0uhr-some-questions-to-answer-in-the-sg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800" dirty="0" err="1">
                <a:solidFill>
                  <a:schemeClr val="tx1"/>
                </a:solidFill>
              </a:rPr>
              <a:t>mmWave</a:t>
            </a:r>
            <a:r>
              <a:rPr lang="en-US" sz="2800" dirty="0">
                <a:solidFill>
                  <a:schemeClr val="tx1"/>
                </a:solidFill>
              </a:rPr>
              <a:t> operation in UHR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2022-11-15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2" cy="184666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31AB61F-ACC7-4806-8EC5-F675C64C5C64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2696348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162800" y="6475413"/>
            <a:ext cx="1381060" cy="184666"/>
          </a:xfrm>
          <a:noFill/>
        </p:spPr>
        <p:txBody>
          <a:bodyPr/>
          <a:lstStyle/>
          <a:p>
            <a:r>
              <a:rPr lang="en-US" dirty="0"/>
              <a:t>Laurent Cariou, Intel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488179"/>
              </p:ext>
            </p:extLst>
          </p:nvPr>
        </p:nvGraphicFramePr>
        <p:xfrm>
          <a:off x="838200" y="3305948"/>
          <a:ext cx="7239000" cy="11898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+1-503-712-5560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laurent.cariou@intel.com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  <a:hlinkClick r:id="rId4"/>
                        </a:rPr>
                        <a:t>robert.stacey@intel.com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Arial"/>
                        </a:rPr>
                        <a:t>Carlos Cordeiro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Times New Roman"/>
                          <a:cs typeface="Arial"/>
                          <a:hlinkClick r:id="rId5"/>
                        </a:rPr>
                        <a:t>carlos.cordeiro@intel.com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Date Placeholder 5">
            <a:extLst>
              <a:ext uri="{FF2B5EF4-FFF2-40B4-BE49-F238E27FC236}">
                <a16:creationId xmlns:a16="http://schemas.microsoft.com/office/drawing/2014/main" id="{3C335A29-B489-4363-ABB5-657F61DD62A3}"/>
              </a:ext>
            </a:extLst>
          </p:cNvPr>
          <p:cNvSpPr txBox="1">
            <a:spLocks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November 2022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0C1B7-327E-42EE-91A0-3F6C14A03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7CA62-B7B8-4FA5-863F-D95EBC656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19600"/>
          </a:xfrm>
        </p:spPr>
        <p:txBody>
          <a:bodyPr/>
          <a:lstStyle/>
          <a:p>
            <a:r>
              <a:rPr lang="en-US" sz="1800" dirty="0"/>
              <a:t>There have been several contributions to explain the importance to include </a:t>
            </a:r>
            <a:r>
              <a:rPr lang="en-US" sz="1800" dirty="0" err="1"/>
              <a:t>mmWave</a:t>
            </a:r>
            <a:r>
              <a:rPr lang="en-US" sz="1800" dirty="0"/>
              <a:t> operation in the scope of UHR (</a:t>
            </a:r>
            <a:r>
              <a:rPr lang="pt-BR" sz="1800" dirty="0"/>
              <a:t>See 22/1093r1 22/729r1 22/030r1 22/046r1, ...)</a:t>
            </a:r>
          </a:p>
          <a:p>
            <a:r>
              <a:rPr lang="en-US" sz="1800" dirty="0"/>
              <a:t>A SP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was ran on Oct 24</a:t>
            </a:r>
            <a:r>
              <a:rPr lang="en-US" sz="18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th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: Do you agree that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mmWave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operation is a promising feature for UHR? Result: Y52/N18/A17</a:t>
            </a:r>
          </a:p>
          <a:p>
            <a:endParaRPr lang="en-US" sz="1800" dirty="0"/>
          </a:p>
          <a:p>
            <a:r>
              <a:rPr lang="en-US" sz="1800" dirty="0"/>
              <a:t>We also presented in doc </a:t>
            </a:r>
            <a:r>
              <a:rPr lang="en-US" sz="1800" dirty="0">
                <a:hlinkClick r:id="rId2"/>
              </a:rPr>
              <a:t>22/1595r01</a:t>
            </a:r>
            <a:r>
              <a:rPr lang="en-US" sz="1800" dirty="0"/>
              <a:t> the assumptions that we have for defining </a:t>
            </a:r>
            <a:r>
              <a:rPr lang="en-US" sz="1800" dirty="0" err="1"/>
              <a:t>mmWave</a:t>
            </a:r>
            <a:r>
              <a:rPr lang="en-US" sz="1800" dirty="0"/>
              <a:t> operation and the limited scope that we envision for UHR</a:t>
            </a:r>
            <a:endParaRPr lang="en-US" sz="1400" u="sng" dirty="0">
              <a:solidFill>
                <a:srgbClr val="FF0000"/>
              </a:solidFill>
            </a:endParaRPr>
          </a:p>
          <a:p>
            <a:r>
              <a:rPr lang="en-US" sz="1800" dirty="0"/>
              <a:t>In spite of it, we have received requests to clarify in further details this limited scope (what would need to be defined for </a:t>
            </a:r>
            <a:r>
              <a:rPr lang="en-US" sz="1800" dirty="0" err="1"/>
              <a:t>mmWave</a:t>
            </a:r>
            <a:r>
              <a:rPr lang="en-US" sz="1800" dirty="0"/>
              <a:t> operation)</a:t>
            </a:r>
          </a:p>
          <a:p>
            <a:pPr lvl="1"/>
            <a:r>
              <a:rPr lang="en-US" sz="1600" dirty="0"/>
              <a:t>Many are interested in </a:t>
            </a:r>
            <a:r>
              <a:rPr lang="en-US" sz="1600" dirty="0" err="1"/>
              <a:t>mmWave</a:t>
            </a:r>
            <a:r>
              <a:rPr lang="en-US" sz="1600" dirty="0"/>
              <a:t> operation, but want assurances that the scope would indeed be limited</a:t>
            </a:r>
          </a:p>
          <a:p>
            <a:pPr lvl="1"/>
            <a:r>
              <a:rPr lang="en-US" sz="1600" dirty="0"/>
              <a:t>This short contribution is addressing this request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292E69-0ACF-49B9-9F6D-FE96E071B1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0E4B16-3043-477A-8038-102AB3C13D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125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6390B-1D27-404F-A898-AA5713863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Principle for inclusion of </a:t>
            </a:r>
            <a:r>
              <a:rPr lang="en-US" dirty="0" err="1">
                <a:solidFill>
                  <a:schemeClr val="tx1"/>
                </a:solidFill>
              </a:rPr>
              <a:t>mmWave</a:t>
            </a:r>
            <a:r>
              <a:rPr lang="en-US" dirty="0">
                <a:solidFill>
                  <a:schemeClr val="tx1"/>
                </a:solidFill>
              </a:rPr>
              <a:t> in UHR’s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7EA1E-9D57-4F29-A971-36DA1C0A0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057400"/>
            <a:ext cx="7772400" cy="4114800"/>
          </a:xfrm>
        </p:spPr>
        <p:txBody>
          <a:bodyPr/>
          <a:lstStyle/>
          <a:p>
            <a:r>
              <a:rPr lang="en-US" sz="1800" dirty="0"/>
              <a:t>The key principle is to limit the scope of </a:t>
            </a:r>
            <a:r>
              <a:rPr lang="en-US" sz="1800" dirty="0" err="1"/>
              <a:t>mmWave</a:t>
            </a:r>
            <a:r>
              <a:rPr lang="en-US" sz="1800" dirty="0"/>
              <a:t> in UHT to the minimum necessary to enable a lower band PHY to operate in </a:t>
            </a:r>
            <a:r>
              <a:rPr lang="en-US" sz="1800" dirty="0" err="1"/>
              <a:t>mmWave</a:t>
            </a:r>
            <a:r>
              <a:rPr lang="en-US" sz="1800" dirty="0"/>
              <a:t> (proposal in next slide)</a:t>
            </a:r>
          </a:p>
          <a:p>
            <a:r>
              <a:rPr lang="en-US" sz="1800" dirty="0"/>
              <a:t>This limited scope is critical to not only ensure minimal standard changes, but also minimal implementation complexity and larger market adoption </a:t>
            </a:r>
          </a:p>
          <a:p>
            <a:endParaRPr lang="en-US" sz="1800" dirty="0"/>
          </a:p>
          <a:p>
            <a:r>
              <a:rPr lang="en-US" sz="1800" dirty="0"/>
              <a:t>Leave optimizations and enhanced features for generations after UHR</a:t>
            </a:r>
          </a:p>
          <a:p>
            <a:pPr lvl="1"/>
            <a:r>
              <a:rPr lang="en-US" sz="1400" dirty="0"/>
              <a:t>Pave the way for long term evolution of 802.11 and its market adoption</a:t>
            </a:r>
          </a:p>
          <a:p>
            <a:pPr lvl="1"/>
            <a:r>
              <a:rPr lang="en-US" sz="1400" dirty="0"/>
              <a:t>Potential for enhanced features for multiple generations</a:t>
            </a:r>
            <a:endParaRPr lang="en-US" sz="1800" dirty="0"/>
          </a:p>
          <a:p>
            <a:r>
              <a:rPr lang="en-US" sz="1800" dirty="0"/>
              <a:t>In other words: just focus on the least complexity solution in UHR to enable operation in the band</a:t>
            </a:r>
          </a:p>
          <a:p>
            <a:pPr lvl="1"/>
            <a:r>
              <a:rPr lang="en-US" sz="1400" dirty="0"/>
              <a:t>So much benefits for UHR KPIs by just doing that</a:t>
            </a:r>
          </a:p>
          <a:p>
            <a:pPr lvl="1"/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11FFFE-B45C-4672-9245-D40EEC9A83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C5D4DF-40F0-4589-914D-926ED6A0EAAE}"/>
              </a:ext>
            </a:extLst>
          </p:cNvPr>
          <p:cNvSpPr txBox="1">
            <a:spLocks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November 2022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97764948-C4D4-43D2-86A1-EE0CBAECDD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62800" y="6475413"/>
            <a:ext cx="1381060" cy="184666"/>
          </a:xfrm>
          <a:noFill/>
        </p:spPr>
        <p:txBody>
          <a:bodyPr/>
          <a:lstStyle/>
          <a:p>
            <a:r>
              <a:rPr lang="en-US" dirty="0"/>
              <a:t>Laurent Cariou, Intel</a:t>
            </a:r>
          </a:p>
        </p:txBody>
      </p:sp>
    </p:spTree>
    <p:extLst>
      <p:ext uri="{BB962C8B-B14F-4D97-AF65-F5344CB8AC3E}">
        <p14:creationId xmlns:p14="http://schemas.microsoft.com/office/powerpoint/2010/main" val="2721708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201A4-DC4D-4B53-8D7A-A84E0C982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minimum necessary feature set to enable </a:t>
            </a:r>
            <a:r>
              <a:rPr lang="en-US" dirty="0" err="1"/>
              <a:t>mmWave</a:t>
            </a:r>
            <a:r>
              <a:rPr lang="en-US" dirty="0"/>
              <a:t> in UHR?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F235A0-3DC9-40A8-A247-571691546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r>
              <a:rPr lang="en-US" sz="1400" dirty="0"/>
              <a:t>Only an SU PPDU format</a:t>
            </a:r>
          </a:p>
          <a:p>
            <a:pPr lvl="1"/>
            <a:r>
              <a:rPr lang="en-US" sz="1200" dirty="0"/>
              <a:t>Reusing as much as possible lower band PPDU design</a:t>
            </a:r>
          </a:p>
          <a:p>
            <a:r>
              <a:rPr lang="en-US" sz="1400" dirty="0"/>
              <a:t>A limited set of bandwidth (between 160 and 1280MHz for instance)</a:t>
            </a:r>
          </a:p>
          <a:p>
            <a:pPr lvl="1"/>
            <a:r>
              <a:rPr lang="en-US" sz="1100" dirty="0"/>
              <a:t>Reusing lower band channel bonding. For example:</a:t>
            </a:r>
          </a:p>
          <a:p>
            <a:pPr lvl="1"/>
            <a:endParaRPr lang="en-US" sz="11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Build on the MLO framework which can easily be extended to support other bands</a:t>
            </a:r>
          </a:p>
          <a:p>
            <a:r>
              <a:rPr lang="en-US" sz="1400" dirty="0"/>
              <a:t>A simple beamforming training solution</a:t>
            </a:r>
            <a:endParaRPr lang="en-US" sz="1400" u="sng" dirty="0">
              <a:solidFill>
                <a:srgbClr val="FF0000"/>
              </a:solidFill>
            </a:endParaRPr>
          </a:p>
          <a:p>
            <a:pPr lvl="1"/>
            <a:r>
              <a:rPr lang="en-US" sz="1100" dirty="0"/>
              <a:t>Basic sector sweep, with help/support from lower band (using MLO framework), and reusing NDP frames</a:t>
            </a:r>
          </a:p>
          <a:p>
            <a:r>
              <a:rPr lang="en-US" sz="1400" dirty="0"/>
              <a:t>Basic MAC rules for operation on </a:t>
            </a:r>
            <a:r>
              <a:rPr lang="en-US" sz="1400" dirty="0" err="1"/>
              <a:t>mmWave</a:t>
            </a:r>
            <a:r>
              <a:rPr lang="en-US" sz="1400" dirty="0"/>
              <a:t> band</a:t>
            </a:r>
          </a:p>
          <a:p>
            <a:pPr lvl="1"/>
            <a:r>
              <a:rPr lang="en-US" sz="1100" dirty="0"/>
              <a:t>Simplified assuming no </a:t>
            </a:r>
            <a:r>
              <a:rPr lang="en-US" sz="1100" dirty="0" err="1"/>
              <a:t>mmWave</a:t>
            </a:r>
            <a:r>
              <a:rPr lang="en-US" sz="1100" dirty="0"/>
              <a:t>-only devices and networks</a:t>
            </a:r>
          </a:p>
          <a:p>
            <a:pPr lvl="1"/>
            <a:r>
              <a:rPr lang="en-US" sz="1100" dirty="0"/>
              <a:t>Simplified using MLO framework</a:t>
            </a:r>
          </a:p>
          <a:p>
            <a:r>
              <a:rPr lang="en-US" sz="1500" dirty="0"/>
              <a:t>No other features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08ABE2-0239-4CDA-86FA-78AD1E11DD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4BB2A3-9580-4A8A-9AD8-2EC0E674C8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0D51C87A-0433-4A07-B456-2598D53414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353585"/>
              </p:ext>
            </p:extLst>
          </p:nvPr>
        </p:nvGraphicFramePr>
        <p:xfrm>
          <a:off x="1828800" y="3177985"/>
          <a:ext cx="2362200" cy="14268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2440">
                  <a:extLst>
                    <a:ext uri="{9D8B030D-6E8A-4147-A177-3AD203B41FA5}">
                      <a16:colId xmlns:a16="http://schemas.microsoft.com/office/drawing/2014/main" val="3971358036"/>
                    </a:ext>
                  </a:extLst>
                </a:gridCol>
                <a:gridCol w="472440">
                  <a:extLst>
                    <a:ext uri="{9D8B030D-6E8A-4147-A177-3AD203B41FA5}">
                      <a16:colId xmlns:a16="http://schemas.microsoft.com/office/drawing/2014/main" val="2382466938"/>
                    </a:ext>
                  </a:extLst>
                </a:gridCol>
                <a:gridCol w="472440">
                  <a:extLst>
                    <a:ext uri="{9D8B030D-6E8A-4147-A177-3AD203B41FA5}">
                      <a16:colId xmlns:a16="http://schemas.microsoft.com/office/drawing/2014/main" val="2994002142"/>
                    </a:ext>
                  </a:extLst>
                </a:gridCol>
                <a:gridCol w="472440">
                  <a:extLst>
                    <a:ext uri="{9D8B030D-6E8A-4147-A177-3AD203B41FA5}">
                      <a16:colId xmlns:a16="http://schemas.microsoft.com/office/drawing/2014/main" val="1549245938"/>
                    </a:ext>
                  </a:extLst>
                </a:gridCol>
                <a:gridCol w="472440">
                  <a:extLst>
                    <a:ext uri="{9D8B030D-6E8A-4147-A177-3AD203B41FA5}">
                      <a16:colId xmlns:a16="http://schemas.microsoft.com/office/drawing/2014/main" val="907583943"/>
                    </a:ext>
                  </a:extLst>
                </a:gridCol>
              </a:tblGrid>
              <a:tr h="166488">
                <a:tc>
                  <a:txBody>
                    <a:bodyPr/>
                    <a:lstStyle/>
                    <a:p>
                      <a:endParaRPr lang="en-US" sz="1000">
                        <a:latin typeface="+mj-lt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+mj-lt"/>
                        </a:rPr>
                        <a:t>20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+mj-lt"/>
                        </a:rPr>
                        <a:t>40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+mj-lt"/>
                        </a:rPr>
                        <a:t>80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+mj-lt"/>
                        </a:rPr>
                        <a:t>160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873576001"/>
                  </a:ext>
                </a:extLst>
              </a:tr>
              <a:tr h="166488">
                <a:tc>
                  <a:txBody>
                    <a:bodyPr/>
                    <a:lstStyle/>
                    <a:p>
                      <a:r>
                        <a:rPr lang="en-US" sz="1000" i="1" dirty="0">
                          <a:latin typeface="+mj-lt"/>
                        </a:rPr>
                        <a:t>N</a:t>
                      </a:r>
                      <a:r>
                        <a:rPr lang="en-US" sz="1000" i="1" baseline="-25000" dirty="0">
                          <a:latin typeface="+mj-lt"/>
                        </a:rPr>
                        <a:t>DFT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j-lt"/>
                        </a:rPr>
                        <a:t>64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j-lt"/>
                        </a:rPr>
                        <a:t>128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j-lt"/>
                        </a:rPr>
                        <a:t>256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j-lt"/>
                        </a:rPr>
                        <a:t>512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2428975036"/>
                  </a:ext>
                </a:extLst>
              </a:tr>
              <a:tr h="166488">
                <a:tc>
                  <a:txBody>
                    <a:bodyPr/>
                    <a:lstStyle/>
                    <a:p>
                      <a:r>
                        <a:rPr lang="el-GR" sz="1000" i="0" dirty="0">
                          <a:latin typeface="+mj-lt"/>
                        </a:rPr>
                        <a:t>Δ</a:t>
                      </a:r>
                      <a:r>
                        <a:rPr lang="en-US" sz="1000" i="1" dirty="0">
                          <a:latin typeface="+mj-lt"/>
                        </a:rPr>
                        <a:t>F</a:t>
                      </a:r>
                    </a:p>
                  </a:txBody>
                  <a:tcPr marL="51435" marR="51435" marT="25718" marB="25718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j-lt"/>
                        </a:rPr>
                        <a:t>312.5KHz</a:t>
                      </a:r>
                    </a:p>
                  </a:txBody>
                  <a:tcPr marL="51435" marR="51435" marT="25718" marB="25718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762494"/>
                  </a:ext>
                </a:extLst>
              </a:tr>
              <a:tr h="1664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i="1" dirty="0">
                          <a:latin typeface="+mj-lt"/>
                        </a:rPr>
                        <a:t>T</a:t>
                      </a:r>
                      <a:r>
                        <a:rPr lang="en-US" sz="1000" i="1" baseline="-25000" dirty="0">
                          <a:latin typeface="+mj-lt"/>
                        </a:rPr>
                        <a:t>DFT</a:t>
                      </a:r>
                    </a:p>
                  </a:txBody>
                  <a:tcPr marL="51435" marR="51435" marT="25718" marB="25718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j-lt"/>
                        </a:rPr>
                        <a:t>3.2</a:t>
                      </a:r>
                      <a:r>
                        <a:rPr lang="el-GR" sz="1000" dirty="0">
                          <a:latin typeface="+mj-lt"/>
                        </a:rPr>
                        <a:t>μ</a:t>
                      </a:r>
                      <a:r>
                        <a:rPr lang="en-US" sz="1000" dirty="0">
                          <a:latin typeface="+mj-lt"/>
                        </a:rPr>
                        <a:t>s</a:t>
                      </a:r>
                    </a:p>
                  </a:txBody>
                  <a:tcPr marL="51435" marR="51435" marT="25718" marB="25718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2098299"/>
                  </a:ext>
                </a:extLst>
              </a:tr>
              <a:tr h="1664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i="1" dirty="0">
                          <a:latin typeface="+mj-lt"/>
                        </a:rPr>
                        <a:t>T</a:t>
                      </a:r>
                      <a:r>
                        <a:rPr lang="en-US" sz="1000" i="1" baseline="-25000" dirty="0">
                          <a:latin typeface="+mj-lt"/>
                        </a:rPr>
                        <a:t>s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j-lt"/>
                        </a:rPr>
                        <a:t>50ns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+mj-lt"/>
                        </a:rPr>
                        <a:t>25ns</a:t>
                      </a:r>
                      <a:endParaRPr lang="en-US" sz="1000" dirty="0">
                        <a:latin typeface="+mj-lt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+mj-lt"/>
                        </a:rPr>
                        <a:t>12.5ns</a:t>
                      </a:r>
                      <a:endParaRPr lang="en-US" sz="1000" dirty="0">
                        <a:latin typeface="+mj-lt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+mj-lt"/>
                        </a:rPr>
                        <a:t>6.25ns</a:t>
                      </a:r>
                      <a:endParaRPr lang="en-US" sz="1000" dirty="0">
                        <a:latin typeface="+mj-lt"/>
                      </a:endParaRP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4260741272"/>
                  </a:ext>
                </a:extLst>
              </a:tr>
              <a:tr h="166488">
                <a:tc>
                  <a:txBody>
                    <a:bodyPr/>
                    <a:lstStyle/>
                    <a:p>
                      <a:r>
                        <a:rPr lang="en-US" sz="1000" i="1" dirty="0">
                          <a:latin typeface="+mj-lt"/>
                        </a:rPr>
                        <a:t>T</a:t>
                      </a:r>
                      <a:r>
                        <a:rPr lang="en-US" sz="1000" i="1" baseline="-25000" dirty="0">
                          <a:latin typeface="+mj-lt"/>
                        </a:rPr>
                        <a:t>GI</a:t>
                      </a:r>
                    </a:p>
                  </a:txBody>
                  <a:tcPr marL="51435" marR="51435" marT="25718" marB="25718"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i="1" dirty="0">
                          <a:latin typeface="+mj-lt"/>
                        </a:rPr>
                        <a:t>TDFT/</a:t>
                      </a:r>
                      <a:r>
                        <a:rPr lang="en-US" sz="1000" i="0" dirty="0">
                          <a:latin typeface="+mj-lt"/>
                        </a:rPr>
                        <a:t>4</a:t>
                      </a:r>
                      <a:r>
                        <a:rPr lang="en-US" sz="1000" i="1" dirty="0">
                          <a:latin typeface="+mj-lt"/>
                        </a:rPr>
                        <a:t> = </a:t>
                      </a:r>
                      <a:r>
                        <a:rPr lang="en-US" sz="1000" i="0" dirty="0">
                          <a:latin typeface="+mj-lt"/>
                        </a:rPr>
                        <a:t>0.8</a:t>
                      </a:r>
                      <a:r>
                        <a:rPr lang="el-GR" sz="1000" dirty="0">
                          <a:latin typeface="+mj-lt"/>
                        </a:rPr>
                        <a:t>μ</a:t>
                      </a:r>
                      <a:r>
                        <a:rPr lang="en-US" sz="1000" dirty="0">
                          <a:latin typeface="+mj-lt"/>
                        </a:rPr>
                        <a:t>s</a:t>
                      </a:r>
                    </a:p>
                  </a:txBody>
                  <a:tcPr marL="51435" marR="51435" marT="25718" marB="2571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524626"/>
                  </a:ext>
                </a:extLst>
              </a:tr>
              <a:tr h="1664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i="1" dirty="0">
                          <a:latin typeface="+mj-lt"/>
                        </a:rPr>
                        <a:t>N</a:t>
                      </a:r>
                      <a:r>
                        <a:rPr lang="en-US" sz="1000" i="1" baseline="-25000" dirty="0">
                          <a:latin typeface="+mj-lt"/>
                        </a:rPr>
                        <a:t>GI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+mj-lt"/>
                        </a:rPr>
                        <a:t>16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+mj-lt"/>
                        </a:rPr>
                        <a:t>32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+mj-lt"/>
                        </a:rPr>
                        <a:t>64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+mj-lt"/>
                        </a:rPr>
                        <a:t>128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414576798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9806558-0C45-43D9-8ABC-FB4397B29178}"/>
              </a:ext>
            </a:extLst>
          </p:cNvPr>
          <p:cNvSpPr txBox="1"/>
          <p:nvPr/>
        </p:nvSpPr>
        <p:spPr>
          <a:xfrm>
            <a:off x="2120043" y="2931764"/>
            <a:ext cx="14951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+mj-lt"/>
              </a:rPr>
              <a:t>11ac PHY numerology</a:t>
            </a:r>
          </a:p>
        </p:txBody>
      </p:sp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A529A8EE-DD35-4643-B23D-0A3194F12D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263158"/>
              </p:ext>
            </p:extLst>
          </p:nvPr>
        </p:nvGraphicFramePr>
        <p:xfrm>
          <a:off x="5562600" y="3169022"/>
          <a:ext cx="2362200" cy="14268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994">
                  <a:extLst>
                    <a:ext uri="{9D8B030D-6E8A-4147-A177-3AD203B41FA5}">
                      <a16:colId xmlns:a16="http://schemas.microsoft.com/office/drawing/2014/main" val="3971358036"/>
                    </a:ext>
                  </a:extLst>
                </a:gridCol>
                <a:gridCol w="474886">
                  <a:extLst>
                    <a:ext uri="{9D8B030D-6E8A-4147-A177-3AD203B41FA5}">
                      <a16:colId xmlns:a16="http://schemas.microsoft.com/office/drawing/2014/main" val="2382466938"/>
                    </a:ext>
                  </a:extLst>
                </a:gridCol>
                <a:gridCol w="472440">
                  <a:extLst>
                    <a:ext uri="{9D8B030D-6E8A-4147-A177-3AD203B41FA5}">
                      <a16:colId xmlns:a16="http://schemas.microsoft.com/office/drawing/2014/main" val="2994002142"/>
                    </a:ext>
                  </a:extLst>
                </a:gridCol>
                <a:gridCol w="472440">
                  <a:extLst>
                    <a:ext uri="{9D8B030D-6E8A-4147-A177-3AD203B41FA5}">
                      <a16:colId xmlns:a16="http://schemas.microsoft.com/office/drawing/2014/main" val="1549245938"/>
                    </a:ext>
                  </a:extLst>
                </a:gridCol>
                <a:gridCol w="472440">
                  <a:extLst>
                    <a:ext uri="{9D8B030D-6E8A-4147-A177-3AD203B41FA5}">
                      <a16:colId xmlns:a16="http://schemas.microsoft.com/office/drawing/2014/main" val="907583943"/>
                    </a:ext>
                  </a:extLst>
                </a:gridCol>
              </a:tblGrid>
              <a:tr h="166488">
                <a:tc>
                  <a:txBody>
                    <a:bodyPr/>
                    <a:lstStyle/>
                    <a:p>
                      <a:endParaRPr lang="en-US" sz="1000" b="0">
                        <a:latin typeface="+mj-lt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>
                          <a:solidFill>
                            <a:schemeClr val="bg1"/>
                          </a:solidFill>
                          <a:latin typeface="+mj-lt"/>
                        </a:rPr>
                        <a:t>160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>
                          <a:solidFill>
                            <a:schemeClr val="bg1"/>
                          </a:solidFill>
                          <a:latin typeface="+mj-lt"/>
                        </a:rPr>
                        <a:t>320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>
                          <a:solidFill>
                            <a:schemeClr val="bg1"/>
                          </a:solidFill>
                          <a:latin typeface="+mj-lt"/>
                        </a:rPr>
                        <a:t>640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>
                          <a:solidFill>
                            <a:schemeClr val="bg1"/>
                          </a:solidFill>
                          <a:latin typeface="+mj-lt"/>
                        </a:rPr>
                        <a:t>1280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873576001"/>
                  </a:ext>
                </a:extLst>
              </a:tr>
              <a:tr h="166488">
                <a:tc>
                  <a:txBody>
                    <a:bodyPr/>
                    <a:lstStyle/>
                    <a:p>
                      <a:r>
                        <a:rPr lang="en-US" sz="1000" b="0" i="1" dirty="0">
                          <a:latin typeface="+mj-lt"/>
                        </a:rPr>
                        <a:t>N</a:t>
                      </a:r>
                      <a:r>
                        <a:rPr lang="en-US" sz="1000" b="0" i="1" baseline="-25000" dirty="0">
                          <a:latin typeface="+mj-lt"/>
                        </a:rPr>
                        <a:t>DFT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+mj-lt"/>
                        </a:rPr>
                        <a:t>64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+mj-lt"/>
                        </a:rPr>
                        <a:t>128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+mj-lt"/>
                        </a:rPr>
                        <a:t>256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+mj-lt"/>
                        </a:rPr>
                        <a:t>512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2428975036"/>
                  </a:ext>
                </a:extLst>
              </a:tr>
              <a:tr h="166488">
                <a:tc>
                  <a:txBody>
                    <a:bodyPr/>
                    <a:lstStyle/>
                    <a:p>
                      <a:r>
                        <a:rPr lang="el-GR" sz="1000" b="0" i="0" dirty="0">
                          <a:latin typeface="+mj-lt"/>
                        </a:rPr>
                        <a:t>Δ</a:t>
                      </a:r>
                      <a:r>
                        <a:rPr lang="en-US" sz="1000" b="0" i="1" dirty="0">
                          <a:latin typeface="+mj-lt"/>
                        </a:rPr>
                        <a:t>F</a:t>
                      </a:r>
                    </a:p>
                  </a:txBody>
                  <a:tcPr marL="51435" marR="51435" marT="25718" marB="25718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+mj-lt"/>
                        </a:rPr>
                        <a:t>2.5MHz</a:t>
                      </a:r>
                    </a:p>
                  </a:txBody>
                  <a:tcPr marL="51435" marR="51435" marT="25718" marB="25718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762494"/>
                  </a:ext>
                </a:extLst>
              </a:tr>
              <a:tr h="1664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1" dirty="0">
                          <a:latin typeface="+mj-lt"/>
                        </a:rPr>
                        <a:t>T</a:t>
                      </a:r>
                      <a:r>
                        <a:rPr lang="en-US" sz="1000" b="0" i="1" baseline="-25000" dirty="0">
                          <a:latin typeface="+mj-lt"/>
                        </a:rPr>
                        <a:t>DFT</a:t>
                      </a:r>
                    </a:p>
                  </a:txBody>
                  <a:tcPr marL="51435" marR="51435" marT="25718" marB="25718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000" b="0">
                          <a:solidFill>
                            <a:schemeClr val="tx1"/>
                          </a:solidFill>
                          <a:latin typeface="+mj-lt"/>
                        </a:rPr>
                        <a:t>0.4</a:t>
                      </a:r>
                      <a:r>
                        <a:rPr lang="el-GR" sz="1000" b="0">
                          <a:solidFill>
                            <a:schemeClr val="tx1"/>
                          </a:solidFill>
                          <a:latin typeface="+mj-lt"/>
                        </a:rPr>
                        <a:t>μ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j-lt"/>
                        </a:rPr>
                        <a:t>s</a:t>
                      </a:r>
                    </a:p>
                  </a:txBody>
                  <a:tcPr marL="51435" marR="51435" marT="25718" marB="25718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2098299"/>
                  </a:ext>
                </a:extLst>
              </a:tr>
              <a:tr h="1664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1" dirty="0">
                          <a:latin typeface="+mj-lt"/>
                        </a:rPr>
                        <a:t>T</a:t>
                      </a:r>
                      <a:r>
                        <a:rPr lang="en-US" sz="1000" b="0" i="1" baseline="-25000" dirty="0">
                          <a:latin typeface="+mj-lt"/>
                        </a:rPr>
                        <a:t>s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>
                          <a:latin typeface="+mj-lt"/>
                        </a:rPr>
                        <a:t>6.25ns</a:t>
                      </a:r>
                      <a:endParaRPr lang="en-US" sz="1000" b="0" dirty="0">
                        <a:latin typeface="+mj-lt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>
                          <a:latin typeface="+mj-lt"/>
                        </a:rPr>
                        <a:t>3.12ns</a:t>
                      </a:r>
                      <a:endParaRPr lang="en-US" sz="1000" b="0" dirty="0">
                        <a:latin typeface="+mj-lt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>
                          <a:latin typeface="+mj-lt"/>
                        </a:rPr>
                        <a:t>1.56ns</a:t>
                      </a:r>
                      <a:endParaRPr lang="en-US" sz="1000" b="0" dirty="0">
                        <a:latin typeface="+mj-lt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>
                          <a:latin typeface="+mj-lt"/>
                        </a:rPr>
                        <a:t>0.78ns</a:t>
                      </a:r>
                      <a:endParaRPr lang="en-US" sz="1000" b="0" dirty="0">
                        <a:latin typeface="+mj-lt"/>
                      </a:endParaRP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4260741272"/>
                  </a:ext>
                </a:extLst>
              </a:tr>
              <a:tr h="166488">
                <a:tc>
                  <a:txBody>
                    <a:bodyPr/>
                    <a:lstStyle/>
                    <a:p>
                      <a:r>
                        <a:rPr lang="en-US" sz="1000" b="0" i="1" dirty="0">
                          <a:latin typeface="+mj-lt"/>
                        </a:rPr>
                        <a:t>T</a:t>
                      </a:r>
                      <a:r>
                        <a:rPr lang="en-US" sz="1000" b="0" i="1" baseline="-25000" dirty="0">
                          <a:latin typeface="+mj-lt"/>
                        </a:rPr>
                        <a:t>GI</a:t>
                      </a:r>
                    </a:p>
                  </a:txBody>
                  <a:tcPr marL="51435" marR="51435" marT="25718" marB="25718"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1" dirty="0">
                          <a:latin typeface="+mj-lt"/>
                        </a:rPr>
                        <a:t>TDFT/</a:t>
                      </a:r>
                      <a:r>
                        <a:rPr lang="en-US" sz="1000" b="0" i="0">
                          <a:latin typeface="+mj-lt"/>
                        </a:rPr>
                        <a:t>4</a:t>
                      </a:r>
                      <a:r>
                        <a:rPr lang="en-US" sz="1000" b="0" i="1">
                          <a:latin typeface="+mj-lt"/>
                        </a:rPr>
                        <a:t> = </a:t>
                      </a:r>
                      <a:r>
                        <a:rPr lang="en-US" sz="1000" b="0" i="0">
                          <a:latin typeface="+mj-lt"/>
                        </a:rPr>
                        <a:t>100n</a:t>
                      </a:r>
                      <a:r>
                        <a:rPr lang="en-US" sz="1000" b="0">
                          <a:latin typeface="+mj-lt"/>
                        </a:rPr>
                        <a:t>s</a:t>
                      </a:r>
                      <a:endParaRPr lang="en-US" sz="1000" b="0" dirty="0">
                        <a:latin typeface="+mj-lt"/>
                      </a:endParaRPr>
                    </a:p>
                  </a:txBody>
                  <a:tcPr marL="51435" marR="51435" marT="25718" marB="2571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524626"/>
                  </a:ext>
                </a:extLst>
              </a:tr>
              <a:tr h="1664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1" dirty="0">
                          <a:latin typeface="+mj-lt"/>
                        </a:rPr>
                        <a:t>N</a:t>
                      </a:r>
                      <a:r>
                        <a:rPr lang="en-US" sz="1000" b="0" i="1" baseline="-25000" dirty="0">
                          <a:latin typeface="+mj-lt"/>
                        </a:rPr>
                        <a:t>GI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latin typeface="+mj-lt"/>
                        </a:rPr>
                        <a:t>16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latin typeface="+mj-lt"/>
                        </a:rPr>
                        <a:t>32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latin typeface="+mj-lt"/>
                        </a:rPr>
                        <a:t>64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latin typeface="+mj-lt"/>
                        </a:rPr>
                        <a:t>128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414576798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193295F8-88C6-47E4-AFB4-D6CEE06D9AA1}"/>
              </a:ext>
            </a:extLst>
          </p:cNvPr>
          <p:cNvSpPr txBox="1"/>
          <p:nvPr/>
        </p:nvSpPr>
        <p:spPr>
          <a:xfrm>
            <a:off x="5733557" y="2895600"/>
            <a:ext cx="21150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err="1">
                <a:latin typeface="+mj-lt"/>
              </a:rPr>
              <a:t>mmWave</a:t>
            </a:r>
            <a:r>
              <a:rPr lang="en-US" sz="1000" b="1" dirty="0">
                <a:latin typeface="+mj-lt"/>
              </a:rPr>
              <a:t> PHY numerology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8A3EDE44-9F1A-4F82-B505-5986FF259051}"/>
              </a:ext>
            </a:extLst>
          </p:cNvPr>
          <p:cNvSpPr/>
          <p:nvPr/>
        </p:nvSpPr>
        <p:spPr>
          <a:xfrm>
            <a:off x="4491982" y="3613290"/>
            <a:ext cx="537217" cy="394883"/>
          </a:xfrm>
          <a:prstGeom prst="rightArrow">
            <a:avLst/>
          </a:prstGeom>
          <a:solidFill>
            <a:srgbClr val="0071C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+mj-lt"/>
              </a:rPr>
              <a:t>x8</a:t>
            </a:r>
            <a:endParaRPr lang="en-IL" sz="11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35473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69B2D-A972-43F4-AF6F-FBCC6E16E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Other clarifications</a:t>
            </a:r>
            <a:endParaRPr lang="en-IL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83DE5-21D5-4946-9C1C-52F1B04D9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981200"/>
            <a:ext cx="7924800" cy="4114800"/>
          </a:xfrm>
        </p:spPr>
        <p:txBody>
          <a:bodyPr>
            <a:normAutofit/>
          </a:bodyPr>
          <a:lstStyle/>
          <a:p>
            <a:r>
              <a:rPr lang="en-US" sz="1800" dirty="0"/>
              <a:t>The proposal is not to use 11ad/ay</a:t>
            </a:r>
          </a:p>
          <a:p>
            <a:pPr lvl="1"/>
            <a:r>
              <a:rPr lang="en-US" sz="1400" dirty="0"/>
              <a:t>Define new waveform reusing lower band PHY …</a:t>
            </a:r>
          </a:p>
          <a:p>
            <a:endParaRPr lang="en-US" sz="1800" dirty="0"/>
          </a:p>
          <a:p>
            <a:r>
              <a:rPr lang="en-US" sz="1800" dirty="0"/>
              <a:t>New channelization based on min BW </a:t>
            </a:r>
            <a:r>
              <a:rPr lang="en-US" sz="1800"/>
              <a:t>of around 160 </a:t>
            </a:r>
            <a:r>
              <a:rPr lang="en-US" sz="1800" dirty="0"/>
              <a:t>MHz</a:t>
            </a:r>
          </a:p>
          <a:p>
            <a:endParaRPr lang="en-US" sz="1800" dirty="0"/>
          </a:p>
          <a:p>
            <a:r>
              <a:rPr lang="en-US" sz="1800" dirty="0"/>
              <a:t>Not considering backward compatibility with 11ad/ay, but basic coexistence (likely energy detection-based)</a:t>
            </a:r>
          </a:p>
          <a:p>
            <a:endParaRPr lang="en-US" sz="1800" dirty="0"/>
          </a:p>
          <a:p>
            <a:r>
              <a:rPr lang="en-US" sz="1800" dirty="0" err="1"/>
              <a:t>mmWave</a:t>
            </a:r>
            <a:r>
              <a:rPr lang="en-US" sz="1800" dirty="0"/>
              <a:t> operation defined as an optional feature in UHR</a:t>
            </a:r>
          </a:p>
          <a:p>
            <a:endParaRPr lang="en-US" sz="1800" dirty="0"/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0DA0AEA4-8DD8-4971-8B89-5B52EF8FDE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F7CB64-526A-4431-B3D5-095927BE56A9}"/>
              </a:ext>
            </a:extLst>
          </p:cNvPr>
          <p:cNvSpPr txBox="1">
            <a:spLocks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November 2022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840D98F5-90D0-4342-A79C-6E98809FFC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62800" y="6475413"/>
            <a:ext cx="1381060" cy="184666"/>
          </a:xfrm>
          <a:noFill/>
        </p:spPr>
        <p:txBody>
          <a:bodyPr/>
          <a:lstStyle/>
          <a:p>
            <a:r>
              <a:rPr lang="en-US" dirty="0"/>
              <a:t>Laurent Cariou, Intel</a:t>
            </a:r>
          </a:p>
        </p:txBody>
      </p:sp>
    </p:spTree>
    <p:extLst>
      <p:ext uri="{BB962C8B-B14F-4D97-AF65-F5344CB8AC3E}">
        <p14:creationId xmlns:p14="http://schemas.microsoft.com/office/powerpoint/2010/main" val="3904560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2D175-2159-4160-B66F-3FC7CB9E2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DC1B0-7277-43C6-A4FF-019785EFE6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001000" cy="4114800"/>
          </a:xfrm>
        </p:spPr>
        <p:txBody>
          <a:bodyPr/>
          <a:lstStyle/>
          <a:p>
            <a:r>
              <a:rPr lang="en-US" sz="1800" dirty="0"/>
              <a:t>We see strong potential in including </a:t>
            </a:r>
            <a:r>
              <a:rPr lang="en-US" sz="1800" dirty="0" err="1"/>
              <a:t>mmWave</a:t>
            </a:r>
            <a:r>
              <a:rPr lang="en-US" sz="1800" dirty="0"/>
              <a:t> operation in UHR</a:t>
            </a:r>
          </a:p>
          <a:p>
            <a:pPr lvl="1"/>
            <a:r>
              <a:rPr lang="en-US" sz="1400" dirty="0" err="1"/>
              <a:t>mmWave</a:t>
            </a:r>
            <a:r>
              <a:rPr lang="en-US" sz="1400" dirty="0"/>
              <a:t> provides a path to bring meaningful improvements and longevity to 802.11</a:t>
            </a:r>
          </a:p>
          <a:p>
            <a:endParaRPr lang="en-US" sz="1800" dirty="0"/>
          </a:p>
          <a:p>
            <a:r>
              <a:rPr lang="en-US" sz="1800" dirty="0"/>
              <a:t>Thanks to a </a:t>
            </a:r>
            <a:r>
              <a:rPr lang="en-US" sz="1800" dirty="0" err="1"/>
              <a:t>mmWave</a:t>
            </a:r>
            <a:r>
              <a:rPr lang="en-US" sz="1800" dirty="0"/>
              <a:t> PHY design reusing lower band design, </a:t>
            </a:r>
            <a:r>
              <a:rPr lang="en-US" sz="1600" dirty="0"/>
              <a:t>we are simplifying the standard and implementation work and bringing complexity to levels that we believe are realistic for high-end Wi-Fi devices (e.g., dual radio devices)</a:t>
            </a:r>
          </a:p>
          <a:p>
            <a:endParaRPr lang="en-US" sz="1800" dirty="0"/>
          </a:p>
          <a:p>
            <a:r>
              <a:rPr lang="en-US" sz="1800" dirty="0"/>
              <a:t>Thanks to MLO framework, </a:t>
            </a:r>
          </a:p>
          <a:p>
            <a:pPr lvl="1"/>
            <a:r>
              <a:rPr lang="en-US" sz="1600" dirty="0"/>
              <a:t>We can further reduce standard and implementation work</a:t>
            </a:r>
          </a:p>
          <a:p>
            <a:pPr lvl="1"/>
            <a:r>
              <a:rPr lang="en-US" sz="1600" dirty="0"/>
              <a:t>We provide important tools to help with power consumption and blockage issue in </a:t>
            </a:r>
            <a:r>
              <a:rPr lang="en-US" sz="1600" dirty="0" err="1"/>
              <a:t>mmWave</a:t>
            </a:r>
            <a:r>
              <a:rPr lang="en-US" sz="1600" dirty="0"/>
              <a:t> band </a:t>
            </a:r>
          </a:p>
          <a:p>
            <a:pPr lvl="1"/>
            <a:endParaRPr lang="en-US" sz="1600" dirty="0"/>
          </a:p>
          <a:p>
            <a:r>
              <a:rPr lang="en-US" sz="1800" dirty="0"/>
              <a:t>We want to get agreement early on regarding the principle for the scope of </a:t>
            </a:r>
            <a:r>
              <a:rPr lang="en-US" sz="1800" dirty="0" err="1"/>
              <a:t>mmWave</a:t>
            </a:r>
            <a:r>
              <a:rPr lang="en-US" sz="1800" dirty="0"/>
              <a:t> inclusion in UHR, i.e., to define only what is necessary to enable basic operation (through limitations in PAR)</a:t>
            </a:r>
          </a:p>
          <a:p>
            <a:pPr lvl="1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EA0BD-D330-445B-BCEA-071345DE9C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70F62A-AD6B-4F43-B180-7C6E3709DEFB}"/>
              </a:ext>
            </a:extLst>
          </p:cNvPr>
          <p:cNvSpPr txBox="1">
            <a:spLocks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November 2022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10674449-D379-4071-85E7-95CAD6F508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62800" y="6475413"/>
            <a:ext cx="1381060" cy="184666"/>
          </a:xfrm>
          <a:noFill/>
        </p:spPr>
        <p:txBody>
          <a:bodyPr/>
          <a:lstStyle/>
          <a:p>
            <a:r>
              <a:rPr lang="en-US" dirty="0"/>
              <a:t>Laurent Cariou, Intel</a:t>
            </a:r>
          </a:p>
        </p:txBody>
      </p:sp>
    </p:spTree>
    <p:extLst>
      <p:ext uri="{BB962C8B-B14F-4D97-AF65-F5344CB8AC3E}">
        <p14:creationId xmlns:p14="http://schemas.microsoft.com/office/powerpoint/2010/main" val="556592942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3" ma:contentTypeDescription="Create a new document." ma:contentTypeScope="" ma:versionID="51009ca3da79e86cbf056c8123f54032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9c1248221389c466128e751c8ece18fd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14D70F5-39D8-4B5F-96A4-7F8ADF165E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DCB2309-8AA4-498A-8A55-2EB8A95D04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B5A1C4-1BE2-49FB-A44E-4273FB1DCA8F}">
  <ds:schemaRefs>
    <ds:schemaRef ds:uri="a915fe38-2618-47b6-8303-829fb71466d5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purl.org/dc/dcmitype/"/>
    <ds:schemaRef ds:uri="23d77754-4ccc-4c57-9291-cab09e81894a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87826</TotalTime>
  <Words>728</Words>
  <Application>Microsoft Office PowerPoint</Application>
  <PresentationFormat>On-screen Show (4:3)</PresentationFormat>
  <Paragraphs>149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Times New Roman</vt:lpstr>
      <vt:lpstr>ACcord Submission Template</vt:lpstr>
      <vt:lpstr>mmWave operation in UHR</vt:lpstr>
      <vt:lpstr>Summary</vt:lpstr>
      <vt:lpstr>Principle for inclusion of mmWave in UHR’s scope</vt:lpstr>
      <vt:lpstr>What is the minimum necessary feature set to enable mmWave in UHR?</vt:lpstr>
      <vt:lpstr>Other clarifications</vt:lpstr>
      <vt:lpstr>Conclusions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Cariou, Laurent</cp:lastModifiedBy>
  <cp:revision>1055</cp:revision>
  <cp:lastPrinted>1998-02-10T13:28:06Z</cp:lastPrinted>
  <dcterms:created xsi:type="dcterms:W3CDTF">2009-12-02T19:05:24Z</dcterms:created>
  <dcterms:modified xsi:type="dcterms:W3CDTF">2022-11-16T01:27:12Z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MSIP_Label_9aa06179-68b3-4e2b-b09b-a2424735516b_Enabled">
    <vt:lpwstr>True</vt:lpwstr>
  </property>
  <property fmtid="{D5CDD505-2E9C-101B-9397-08002B2CF9AE}" pid="10" name="MSIP_Label_9aa06179-68b3-4e2b-b09b-a2424735516b_SiteId">
    <vt:lpwstr>46c98d88-e344-4ed4-8496-4ed7712e255d</vt:lpwstr>
  </property>
  <property fmtid="{D5CDD505-2E9C-101B-9397-08002B2CF9AE}" pid="11" name="MSIP_Label_9aa06179-68b3-4e2b-b09b-a2424735516b_Owner">
    <vt:lpwstr>laurent.cariou@intel.com</vt:lpwstr>
  </property>
  <property fmtid="{D5CDD505-2E9C-101B-9397-08002B2CF9AE}" pid="12" name="MSIP_Label_9aa06179-68b3-4e2b-b09b-a2424735516b_SetDate">
    <vt:lpwstr>2021-10-28T12:51:41.4239734Z</vt:lpwstr>
  </property>
  <property fmtid="{D5CDD505-2E9C-101B-9397-08002B2CF9AE}" pid="13" name="MSIP_Label_9aa06179-68b3-4e2b-b09b-a2424735516b_Name">
    <vt:lpwstr>Intel Confidential</vt:lpwstr>
  </property>
  <property fmtid="{D5CDD505-2E9C-101B-9397-08002B2CF9AE}" pid="14" name="MSIP_Label_9aa06179-68b3-4e2b-b09b-a2424735516b_Application">
    <vt:lpwstr>Microsoft Azure Information Protection</vt:lpwstr>
  </property>
  <property fmtid="{D5CDD505-2E9C-101B-9397-08002B2CF9AE}" pid="15" name="MSIP_Label_9aa06179-68b3-4e2b-b09b-a2424735516b_ActionId">
    <vt:lpwstr>11ba8c79-9225-43ff-ad4f-e7676fad71d2</vt:lpwstr>
  </property>
  <property fmtid="{D5CDD505-2E9C-101B-9397-08002B2CF9AE}" pid="16" name="MSIP_Label_9aa06179-68b3-4e2b-b09b-a2424735516b_Extended_MSFT_Method">
    <vt:lpwstr>Automatic</vt:lpwstr>
  </property>
  <property fmtid="{D5CDD505-2E9C-101B-9397-08002B2CF9AE}" pid="17" name="Sensitivity">
    <vt:lpwstr>Intel Confidential</vt:lpwstr>
  </property>
  <property fmtid="{D5CDD505-2E9C-101B-9397-08002B2CF9AE}" pid="18" name="ContentTypeId">
    <vt:lpwstr>0x010100F2552158F8185D44A8848B98AEA319AF</vt:lpwstr>
  </property>
</Properties>
</file>