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80" r:id="rId5"/>
    <p:sldId id="274" r:id="rId6"/>
    <p:sldId id="281" r:id="rId7"/>
    <p:sldId id="269" r:id="rId8"/>
    <p:sldId id="279"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00"/>
    <a:srgbClr val="47FFD1"/>
    <a:srgbClr val="CFFFCF"/>
    <a:srgbClr val="FFFF30"/>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4637" autoAdjust="0"/>
  </p:normalViewPr>
  <p:slideViewPr>
    <p:cSldViewPr>
      <p:cViewPr varScale="1">
        <p:scale>
          <a:sx n="61" d="100"/>
          <a:sy n="61" d="100"/>
        </p:scale>
        <p:origin x="124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0" d="100"/>
          <a:sy n="90" d="100"/>
        </p:scale>
        <p:origin x="37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3995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Stephane Baron,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Stephane Baron,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Stephane Baron,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Stephane Baron,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802.11-22/1882r0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err="1"/>
              <a:t>Encrypted</a:t>
            </a:r>
            <a:r>
              <a:rPr lang="fr-FR" dirty="0"/>
              <a:t> Information </a:t>
            </a:r>
            <a:r>
              <a:rPr lang="fr-FR" dirty="0" err="1"/>
              <a:t>Element</a:t>
            </a:r>
            <a:r>
              <a:rPr lang="fr-FR" dirty="0"/>
              <a:t> for </a:t>
            </a:r>
            <a:r>
              <a:rPr lang="fr-FR" dirty="0" err="1"/>
              <a:t>Obfuscated</a:t>
            </a:r>
            <a:r>
              <a:rPr lang="fr-FR" dirty="0"/>
              <a:t> beacon</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2022-11-14</a:t>
            </a:r>
          </a:p>
        </p:txBody>
      </p:sp>
      <p:sp>
        <p:nvSpPr>
          <p:cNvPr id="6" name="Date Placeholder 3"/>
          <p:cNvSpPr>
            <a:spLocks noGrp="1"/>
          </p:cNvSpPr>
          <p:nvPr>
            <p:ph type="dt" idx="10"/>
          </p:nvPr>
        </p:nvSpPr>
        <p:spPr/>
        <p:txBody>
          <a:bodyPr/>
          <a:lstStyle/>
          <a:p>
            <a:r>
              <a:rPr lang="en-US" dirty="0"/>
              <a:t>November 2022</a:t>
            </a:r>
            <a:endParaRPr lang="en-GB" dirty="0"/>
          </a:p>
        </p:txBody>
      </p:sp>
      <p:sp>
        <p:nvSpPr>
          <p:cNvPr id="7" name="Footer Placeholder 4"/>
          <p:cNvSpPr>
            <a:spLocks noGrp="1"/>
          </p:cNvSpPr>
          <p:nvPr>
            <p:ph type="ftr" idx="11"/>
          </p:nvPr>
        </p:nvSpPr>
        <p:spPr/>
        <p:txBody>
          <a:bodyPr/>
          <a:lstStyle/>
          <a:p>
            <a:r>
              <a:rPr lang="en-GB" dirty="0"/>
              <a:t>Stephane Baron,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10793474"/>
              </p:ext>
            </p:extLst>
          </p:nvPr>
        </p:nvGraphicFramePr>
        <p:xfrm>
          <a:off x="1001713" y="2416175"/>
          <a:ext cx="10125075" cy="2463800"/>
        </p:xfrm>
        <a:graphic>
          <a:graphicData uri="http://schemas.openxmlformats.org/presentationml/2006/ole">
            <mc:AlternateContent xmlns:mc="http://schemas.openxmlformats.org/markup-compatibility/2006">
              <mc:Choice xmlns:v="urn:schemas-microsoft-com:vml" Requires="v">
                <p:oleObj spid="_x0000_s1083" name="Document" r:id="rId4" imgW="10439723" imgH="2546910" progId="Word.Document.8">
                  <p:embed/>
                </p:oleObj>
              </mc:Choice>
              <mc:Fallback>
                <p:oleObj name="Document" r:id="rId4" imgW="10439723" imgH="2546910" progId="Word.Document.8">
                  <p:embed/>
                  <p:pic>
                    <p:nvPicPr>
                      <p:cNvPr id="3075" name="Object 3"/>
                      <p:cNvPicPr>
                        <a:picLocks noChangeAspect="1" noChangeArrowheads="1"/>
                      </p:cNvPicPr>
                      <p:nvPr/>
                    </p:nvPicPr>
                    <p:blipFill>
                      <a:blip r:embed="rId5"/>
                      <a:srcRect/>
                      <a:stretch>
                        <a:fillRect/>
                      </a:stretch>
                    </p:blipFill>
                    <p:spPr bwMode="auto">
                      <a:xfrm>
                        <a:off x="1001713" y="2416175"/>
                        <a:ext cx="10125075" cy="24638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Current contribution describes an information element allowing an encryption of a set of “legacy” IEs for beacon obfuscation.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xfrm>
            <a:off x="914400" y="1752494"/>
            <a:ext cx="10896599" cy="4419705"/>
          </a:xfrm>
          <a:ln>
            <a:solidFill>
              <a:schemeClr val="bg1"/>
            </a:solidFill>
          </a:ln>
        </p:spPr>
        <p:txBody>
          <a:bodyPr/>
          <a:lstStyle/>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11bi requirement document [1] includes a requirement (Req 50) on the BPE AP that shall provide a Beacon frame with a subset of encrypted or obfuscated, TBD, fields.</a:t>
            </a:r>
          </a:p>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In addition, same requirement indicates that this BPE Beacon frame shall contain fields and have a structure that allows associated BPE clients to minimize the power consumption for BPE Beacon frame reception.</a:t>
            </a:r>
          </a:p>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Previous contribution [2] provides a new format for the BPE Beacon frame, but without a structure that allows associated BPE clients to minimize the power consumption for BPE Beacon frame reception</a:t>
            </a:r>
          </a:p>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Current contribution proposes a new information element allowing the encryption of</a:t>
            </a:r>
            <a:r>
              <a:rPr lang="en-US" sz="1800" dirty="0">
                <a:effectLst/>
                <a:latin typeface="Arial" panose="020B0604020202020204" pitchFamily="34" charset="0"/>
                <a:ea typeface="Calibri" panose="020F0502020204030204" pitchFamily="34" charset="0"/>
              </a:rPr>
              <a:t> </a:t>
            </a:r>
            <a:r>
              <a:rPr lang="en-US" b="0" kern="1200" dirty="0">
                <a:solidFill>
                  <a:schemeClr val="tx1"/>
                </a:solidFill>
                <a:latin typeface="Times New Roman" panose="02020603050405020304" pitchFamily="18" charset="0"/>
                <a:ea typeface="MS Gothic" panose="020B0609070205080204" pitchFamily="49" charset="-128"/>
              </a:rPr>
              <a:t>a set of one or more IEs into an encrypted portion and that includes a mechanism to reduce processing at the receiving station.</a:t>
            </a:r>
          </a:p>
          <a:p>
            <a:pPr>
              <a:buFont typeface="Times New Roman" pitchFamily="16" charset="0"/>
              <a:buChar char="•"/>
            </a:pP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11bi requirement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graphicFrame>
        <p:nvGraphicFramePr>
          <p:cNvPr id="14" name="Table 13">
            <a:extLst>
              <a:ext uri="{FF2B5EF4-FFF2-40B4-BE49-F238E27FC236}">
                <a16:creationId xmlns:a16="http://schemas.microsoft.com/office/drawing/2014/main" id="{9D79BFD0-4C44-42A6-AFCD-4A3C9E7DD311}"/>
              </a:ext>
            </a:extLst>
          </p:cNvPr>
          <p:cNvGraphicFramePr>
            <a:graphicFrameLocks noGrp="1"/>
          </p:cNvGraphicFramePr>
          <p:nvPr>
            <p:extLst>
              <p:ext uri="{D42A27DB-BD31-4B8C-83A1-F6EECF244321}">
                <p14:modId xmlns:p14="http://schemas.microsoft.com/office/powerpoint/2010/main" val="1823253413"/>
              </p:ext>
            </p:extLst>
          </p:nvPr>
        </p:nvGraphicFramePr>
        <p:xfrm>
          <a:off x="1676400" y="1871820"/>
          <a:ext cx="8686800" cy="3017520"/>
        </p:xfrm>
        <a:graphic>
          <a:graphicData uri="http://schemas.openxmlformats.org/drawingml/2006/table">
            <a:tbl>
              <a:tblPr firstRow="1" firstCol="1" bandRow="1"/>
              <a:tblGrid>
                <a:gridCol w="704235">
                  <a:extLst>
                    <a:ext uri="{9D8B030D-6E8A-4147-A177-3AD203B41FA5}">
                      <a16:colId xmlns:a16="http://schemas.microsoft.com/office/drawing/2014/main" val="2183909136"/>
                    </a:ext>
                  </a:extLst>
                </a:gridCol>
                <a:gridCol w="4207756">
                  <a:extLst>
                    <a:ext uri="{9D8B030D-6E8A-4147-A177-3AD203B41FA5}">
                      <a16:colId xmlns:a16="http://schemas.microsoft.com/office/drawing/2014/main" val="1605985141"/>
                    </a:ext>
                  </a:extLst>
                </a:gridCol>
                <a:gridCol w="1054494">
                  <a:extLst>
                    <a:ext uri="{9D8B030D-6E8A-4147-A177-3AD203B41FA5}">
                      <a16:colId xmlns:a16="http://schemas.microsoft.com/office/drawing/2014/main" val="2398933505"/>
                    </a:ext>
                  </a:extLst>
                </a:gridCol>
                <a:gridCol w="1083295">
                  <a:extLst>
                    <a:ext uri="{9D8B030D-6E8A-4147-A177-3AD203B41FA5}">
                      <a16:colId xmlns:a16="http://schemas.microsoft.com/office/drawing/2014/main" val="3664883457"/>
                    </a:ext>
                  </a:extLst>
                </a:gridCol>
                <a:gridCol w="1637020">
                  <a:extLst>
                    <a:ext uri="{9D8B030D-6E8A-4147-A177-3AD203B41FA5}">
                      <a16:colId xmlns:a16="http://schemas.microsoft.com/office/drawing/2014/main" val="3582403459"/>
                    </a:ext>
                  </a:extLst>
                </a:gridCol>
              </a:tblGrid>
              <a:tr h="2928779">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a:solidFill>
                            <a:srgbClr val="000000"/>
                          </a:solidFill>
                          <a:effectLst/>
                          <a:latin typeface="Times New Roman" panose="02020603050405020304" pitchFamily="18" charset="0"/>
                          <a:ea typeface="MS Gothic" panose="020B0609070205080204" pitchFamily="49" charset="-128"/>
                        </a:rPr>
                        <a:t>50</a:t>
                      </a:r>
                      <a:endParaRPr lang="fr-F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BPE Beacon frame that includes a secure mechanism to identify a BPE AP and/or a network that includes that BPE AP. </a:t>
                      </a:r>
                      <a:endParaRPr lang="fr-FR" sz="12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extend the BPE Beacon frame with a subset of encrypted or obfuscated, TBD, fields and define a mechanism for the BPE AP to transmit the new type of Beacon frame.</a:t>
                      </a:r>
                      <a:endParaRPr lang="fr-FR" sz="12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cs typeface="+mn-cs"/>
                        </a:rPr>
                        <a:t>The BPE Beacon frame shall contain fields and have a structure that allows associated BPE clients to </a:t>
                      </a:r>
                      <a:r>
                        <a:rPr lang="en-US" sz="1400" kern="1200" dirty="0" err="1">
                          <a:solidFill>
                            <a:srgbClr val="000000"/>
                          </a:solidFill>
                          <a:effectLst/>
                          <a:latin typeface="Times New Roman" panose="02020603050405020304" pitchFamily="18" charset="0"/>
                          <a:ea typeface="MS Gothic" panose="020B0609070205080204" pitchFamily="49" charset="-128"/>
                          <a:cs typeface="+mn-cs"/>
                        </a:rPr>
                        <a:t>minimise</a:t>
                      </a:r>
                      <a:r>
                        <a:rPr lang="en-US" sz="1400" kern="1200" dirty="0">
                          <a:solidFill>
                            <a:srgbClr val="000000"/>
                          </a:solidFill>
                          <a:effectLst/>
                          <a:latin typeface="Times New Roman" panose="02020603050405020304" pitchFamily="18" charset="0"/>
                          <a:ea typeface="MS Gothic" panose="020B0609070205080204" pitchFamily="49" charset="-128"/>
                          <a:cs typeface="+mn-cs"/>
                        </a:rPr>
                        <a:t> the power consumption for BPE Beacon frame reception.</a:t>
                      </a:r>
                      <a:endParaRPr lang="fr-FR" sz="1400" kern="1200" dirty="0">
                        <a:solidFill>
                          <a:srgbClr val="000000"/>
                        </a:solidFill>
                        <a:effectLst/>
                        <a:latin typeface="Times New Roman" panose="02020603050405020304" pitchFamily="18" charset="0"/>
                        <a:ea typeface="MS Gothic" panose="020B0609070205080204" pitchFamily="49" charset="-128"/>
                        <a:cs typeface="+mn-cs"/>
                      </a:endParaRPr>
                    </a:p>
                    <a:p>
                      <a:pPr algn="just">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a:t>
                      </a:r>
                      <a:endParaRPr lang="fr-F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a:solidFill>
                            <a:srgbClr val="000000"/>
                          </a:solidFill>
                          <a:effectLst/>
                          <a:latin typeface="Times New Roman" panose="02020603050405020304" pitchFamily="18" charset="0"/>
                          <a:ea typeface="MS Gothic" panose="020B0609070205080204" pitchFamily="49" charset="-128"/>
                        </a:rPr>
                        <a:t> I6</a:t>
                      </a:r>
                      <a:endParaRPr lang="fr-F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a:solidFill>
                            <a:srgbClr val="000000"/>
                          </a:solidFill>
                          <a:effectLst/>
                          <a:latin typeface="Times New Roman" panose="02020603050405020304" pitchFamily="18" charset="0"/>
                          <a:ea typeface="Times New Roman" panose="02020603050405020304" pitchFamily="18" charset="0"/>
                        </a:rPr>
                        <a:t>Approved</a:t>
                      </a:r>
                      <a:endParaRPr lang="fr-FR"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Times New Roman" panose="02020603050405020304" pitchFamily="18" charset="0"/>
                        </a:rPr>
                        <a:t>Proposed 22/1306r2 (14 Sept 2022)</a:t>
                      </a:r>
                      <a:endParaRPr lang="fr-FR" sz="12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Times New Roman" panose="02020603050405020304" pitchFamily="18" charset="0"/>
                        </a:rPr>
                        <a:t>Straw poll – unanimous consent</a:t>
                      </a:r>
                      <a:endParaRPr lang="fr-FR" sz="12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Times New Roman" panose="02020603050405020304" pitchFamily="18" charset="0"/>
                        </a:rPr>
                        <a:t>14 Sept 2022</a:t>
                      </a:r>
                      <a:endParaRPr lang="fr-FR" sz="12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 </a:t>
                      </a:r>
                      <a:endParaRPr lang="fr-FR" sz="12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b="1" dirty="0">
                          <a:solidFill>
                            <a:srgbClr val="000000"/>
                          </a:solidFill>
                          <a:effectLst/>
                          <a:latin typeface="Times New Roman" panose="02020603050405020304" pitchFamily="18" charset="0"/>
                          <a:ea typeface="Times New Roman" panose="02020603050405020304" pitchFamily="18" charset="0"/>
                        </a:rPr>
                        <a:t>Approved</a:t>
                      </a:r>
                      <a:r>
                        <a:rPr lang="en-US" sz="1200" dirty="0">
                          <a:solidFill>
                            <a:srgbClr val="000000"/>
                          </a:solidFill>
                          <a:effectLst/>
                          <a:latin typeface="Times New Roman" panose="02020603050405020304" pitchFamily="18" charset="0"/>
                          <a:ea typeface="Times New Roman" panose="02020603050405020304" pitchFamily="18" charset="0"/>
                        </a:rPr>
                        <a:t> (Motion #20, 14 Sept 2022)</a:t>
                      </a:r>
                      <a:endParaRPr lang="fr-FR"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3156858"/>
                  </a:ext>
                </a:extLst>
              </a:tr>
            </a:tbl>
          </a:graphicData>
        </a:graphic>
      </p:graphicFrame>
    </p:spTree>
    <p:extLst>
      <p:ext uri="{BB962C8B-B14F-4D97-AF65-F5344CB8AC3E}">
        <p14:creationId xmlns:p14="http://schemas.microsoft.com/office/powerpoint/2010/main" val="2917376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82B1C2-77CC-44BB-BDA8-6AAD662BA43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E71822-C272-448D-AC9E-D44F131816C2}"/>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2022</a:t>
            </a:r>
            <a:endParaRPr lang="en-GB" dirty="0"/>
          </a:p>
        </p:txBody>
      </p:sp>
      <p:grpSp>
        <p:nvGrpSpPr>
          <p:cNvPr id="25" name="Group 24">
            <a:extLst>
              <a:ext uri="{FF2B5EF4-FFF2-40B4-BE49-F238E27FC236}">
                <a16:creationId xmlns:a16="http://schemas.microsoft.com/office/drawing/2014/main" id="{E1A96C3C-5A76-4681-9625-1BDD9577CFE9}"/>
              </a:ext>
            </a:extLst>
          </p:cNvPr>
          <p:cNvGrpSpPr/>
          <p:nvPr/>
        </p:nvGrpSpPr>
        <p:grpSpPr>
          <a:xfrm>
            <a:off x="1600200" y="3276600"/>
            <a:ext cx="5446725" cy="434370"/>
            <a:chOff x="1053954" y="2620934"/>
            <a:chExt cx="5446725" cy="434370"/>
          </a:xfrm>
        </p:grpSpPr>
        <p:sp>
          <p:nvSpPr>
            <p:cNvPr id="26" name="Rectangle 75">
              <a:extLst>
                <a:ext uri="{FF2B5EF4-FFF2-40B4-BE49-F238E27FC236}">
                  <a16:creationId xmlns:a16="http://schemas.microsoft.com/office/drawing/2014/main" id="{10142C61-D9F6-42FE-8253-72BCB37806B6}"/>
                </a:ext>
              </a:extLst>
            </p:cNvPr>
            <p:cNvSpPr>
              <a:spLocks noChangeArrowheads="1"/>
            </p:cNvSpPr>
            <p:nvPr/>
          </p:nvSpPr>
          <p:spPr bwMode="auto">
            <a:xfrm>
              <a:off x="1053954" y="2620934"/>
              <a:ext cx="824099"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fr-FR" sz="1200" dirty="0">
                  <a:cs typeface="Arial" panose="020B0604020202020204" pitchFamily="34" charset="0"/>
                </a:rPr>
                <a:t>Element ID</a:t>
              </a:r>
            </a:p>
          </p:txBody>
        </p:sp>
        <p:sp>
          <p:nvSpPr>
            <p:cNvPr id="27" name="Rectangle 26">
              <a:extLst>
                <a:ext uri="{FF2B5EF4-FFF2-40B4-BE49-F238E27FC236}">
                  <a16:creationId xmlns:a16="http://schemas.microsoft.com/office/drawing/2014/main" id="{1055B677-026F-40BE-A45A-16D834A0BC79}"/>
                </a:ext>
              </a:extLst>
            </p:cNvPr>
            <p:cNvSpPr>
              <a:spLocks noChangeArrowheads="1"/>
            </p:cNvSpPr>
            <p:nvPr/>
          </p:nvSpPr>
          <p:spPr bwMode="auto">
            <a:xfrm>
              <a:off x="1878186" y="2620934"/>
              <a:ext cx="691976"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fr-FR" sz="1200" dirty="0">
                  <a:cs typeface="Arial" panose="020B0604020202020204" pitchFamily="34" charset="0"/>
                </a:rPr>
                <a:t>Length</a:t>
              </a:r>
            </a:p>
          </p:txBody>
        </p:sp>
        <p:sp>
          <p:nvSpPr>
            <p:cNvPr id="28" name="Rectangle 75">
              <a:extLst>
                <a:ext uri="{FF2B5EF4-FFF2-40B4-BE49-F238E27FC236}">
                  <a16:creationId xmlns:a16="http://schemas.microsoft.com/office/drawing/2014/main" id="{5130FFC7-6052-4112-8FD8-A291D48F0C94}"/>
                </a:ext>
              </a:extLst>
            </p:cNvPr>
            <p:cNvSpPr>
              <a:spLocks noChangeArrowheads="1"/>
            </p:cNvSpPr>
            <p:nvPr/>
          </p:nvSpPr>
          <p:spPr bwMode="auto">
            <a:xfrm>
              <a:off x="2568806" y="2620934"/>
              <a:ext cx="994104"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fr-FR" sz="1200" dirty="0">
                  <a:cs typeface="Arial" panose="020B0604020202020204" pitchFamily="34" charset="0"/>
                </a:rPr>
                <a:t>Element ID Extension</a:t>
              </a:r>
            </a:p>
          </p:txBody>
        </p:sp>
        <p:sp>
          <p:nvSpPr>
            <p:cNvPr id="29" name="Rectangle 75">
              <a:extLst>
                <a:ext uri="{FF2B5EF4-FFF2-40B4-BE49-F238E27FC236}">
                  <a16:creationId xmlns:a16="http://schemas.microsoft.com/office/drawing/2014/main" id="{8FF14E40-2733-4BD3-8F40-65CF666D0C96}"/>
                </a:ext>
              </a:extLst>
            </p:cNvPr>
            <p:cNvSpPr>
              <a:spLocks noChangeArrowheads="1"/>
            </p:cNvSpPr>
            <p:nvPr/>
          </p:nvSpPr>
          <p:spPr bwMode="auto">
            <a:xfrm>
              <a:off x="4148082" y="2621724"/>
              <a:ext cx="807226" cy="433580"/>
            </a:xfrm>
            <a:prstGeom prst="rect">
              <a:avLst/>
            </a:prstGeom>
            <a:noFill/>
            <a:ln w="12700"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Encrypt. scheme</a:t>
              </a:r>
            </a:p>
          </p:txBody>
        </p:sp>
        <p:sp>
          <p:nvSpPr>
            <p:cNvPr id="30" name="Rectangle 29">
              <a:extLst>
                <a:ext uri="{FF2B5EF4-FFF2-40B4-BE49-F238E27FC236}">
                  <a16:creationId xmlns:a16="http://schemas.microsoft.com/office/drawing/2014/main" id="{BE9AE6DE-CF1F-4266-9ABD-A601EFDCFC62}"/>
                </a:ext>
              </a:extLst>
            </p:cNvPr>
            <p:cNvSpPr>
              <a:spLocks noChangeArrowheads="1"/>
            </p:cNvSpPr>
            <p:nvPr/>
          </p:nvSpPr>
          <p:spPr bwMode="auto">
            <a:xfrm>
              <a:off x="4953538" y="2621724"/>
              <a:ext cx="772211"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content</a:t>
              </a:r>
            </a:p>
          </p:txBody>
        </p:sp>
        <p:sp>
          <p:nvSpPr>
            <p:cNvPr id="31" name="Rectangle 75">
              <a:extLst>
                <a:ext uri="{FF2B5EF4-FFF2-40B4-BE49-F238E27FC236}">
                  <a16:creationId xmlns:a16="http://schemas.microsoft.com/office/drawing/2014/main" id="{93883A17-D7E3-49ED-8768-F6B2D976DAE4}"/>
                </a:ext>
              </a:extLst>
            </p:cNvPr>
            <p:cNvSpPr>
              <a:spLocks noChangeArrowheads="1"/>
            </p:cNvSpPr>
            <p:nvPr/>
          </p:nvSpPr>
          <p:spPr bwMode="auto">
            <a:xfrm>
              <a:off x="5728468" y="2621724"/>
              <a:ext cx="772211" cy="433580"/>
            </a:xfrm>
            <a:prstGeom prst="rect">
              <a:avLst/>
            </a:prstGeom>
            <a:noFill/>
            <a:ln w="12700"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Padding</a:t>
              </a:r>
            </a:p>
          </p:txBody>
        </p:sp>
        <p:sp>
          <p:nvSpPr>
            <p:cNvPr id="32" name="Rectangle 75">
              <a:extLst>
                <a:ext uri="{FF2B5EF4-FFF2-40B4-BE49-F238E27FC236}">
                  <a16:creationId xmlns:a16="http://schemas.microsoft.com/office/drawing/2014/main" id="{F2FF74E9-FBA2-436D-875B-9559CA0B1162}"/>
                </a:ext>
              </a:extLst>
            </p:cNvPr>
            <p:cNvSpPr>
              <a:spLocks noChangeArrowheads="1"/>
            </p:cNvSpPr>
            <p:nvPr/>
          </p:nvSpPr>
          <p:spPr bwMode="auto">
            <a:xfrm>
              <a:off x="3567464" y="2621724"/>
              <a:ext cx="583964" cy="433580"/>
            </a:xfrm>
            <a:prstGeom prst="rect">
              <a:avLst/>
            </a:prstGeom>
            <a:noFill/>
            <a:ln w="12700"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Hash</a:t>
              </a:r>
            </a:p>
          </p:txBody>
        </p:sp>
      </p:grpSp>
      <p:sp>
        <p:nvSpPr>
          <p:cNvPr id="33" name="TextBox 32">
            <a:extLst>
              <a:ext uri="{FF2B5EF4-FFF2-40B4-BE49-F238E27FC236}">
                <a16:creationId xmlns:a16="http://schemas.microsoft.com/office/drawing/2014/main" id="{86EBBCE2-235E-4355-99FF-E1BD1F8EBD97}"/>
              </a:ext>
            </a:extLst>
          </p:cNvPr>
          <p:cNvSpPr txBox="1"/>
          <p:nvPr/>
        </p:nvSpPr>
        <p:spPr>
          <a:xfrm>
            <a:off x="704740" y="4235322"/>
            <a:ext cx="4131359" cy="923330"/>
          </a:xfrm>
          <a:prstGeom prst="rect">
            <a:avLst/>
          </a:prstGeom>
          <a:noFill/>
        </p:spPr>
        <p:txBody>
          <a:bodyPr wrap="square">
            <a:spAutoFit/>
          </a:bodyPr>
          <a:lstStyle/>
          <a:p>
            <a:r>
              <a:rPr lang="en-US" sz="1800" dirty="0">
                <a:solidFill>
                  <a:schemeClr val="tx1"/>
                </a:solidFill>
              </a:rPr>
              <a:t>For example : Two first octets of the result of the SHA-256 algorithm applied to the content of the encrypted part</a:t>
            </a:r>
            <a:endParaRPr lang="fr-FR" sz="1800" strike="sngStrike" dirty="0">
              <a:solidFill>
                <a:srgbClr val="FF0000"/>
              </a:solidFill>
            </a:endParaRPr>
          </a:p>
        </p:txBody>
      </p:sp>
      <p:cxnSp>
        <p:nvCxnSpPr>
          <p:cNvPr id="3" name="Straight Arrow Connector 2">
            <a:extLst>
              <a:ext uri="{FF2B5EF4-FFF2-40B4-BE49-F238E27FC236}">
                <a16:creationId xmlns:a16="http://schemas.microsoft.com/office/drawing/2014/main" id="{40864DB5-5B60-445F-838F-311F48EDF67A}"/>
              </a:ext>
            </a:extLst>
          </p:cNvPr>
          <p:cNvCxnSpPr>
            <a:cxnSpLocks/>
            <a:endCxn id="32" idx="2"/>
          </p:cNvCxnSpPr>
          <p:nvPr/>
        </p:nvCxnSpPr>
        <p:spPr bwMode="auto">
          <a:xfrm flipV="1">
            <a:off x="3948492" y="3710970"/>
            <a:ext cx="457200" cy="5243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Right Brace 4">
            <a:extLst>
              <a:ext uri="{FF2B5EF4-FFF2-40B4-BE49-F238E27FC236}">
                <a16:creationId xmlns:a16="http://schemas.microsoft.com/office/drawing/2014/main" id="{A94CCECA-292F-4444-8212-F603462AAA6D}"/>
              </a:ext>
            </a:extLst>
          </p:cNvPr>
          <p:cNvSpPr/>
          <p:nvPr/>
        </p:nvSpPr>
        <p:spPr>
          <a:xfrm rot="5400000">
            <a:off x="6164943" y="3037321"/>
            <a:ext cx="199260" cy="1556472"/>
          </a:xfrm>
          <a:prstGeom prst="rightBrace">
            <a:avLst>
              <a:gd name="adj1" fmla="val 8333"/>
              <a:gd name="adj2" fmla="val 494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CD5F4A14-B19A-4D20-BA82-AA3FD8CA1520}"/>
              </a:ext>
            </a:extLst>
          </p:cNvPr>
          <p:cNvSpPr txBox="1"/>
          <p:nvPr/>
        </p:nvSpPr>
        <p:spPr>
          <a:xfrm>
            <a:off x="5520005" y="3825444"/>
            <a:ext cx="1550424" cy="369332"/>
          </a:xfrm>
          <a:prstGeom prst="rect">
            <a:avLst/>
          </a:prstGeom>
          <a:noFill/>
        </p:spPr>
        <p:txBody>
          <a:bodyPr wrap="none" rtlCol="0">
            <a:spAutoFit/>
          </a:bodyPr>
          <a:lstStyle/>
          <a:p>
            <a:r>
              <a:rPr lang="en-US" sz="1800" dirty="0">
                <a:solidFill>
                  <a:schemeClr val="tx1"/>
                </a:solidFill>
              </a:rPr>
              <a:t>Encrypted part</a:t>
            </a:r>
          </a:p>
        </p:txBody>
      </p:sp>
      <p:sp>
        <p:nvSpPr>
          <p:cNvPr id="20" name="Title 1">
            <a:extLst>
              <a:ext uri="{FF2B5EF4-FFF2-40B4-BE49-F238E27FC236}">
                <a16:creationId xmlns:a16="http://schemas.microsoft.com/office/drawing/2014/main" id="{230882F3-45E1-4FD8-831A-1266BCB02C7B}"/>
              </a:ext>
            </a:extLst>
          </p:cNvPr>
          <p:cNvSpPr>
            <a:spLocks noGrp="1"/>
          </p:cNvSpPr>
          <p:nvPr>
            <p:ph type="title"/>
          </p:nvPr>
        </p:nvSpPr>
        <p:spPr>
          <a:xfrm>
            <a:off x="914401" y="685801"/>
            <a:ext cx="10361084" cy="1065213"/>
          </a:xfrm>
        </p:spPr>
        <p:txBody>
          <a:bodyPr/>
          <a:lstStyle/>
          <a:p>
            <a:r>
              <a:rPr lang="en-US" dirty="0"/>
              <a:t>Encrypted Information Element Container 1/2 </a:t>
            </a:r>
            <a:endParaRPr lang="en-US" dirty="0">
              <a:solidFill>
                <a:schemeClr val="tx1"/>
              </a:solidFill>
            </a:endParaRPr>
          </a:p>
        </p:txBody>
      </p:sp>
      <p:sp>
        <p:nvSpPr>
          <p:cNvPr id="24" name="TextBox 23">
            <a:extLst>
              <a:ext uri="{FF2B5EF4-FFF2-40B4-BE49-F238E27FC236}">
                <a16:creationId xmlns:a16="http://schemas.microsoft.com/office/drawing/2014/main" id="{1C8C1646-84EB-4D71-9AEC-61D0706FCB9C}"/>
              </a:ext>
            </a:extLst>
          </p:cNvPr>
          <p:cNvSpPr txBox="1"/>
          <p:nvPr/>
        </p:nvSpPr>
        <p:spPr>
          <a:xfrm>
            <a:off x="5535556" y="4235322"/>
            <a:ext cx="3416335" cy="707886"/>
          </a:xfrm>
          <a:prstGeom prst="rect">
            <a:avLst/>
          </a:prstGeom>
          <a:noFill/>
        </p:spPr>
        <p:txBody>
          <a:bodyPr wrap="square">
            <a:spAutoFit/>
          </a:bodyPr>
          <a:lstStyle/>
          <a:p>
            <a:r>
              <a:rPr lang="en-US" sz="2000" dirty="0">
                <a:solidFill>
                  <a:schemeClr val="tx1"/>
                </a:solidFill>
              </a:rPr>
              <a:t>(encryption key, for instance GTK) </a:t>
            </a:r>
            <a:endParaRPr lang="fr-FR" sz="2000" dirty="0">
              <a:solidFill>
                <a:schemeClr val="tx1"/>
              </a:solidFill>
            </a:endParaRPr>
          </a:p>
        </p:txBody>
      </p:sp>
      <p:cxnSp>
        <p:nvCxnSpPr>
          <p:cNvPr id="10" name="Straight Arrow Connector 9">
            <a:extLst>
              <a:ext uri="{FF2B5EF4-FFF2-40B4-BE49-F238E27FC236}">
                <a16:creationId xmlns:a16="http://schemas.microsoft.com/office/drawing/2014/main" id="{1316318E-8854-4FDC-8EE0-38E8D0418C50}"/>
              </a:ext>
            </a:extLst>
          </p:cNvPr>
          <p:cNvCxnSpPr>
            <a:cxnSpLocks/>
          </p:cNvCxnSpPr>
          <p:nvPr/>
        </p:nvCxnSpPr>
        <p:spPr bwMode="auto">
          <a:xfrm flipH="1" flipV="1">
            <a:off x="5181600" y="3836186"/>
            <a:ext cx="457200" cy="53590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TextBox 33">
            <a:extLst>
              <a:ext uri="{FF2B5EF4-FFF2-40B4-BE49-F238E27FC236}">
                <a16:creationId xmlns:a16="http://schemas.microsoft.com/office/drawing/2014/main" id="{EBD787A1-0541-46A0-A4BA-B314921C52F6}"/>
              </a:ext>
            </a:extLst>
          </p:cNvPr>
          <p:cNvSpPr txBox="1"/>
          <p:nvPr/>
        </p:nvSpPr>
        <p:spPr>
          <a:xfrm>
            <a:off x="7709642" y="3110781"/>
            <a:ext cx="3560233" cy="707886"/>
          </a:xfrm>
          <a:prstGeom prst="rect">
            <a:avLst/>
          </a:prstGeom>
          <a:noFill/>
        </p:spPr>
        <p:txBody>
          <a:bodyPr wrap="square">
            <a:spAutoFit/>
          </a:bodyPr>
          <a:lstStyle/>
          <a:p>
            <a:r>
              <a:rPr lang="en-US" sz="2000" dirty="0">
                <a:solidFill>
                  <a:schemeClr val="tx1"/>
                </a:solidFill>
              </a:rPr>
              <a:t>Variable padding (either in length or in content or both) </a:t>
            </a:r>
            <a:endParaRPr lang="fr-FR" sz="2000" dirty="0"/>
          </a:p>
        </p:txBody>
      </p:sp>
      <p:cxnSp>
        <p:nvCxnSpPr>
          <p:cNvPr id="13" name="Straight Arrow Connector 12">
            <a:extLst>
              <a:ext uri="{FF2B5EF4-FFF2-40B4-BE49-F238E27FC236}">
                <a16:creationId xmlns:a16="http://schemas.microsoft.com/office/drawing/2014/main" id="{C44DB9CC-0823-4602-8775-EAE8B04CD547}"/>
              </a:ext>
            </a:extLst>
          </p:cNvPr>
          <p:cNvCxnSpPr>
            <a:cxnSpLocks/>
            <a:stCxn id="34" idx="1"/>
          </p:cNvCxnSpPr>
          <p:nvPr/>
        </p:nvCxnSpPr>
        <p:spPr bwMode="auto">
          <a:xfrm flipH="1">
            <a:off x="7121124" y="3464724"/>
            <a:ext cx="588518" cy="1470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EF41D122-4E53-4885-BB56-4C479238621F}"/>
              </a:ext>
            </a:extLst>
          </p:cNvPr>
          <p:cNvSpPr txBox="1"/>
          <p:nvPr/>
        </p:nvSpPr>
        <p:spPr>
          <a:xfrm>
            <a:off x="1520459" y="1690864"/>
            <a:ext cx="9745129" cy="707886"/>
          </a:xfrm>
          <a:prstGeom prst="rect">
            <a:avLst/>
          </a:prstGeom>
          <a:noFill/>
        </p:spPr>
        <p:txBody>
          <a:bodyPr wrap="square" rtlCol="0">
            <a:spAutoFit/>
          </a:bodyPr>
          <a:lstStyle/>
          <a:p>
            <a:r>
              <a:rPr lang="en-US" sz="2000" dirty="0">
                <a:solidFill>
                  <a:schemeClr val="tx1"/>
                </a:solidFill>
              </a:rPr>
              <a:t>New IE : “Container IE” because it comprises, in its information part, others IEs.</a:t>
            </a:r>
          </a:p>
          <a:p>
            <a:r>
              <a:rPr lang="en-US" sz="2000" dirty="0">
                <a:solidFill>
                  <a:schemeClr val="tx1"/>
                </a:solidFill>
              </a:rPr>
              <a:t>Container IEs are then embedded in the body or payload of the management frame.</a:t>
            </a:r>
            <a:endParaRPr lang="fr-FR" sz="2000" dirty="0">
              <a:solidFill>
                <a:schemeClr val="tx1"/>
              </a:solidFill>
            </a:endParaRPr>
          </a:p>
        </p:txBody>
      </p:sp>
      <p:pic>
        <p:nvPicPr>
          <p:cNvPr id="41" name="Picture 40">
            <a:extLst>
              <a:ext uri="{FF2B5EF4-FFF2-40B4-BE49-F238E27FC236}">
                <a16:creationId xmlns:a16="http://schemas.microsoft.com/office/drawing/2014/main" id="{7D48105E-1C40-4033-A867-1292563D4AB7}"/>
              </a:ext>
            </a:extLst>
          </p:cNvPr>
          <p:cNvPicPr>
            <a:picLocks noChangeAspect="1"/>
          </p:cNvPicPr>
          <p:nvPr/>
        </p:nvPicPr>
        <p:blipFill>
          <a:blip r:embed="rId2"/>
          <a:stretch>
            <a:fillRect/>
          </a:stretch>
        </p:blipFill>
        <p:spPr>
          <a:xfrm>
            <a:off x="922216" y="5385737"/>
            <a:ext cx="4950381" cy="493819"/>
          </a:xfrm>
          <a:prstGeom prst="rect">
            <a:avLst/>
          </a:prstGeom>
        </p:spPr>
      </p:pic>
      <p:sp>
        <p:nvSpPr>
          <p:cNvPr id="43" name="TextBox 42">
            <a:extLst>
              <a:ext uri="{FF2B5EF4-FFF2-40B4-BE49-F238E27FC236}">
                <a16:creationId xmlns:a16="http://schemas.microsoft.com/office/drawing/2014/main" id="{868BC248-774F-4C35-A5FC-BB87D2D096E8}"/>
              </a:ext>
            </a:extLst>
          </p:cNvPr>
          <p:cNvSpPr txBox="1"/>
          <p:nvPr/>
        </p:nvSpPr>
        <p:spPr>
          <a:xfrm>
            <a:off x="2258774" y="5779909"/>
            <a:ext cx="1992853" cy="369332"/>
          </a:xfrm>
          <a:prstGeom prst="rect">
            <a:avLst/>
          </a:prstGeom>
          <a:noFill/>
        </p:spPr>
        <p:txBody>
          <a:bodyPr wrap="none" rtlCol="0">
            <a:spAutoFit/>
          </a:bodyPr>
          <a:lstStyle/>
          <a:p>
            <a:r>
              <a:rPr lang="fr-FR" sz="1800" dirty="0">
                <a:solidFill>
                  <a:schemeClr val="tx1"/>
                </a:solidFill>
              </a:rPr>
              <a:t>Beacon frame body</a:t>
            </a:r>
          </a:p>
        </p:txBody>
      </p:sp>
      <p:sp>
        <p:nvSpPr>
          <p:cNvPr id="2" name="Right Brace 1">
            <a:extLst>
              <a:ext uri="{FF2B5EF4-FFF2-40B4-BE49-F238E27FC236}">
                <a16:creationId xmlns:a16="http://schemas.microsoft.com/office/drawing/2014/main" id="{EF53174F-7224-4225-8CCC-345F59B10787}"/>
              </a:ext>
            </a:extLst>
          </p:cNvPr>
          <p:cNvSpPr/>
          <p:nvPr/>
        </p:nvSpPr>
        <p:spPr bwMode="auto">
          <a:xfrm rot="16200000">
            <a:off x="4252481" y="399471"/>
            <a:ext cx="158038" cy="5422619"/>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ea typeface="MS Gothic" charset="-128"/>
            </a:endParaRPr>
          </a:p>
        </p:txBody>
      </p:sp>
      <p:sp>
        <p:nvSpPr>
          <p:cNvPr id="38" name="TextBox 37">
            <a:extLst>
              <a:ext uri="{FF2B5EF4-FFF2-40B4-BE49-F238E27FC236}">
                <a16:creationId xmlns:a16="http://schemas.microsoft.com/office/drawing/2014/main" id="{27068783-BC7C-45E9-8A74-FC3B2DD00B93}"/>
              </a:ext>
            </a:extLst>
          </p:cNvPr>
          <p:cNvSpPr txBox="1"/>
          <p:nvPr/>
        </p:nvSpPr>
        <p:spPr>
          <a:xfrm>
            <a:off x="3803547" y="2667582"/>
            <a:ext cx="1320537" cy="307777"/>
          </a:xfrm>
          <a:prstGeom prst="rect">
            <a:avLst/>
          </a:prstGeom>
          <a:noFill/>
          <a:ln>
            <a:solidFill>
              <a:schemeClr val="tx1"/>
            </a:solidFill>
          </a:ln>
        </p:spPr>
        <p:txBody>
          <a:bodyPr wrap="square">
            <a:spAutoFit/>
          </a:bodyPr>
          <a:lstStyle/>
          <a:p>
            <a:r>
              <a:rPr lang="en-US" sz="1400" dirty="0">
                <a:solidFill>
                  <a:schemeClr val="tx1"/>
                </a:solidFill>
              </a:rPr>
              <a:t>Container IE</a:t>
            </a:r>
            <a:endParaRPr lang="en-GB" sz="1400" dirty="0">
              <a:solidFill>
                <a:schemeClr val="tx1"/>
              </a:solidFill>
            </a:endParaRPr>
          </a:p>
        </p:txBody>
      </p:sp>
    </p:spTree>
    <p:extLst>
      <p:ext uri="{BB962C8B-B14F-4D97-AF65-F5344CB8AC3E}">
        <p14:creationId xmlns:p14="http://schemas.microsoft.com/office/powerpoint/2010/main" val="346885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p:txBody>
          <a:bodyPr/>
          <a:lstStyle/>
          <a:p>
            <a:r>
              <a:rPr lang="en-US" dirty="0"/>
              <a:t>Encrypted Information Element Container 2/2 </a:t>
            </a:r>
            <a:endParaRPr lang="en-US" dirty="0">
              <a:solidFill>
                <a:schemeClr val="tx1"/>
              </a:solidFill>
            </a:endParaRPr>
          </a:p>
        </p:txBody>
      </p:sp>
      <p:sp>
        <p:nvSpPr>
          <p:cNvPr id="4" name="Slide Number Placeholder 3">
            <a:extLst>
              <a:ext uri="{FF2B5EF4-FFF2-40B4-BE49-F238E27FC236}">
                <a16:creationId xmlns:a16="http://schemas.microsoft.com/office/drawing/2014/main" id="{3A82B1C2-77CC-44BB-BDA8-6AAD662BA43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BE71822-C272-448D-AC9E-D44F131816C2}"/>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2022</a:t>
            </a:r>
            <a:endParaRPr lang="en-GB" dirty="0"/>
          </a:p>
        </p:txBody>
      </p:sp>
      <p:sp>
        <p:nvSpPr>
          <p:cNvPr id="18" name="Right Brace 4">
            <a:extLst>
              <a:ext uri="{FF2B5EF4-FFF2-40B4-BE49-F238E27FC236}">
                <a16:creationId xmlns:a16="http://schemas.microsoft.com/office/drawing/2014/main" id="{73C92DF4-53B5-45DA-AAB2-3A4F857CBF1B}"/>
              </a:ext>
            </a:extLst>
          </p:cNvPr>
          <p:cNvSpPr/>
          <p:nvPr/>
        </p:nvSpPr>
        <p:spPr>
          <a:xfrm rot="5400000">
            <a:off x="5627850" y="2471621"/>
            <a:ext cx="199260" cy="1556472"/>
          </a:xfrm>
          <a:prstGeom prst="rightBrace">
            <a:avLst>
              <a:gd name="adj1" fmla="val 8333"/>
              <a:gd name="adj2" fmla="val 494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F89677BD-482C-4BE4-B8DD-A6FCC8BD56EF}"/>
              </a:ext>
            </a:extLst>
          </p:cNvPr>
          <p:cNvGrpSpPr/>
          <p:nvPr/>
        </p:nvGrpSpPr>
        <p:grpSpPr>
          <a:xfrm>
            <a:off x="1053954" y="2620934"/>
            <a:ext cx="5446725" cy="434370"/>
            <a:chOff x="1053954" y="2620934"/>
            <a:chExt cx="5446725" cy="434370"/>
          </a:xfrm>
        </p:grpSpPr>
        <p:sp>
          <p:nvSpPr>
            <p:cNvPr id="11" name="Rectangle 75">
              <a:extLst>
                <a:ext uri="{FF2B5EF4-FFF2-40B4-BE49-F238E27FC236}">
                  <a16:creationId xmlns:a16="http://schemas.microsoft.com/office/drawing/2014/main" id="{F3F7A912-9AE0-4077-9B38-62F22D864F96}"/>
                </a:ext>
              </a:extLst>
            </p:cNvPr>
            <p:cNvSpPr>
              <a:spLocks noChangeArrowheads="1"/>
            </p:cNvSpPr>
            <p:nvPr/>
          </p:nvSpPr>
          <p:spPr bwMode="auto">
            <a:xfrm>
              <a:off x="1053954" y="2620934"/>
              <a:ext cx="824099"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fr-FR" sz="1200" dirty="0">
                  <a:cs typeface="Arial" panose="020B0604020202020204" pitchFamily="34" charset="0"/>
                </a:rPr>
                <a:t>Element ID</a:t>
              </a:r>
            </a:p>
          </p:txBody>
        </p:sp>
        <p:sp>
          <p:nvSpPr>
            <p:cNvPr id="12" name="Rectangle 11">
              <a:extLst>
                <a:ext uri="{FF2B5EF4-FFF2-40B4-BE49-F238E27FC236}">
                  <a16:creationId xmlns:a16="http://schemas.microsoft.com/office/drawing/2014/main" id="{63417CBF-F6EA-4B98-8FF0-B9D52D4C10B4}"/>
                </a:ext>
              </a:extLst>
            </p:cNvPr>
            <p:cNvSpPr>
              <a:spLocks noChangeArrowheads="1"/>
            </p:cNvSpPr>
            <p:nvPr/>
          </p:nvSpPr>
          <p:spPr bwMode="auto">
            <a:xfrm>
              <a:off x="1878186" y="2620934"/>
              <a:ext cx="691976"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fr-FR" sz="1200" dirty="0">
                  <a:cs typeface="Arial" panose="020B0604020202020204" pitchFamily="34" charset="0"/>
                </a:rPr>
                <a:t>Length</a:t>
              </a:r>
            </a:p>
          </p:txBody>
        </p:sp>
        <p:sp>
          <p:nvSpPr>
            <p:cNvPr id="14" name="Rectangle 75">
              <a:extLst>
                <a:ext uri="{FF2B5EF4-FFF2-40B4-BE49-F238E27FC236}">
                  <a16:creationId xmlns:a16="http://schemas.microsoft.com/office/drawing/2014/main" id="{2072F479-7EFD-490E-90F0-5D5A0BD58CF0}"/>
                </a:ext>
              </a:extLst>
            </p:cNvPr>
            <p:cNvSpPr>
              <a:spLocks noChangeArrowheads="1"/>
            </p:cNvSpPr>
            <p:nvPr/>
          </p:nvSpPr>
          <p:spPr bwMode="auto">
            <a:xfrm>
              <a:off x="2568806" y="2620934"/>
              <a:ext cx="994104"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fr-FR" sz="1200" dirty="0">
                  <a:cs typeface="Arial" panose="020B0604020202020204" pitchFamily="34" charset="0"/>
                </a:rPr>
                <a:t>Element ID Extension</a:t>
              </a:r>
            </a:p>
          </p:txBody>
        </p:sp>
        <p:sp>
          <p:nvSpPr>
            <p:cNvPr id="15" name="Rectangle 75">
              <a:extLst>
                <a:ext uri="{FF2B5EF4-FFF2-40B4-BE49-F238E27FC236}">
                  <a16:creationId xmlns:a16="http://schemas.microsoft.com/office/drawing/2014/main" id="{ABE9085D-DC5B-48F5-97D1-16F0C3A83448}"/>
                </a:ext>
              </a:extLst>
            </p:cNvPr>
            <p:cNvSpPr>
              <a:spLocks noChangeArrowheads="1"/>
            </p:cNvSpPr>
            <p:nvPr/>
          </p:nvSpPr>
          <p:spPr bwMode="auto">
            <a:xfrm>
              <a:off x="4148082" y="2621724"/>
              <a:ext cx="807226" cy="433580"/>
            </a:xfrm>
            <a:prstGeom prst="rect">
              <a:avLst/>
            </a:prstGeom>
            <a:noFill/>
            <a:ln w="12700"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Encrypt. scheme</a:t>
              </a:r>
            </a:p>
          </p:txBody>
        </p:sp>
        <p:sp>
          <p:nvSpPr>
            <p:cNvPr id="16" name="Rectangle 15">
              <a:extLst>
                <a:ext uri="{FF2B5EF4-FFF2-40B4-BE49-F238E27FC236}">
                  <a16:creationId xmlns:a16="http://schemas.microsoft.com/office/drawing/2014/main" id="{36DD7A9A-7EEA-4EAB-A3DD-3C00BF452075}"/>
                </a:ext>
              </a:extLst>
            </p:cNvPr>
            <p:cNvSpPr>
              <a:spLocks noChangeArrowheads="1"/>
            </p:cNvSpPr>
            <p:nvPr/>
          </p:nvSpPr>
          <p:spPr bwMode="auto">
            <a:xfrm>
              <a:off x="4953538" y="2621724"/>
              <a:ext cx="772211" cy="43358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content</a:t>
              </a:r>
            </a:p>
          </p:txBody>
        </p:sp>
        <p:sp>
          <p:nvSpPr>
            <p:cNvPr id="17" name="Rectangle 75">
              <a:extLst>
                <a:ext uri="{FF2B5EF4-FFF2-40B4-BE49-F238E27FC236}">
                  <a16:creationId xmlns:a16="http://schemas.microsoft.com/office/drawing/2014/main" id="{6DEA916E-7E9A-4400-B25B-32000B7FF47A}"/>
                </a:ext>
              </a:extLst>
            </p:cNvPr>
            <p:cNvSpPr>
              <a:spLocks noChangeArrowheads="1"/>
            </p:cNvSpPr>
            <p:nvPr/>
          </p:nvSpPr>
          <p:spPr bwMode="auto">
            <a:xfrm>
              <a:off x="5728468" y="2621724"/>
              <a:ext cx="772211" cy="433580"/>
            </a:xfrm>
            <a:prstGeom prst="rect">
              <a:avLst/>
            </a:prstGeom>
            <a:noFill/>
            <a:ln w="12700"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Padding</a:t>
              </a:r>
            </a:p>
          </p:txBody>
        </p:sp>
        <p:sp>
          <p:nvSpPr>
            <p:cNvPr id="19" name="Rectangle 75">
              <a:extLst>
                <a:ext uri="{FF2B5EF4-FFF2-40B4-BE49-F238E27FC236}">
                  <a16:creationId xmlns:a16="http://schemas.microsoft.com/office/drawing/2014/main" id="{57432E26-FB12-40B2-9F6E-89509C667BC9}"/>
                </a:ext>
              </a:extLst>
            </p:cNvPr>
            <p:cNvSpPr>
              <a:spLocks noChangeArrowheads="1"/>
            </p:cNvSpPr>
            <p:nvPr/>
          </p:nvSpPr>
          <p:spPr bwMode="auto">
            <a:xfrm>
              <a:off x="3567464" y="2621724"/>
              <a:ext cx="583964" cy="433580"/>
            </a:xfrm>
            <a:prstGeom prst="rect">
              <a:avLst/>
            </a:prstGeom>
            <a:noFill/>
            <a:ln w="12700"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a:r>
                <a:rPr lang="en-US" altLang="fr-FR" sz="1200" dirty="0">
                  <a:cs typeface="Arial" panose="020B0604020202020204" pitchFamily="34" charset="0"/>
                </a:rPr>
                <a:t>Hash</a:t>
              </a:r>
            </a:p>
          </p:txBody>
        </p:sp>
      </p:grpSp>
      <p:sp>
        <p:nvSpPr>
          <p:cNvPr id="3" name="TextBox 2">
            <a:extLst>
              <a:ext uri="{FF2B5EF4-FFF2-40B4-BE49-F238E27FC236}">
                <a16:creationId xmlns:a16="http://schemas.microsoft.com/office/drawing/2014/main" id="{C2805BCB-C739-4611-9CBB-53D24083913B}"/>
              </a:ext>
            </a:extLst>
          </p:cNvPr>
          <p:cNvSpPr txBox="1"/>
          <p:nvPr/>
        </p:nvSpPr>
        <p:spPr>
          <a:xfrm>
            <a:off x="4982912" y="3259744"/>
            <a:ext cx="1550424" cy="369332"/>
          </a:xfrm>
          <a:prstGeom prst="rect">
            <a:avLst/>
          </a:prstGeom>
          <a:noFill/>
        </p:spPr>
        <p:txBody>
          <a:bodyPr wrap="none" rtlCol="0">
            <a:spAutoFit/>
          </a:bodyPr>
          <a:lstStyle/>
          <a:p>
            <a:r>
              <a:rPr lang="en-US" sz="1800" dirty="0">
                <a:solidFill>
                  <a:schemeClr val="tx1"/>
                </a:solidFill>
              </a:rPr>
              <a:t>Encrypted part</a:t>
            </a:r>
          </a:p>
        </p:txBody>
      </p:sp>
      <p:sp>
        <p:nvSpPr>
          <p:cNvPr id="8" name="TextBox 7">
            <a:extLst>
              <a:ext uri="{FF2B5EF4-FFF2-40B4-BE49-F238E27FC236}">
                <a16:creationId xmlns:a16="http://schemas.microsoft.com/office/drawing/2014/main" id="{A7E61568-B76F-4A0D-B48A-B74B93031A49}"/>
              </a:ext>
            </a:extLst>
          </p:cNvPr>
          <p:cNvSpPr txBox="1"/>
          <p:nvPr/>
        </p:nvSpPr>
        <p:spPr>
          <a:xfrm>
            <a:off x="7010400" y="1554548"/>
            <a:ext cx="4960399" cy="1169551"/>
          </a:xfrm>
          <a:prstGeom prst="rect">
            <a:avLst/>
          </a:prstGeom>
          <a:noFill/>
        </p:spPr>
        <p:txBody>
          <a:bodyPr wrap="square" rtlCol="0">
            <a:spAutoFit/>
          </a:bodyPr>
          <a:lstStyle/>
          <a:p>
            <a:r>
              <a:rPr lang="en-US" sz="1400" dirty="0">
                <a:solidFill>
                  <a:schemeClr val="tx1"/>
                </a:solidFill>
              </a:rPr>
              <a:t>Allows a receiving station to skip the Container IE when a previous management frame already provided it.</a:t>
            </a:r>
          </a:p>
          <a:p>
            <a:r>
              <a:rPr lang="en-US" sz="1400" dirty="0">
                <a:solidFill>
                  <a:schemeClr val="tx1"/>
                </a:solidFill>
              </a:rPr>
              <a:t>This reduces complexity at the receiving station or stations by easily determining whether the decoding of the encrypted part is useful or not. </a:t>
            </a:r>
          </a:p>
        </p:txBody>
      </p:sp>
      <p:cxnSp>
        <p:nvCxnSpPr>
          <p:cNvPr id="10" name="Straight Arrow Connector 9">
            <a:extLst>
              <a:ext uri="{FF2B5EF4-FFF2-40B4-BE49-F238E27FC236}">
                <a16:creationId xmlns:a16="http://schemas.microsoft.com/office/drawing/2014/main" id="{AE7E8E4B-F3E2-4BFE-A8CE-ADCB4870AD3D}"/>
              </a:ext>
            </a:extLst>
          </p:cNvPr>
          <p:cNvCxnSpPr>
            <a:cxnSpLocks/>
          </p:cNvCxnSpPr>
          <p:nvPr/>
        </p:nvCxnSpPr>
        <p:spPr bwMode="auto">
          <a:xfrm flipH="1">
            <a:off x="3859446" y="1886377"/>
            <a:ext cx="3150954" cy="6209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a16="http://schemas.microsoft.com/office/drawing/2014/main" id="{63223C0B-DB7F-4882-A402-923B0A502B08}"/>
              </a:ext>
            </a:extLst>
          </p:cNvPr>
          <p:cNvSpPr/>
          <p:nvPr/>
        </p:nvSpPr>
        <p:spPr>
          <a:xfrm>
            <a:off x="6094943" y="5702064"/>
            <a:ext cx="6096000" cy="738664"/>
          </a:xfrm>
          <a:prstGeom prst="rect">
            <a:avLst/>
          </a:prstGeom>
        </p:spPr>
        <p:txBody>
          <a:bodyPr>
            <a:spAutoFit/>
          </a:bodyPr>
          <a:lstStyle/>
          <a:p>
            <a:r>
              <a:rPr lang="en-US" sz="1400" dirty="0">
                <a:solidFill>
                  <a:schemeClr val="tx1"/>
                </a:solidFill>
              </a:rPr>
              <a:t>The Container IE allows the station to obfuscate the contained elementary IEs, hence to reduce risks that fingerprinting correlates the management frame with another management frame transmitted by the same station</a:t>
            </a:r>
          </a:p>
        </p:txBody>
      </p:sp>
      <p:pic>
        <p:nvPicPr>
          <p:cNvPr id="24" name="Picture 23">
            <a:extLst>
              <a:ext uri="{FF2B5EF4-FFF2-40B4-BE49-F238E27FC236}">
                <a16:creationId xmlns:a16="http://schemas.microsoft.com/office/drawing/2014/main" id="{B793F9AD-EFC7-4620-A949-3AB3CDA71061}"/>
              </a:ext>
            </a:extLst>
          </p:cNvPr>
          <p:cNvPicPr>
            <a:picLocks noChangeAspect="1"/>
          </p:cNvPicPr>
          <p:nvPr/>
        </p:nvPicPr>
        <p:blipFill>
          <a:blip r:embed="rId2"/>
          <a:stretch>
            <a:fillRect/>
          </a:stretch>
        </p:blipFill>
        <p:spPr>
          <a:xfrm>
            <a:off x="922216" y="5385737"/>
            <a:ext cx="4950381" cy="493819"/>
          </a:xfrm>
          <a:prstGeom prst="rect">
            <a:avLst/>
          </a:prstGeom>
        </p:spPr>
      </p:pic>
      <p:sp>
        <p:nvSpPr>
          <p:cNvPr id="9" name="TextBox 8">
            <a:extLst>
              <a:ext uri="{FF2B5EF4-FFF2-40B4-BE49-F238E27FC236}">
                <a16:creationId xmlns:a16="http://schemas.microsoft.com/office/drawing/2014/main" id="{CC8DE1C1-D700-453D-861D-28E09275B42A}"/>
              </a:ext>
            </a:extLst>
          </p:cNvPr>
          <p:cNvSpPr txBox="1"/>
          <p:nvPr/>
        </p:nvSpPr>
        <p:spPr>
          <a:xfrm>
            <a:off x="1443522" y="5739667"/>
            <a:ext cx="2592376" cy="461665"/>
          </a:xfrm>
          <a:prstGeom prst="rect">
            <a:avLst/>
          </a:prstGeom>
          <a:noFill/>
        </p:spPr>
        <p:txBody>
          <a:bodyPr wrap="none" rtlCol="0">
            <a:spAutoFit/>
          </a:bodyPr>
          <a:lstStyle/>
          <a:p>
            <a:r>
              <a:rPr lang="fr-FR" dirty="0">
                <a:solidFill>
                  <a:schemeClr val="tx1"/>
                </a:solidFill>
              </a:rPr>
              <a:t>Beacon frame body</a:t>
            </a:r>
          </a:p>
        </p:txBody>
      </p:sp>
      <p:cxnSp>
        <p:nvCxnSpPr>
          <p:cNvPr id="20" name="Straight Arrow Connector 19">
            <a:extLst>
              <a:ext uri="{FF2B5EF4-FFF2-40B4-BE49-F238E27FC236}">
                <a16:creationId xmlns:a16="http://schemas.microsoft.com/office/drawing/2014/main" id="{BA284A81-0DC0-482B-B233-15236347A23C}"/>
              </a:ext>
            </a:extLst>
          </p:cNvPr>
          <p:cNvCxnSpPr>
            <a:cxnSpLocks/>
          </p:cNvCxnSpPr>
          <p:nvPr/>
        </p:nvCxnSpPr>
        <p:spPr bwMode="auto">
          <a:xfrm flipH="1">
            <a:off x="3046944" y="3259744"/>
            <a:ext cx="812502" cy="21259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4BAC817-A295-40FD-8697-0D37813ABDDE}"/>
              </a:ext>
            </a:extLst>
          </p:cNvPr>
          <p:cNvCxnSpPr>
            <a:cxnSpLocks/>
          </p:cNvCxnSpPr>
          <p:nvPr/>
        </p:nvCxnSpPr>
        <p:spPr bwMode="auto">
          <a:xfrm>
            <a:off x="3962400" y="3259744"/>
            <a:ext cx="276786" cy="21581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TextBox 30">
            <a:extLst>
              <a:ext uri="{FF2B5EF4-FFF2-40B4-BE49-F238E27FC236}">
                <a16:creationId xmlns:a16="http://schemas.microsoft.com/office/drawing/2014/main" id="{31375CBE-0BBC-4C34-8BCE-5C6DA6BE852B}"/>
              </a:ext>
            </a:extLst>
          </p:cNvPr>
          <p:cNvSpPr txBox="1"/>
          <p:nvPr/>
        </p:nvSpPr>
        <p:spPr>
          <a:xfrm>
            <a:off x="7110224" y="3030365"/>
            <a:ext cx="4960399" cy="954107"/>
          </a:xfrm>
          <a:prstGeom prst="rect">
            <a:avLst/>
          </a:prstGeom>
          <a:noFill/>
        </p:spPr>
        <p:txBody>
          <a:bodyPr wrap="square">
            <a:spAutoFit/>
          </a:bodyPr>
          <a:lstStyle/>
          <a:p>
            <a:r>
              <a:rPr lang="en-US" sz="1400" dirty="0">
                <a:solidFill>
                  <a:schemeClr val="tx1"/>
                </a:solidFill>
              </a:rPr>
              <a:t>This allows the receiving or addressed station or stations to correctly decode the content of the Container IE. Furthermore, different encryption schemes may be used for different Container IEs.</a:t>
            </a:r>
            <a:endParaRPr lang="fr-FR" sz="1400" dirty="0">
              <a:solidFill>
                <a:schemeClr val="tx1"/>
              </a:solidFill>
            </a:endParaRPr>
          </a:p>
        </p:txBody>
      </p:sp>
      <p:cxnSp>
        <p:nvCxnSpPr>
          <p:cNvPr id="32" name="Straight Arrow Connector 31">
            <a:extLst>
              <a:ext uri="{FF2B5EF4-FFF2-40B4-BE49-F238E27FC236}">
                <a16:creationId xmlns:a16="http://schemas.microsoft.com/office/drawing/2014/main" id="{2E4DD4B4-1BE5-4CF5-BDDE-B9D4821E5950}"/>
              </a:ext>
            </a:extLst>
          </p:cNvPr>
          <p:cNvCxnSpPr>
            <a:cxnSpLocks/>
          </p:cNvCxnSpPr>
          <p:nvPr/>
        </p:nvCxnSpPr>
        <p:spPr bwMode="auto">
          <a:xfrm flipH="1" flipV="1">
            <a:off x="4449780" y="3175614"/>
            <a:ext cx="2560620" cy="5778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F2947E7F-4F6E-46BA-A9BD-A30B8C06463E}"/>
              </a:ext>
            </a:extLst>
          </p:cNvPr>
          <p:cNvSpPr txBox="1"/>
          <p:nvPr/>
        </p:nvSpPr>
        <p:spPr>
          <a:xfrm>
            <a:off x="7112400" y="4228133"/>
            <a:ext cx="4742183" cy="1169551"/>
          </a:xfrm>
          <a:prstGeom prst="rect">
            <a:avLst/>
          </a:prstGeom>
          <a:noFill/>
        </p:spPr>
        <p:txBody>
          <a:bodyPr wrap="square">
            <a:spAutoFit/>
          </a:bodyPr>
          <a:lstStyle/>
          <a:p>
            <a:r>
              <a:rPr lang="en-US" sz="1400" dirty="0">
                <a:solidFill>
                  <a:schemeClr val="tx1"/>
                </a:solidFill>
              </a:rPr>
              <a:t>A variable padding (either in length or in content or both) substantially impacts the fingerprint of the corresponding Container IE. A change over time may for example be made upon RCM-based changing the MAC address of the station or any other privacy parameter</a:t>
            </a:r>
            <a:endParaRPr lang="fr-FR" sz="1400" dirty="0">
              <a:solidFill>
                <a:schemeClr val="tx1"/>
              </a:solidFill>
            </a:endParaRPr>
          </a:p>
        </p:txBody>
      </p:sp>
    </p:spTree>
    <p:extLst>
      <p:ext uri="{BB962C8B-B14F-4D97-AF65-F5344CB8AC3E}">
        <p14:creationId xmlns:p14="http://schemas.microsoft.com/office/powerpoint/2010/main" val="315637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xfrm>
            <a:off x="914401" y="1981201"/>
            <a:ext cx="10361084" cy="4113213"/>
          </a:xfrm>
          <a:noFill/>
        </p:spPr>
        <p:txBody>
          <a:bodyPr/>
          <a:lstStyle/>
          <a:p>
            <a:pPr marL="285750" indent="-285750">
              <a:buFontTx/>
              <a:buChar char="-"/>
            </a:pPr>
            <a:r>
              <a:rPr lang="en-US" b="0" dirty="0">
                <a:latin typeface="Arial" panose="020B0604020202020204" pitchFamily="34" charset="0"/>
                <a:ea typeface="Calibri" panose="020F0502020204030204" pitchFamily="34" charset="0"/>
              </a:rPr>
              <a:t>C</a:t>
            </a:r>
            <a:r>
              <a:rPr lang="en-US" b="0" dirty="0">
                <a:effectLst/>
                <a:latin typeface="Arial" panose="020B0604020202020204" pitchFamily="34" charset="0"/>
                <a:ea typeface="Calibri" panose="020F0502020204030204" pitchFamily="34" charset="0"/>
              </a:rPr>
              <a:t>ontributes to make fingerprinting more difficult</a:t>
            </a:r>
            <a:endParaRPr lang="en-US" sz="3200" b="0" dirty="0"/>
          </a:p>
          <a:p>
            <a:pPr marL="285750" indent="-285750">
              <a:buFontTx/>
              <a:buChar char="-"/>
            </a:pPr>
            <a:r>
              <a:rPr lang="en-US" b="0" dirty="0">
                <a:latin typeface="Arial" panose="020B0604020202020204" pitchFamily="34" charset="0"/>
                <a:ea typeface="Calibri" panose="020F0502020204030204" pitchFamily="34" charset="0"/>
              </a:rPr>
              <a:t>H</a:t>
            </a:r>
            <a:r>
              <a:rPr lang="en-US" b="0" dirty="0">
                <a:effectLst/>
                <a:latin typeface="Arial" panose="020B0604020202020204" pitchFamily="34" charset="0"/>
                <a:ea typeface="Calibri" panose="020F0502020204030204" pitchFamily="34" charset="0"/>
              </a:rPr>
              <a:t>elps to reduce processing at the receiving station</a:t>
            </a:r>
          </a:p>
          <a:p>
            <a:pPr marL="285750" indent="-285750">
              <a:buFontTx/>
              <a:buChar char="-"/>
            </a:pPr>
            <a:r>
              <a:rPr lang="en-US" b="0" dirty="0">
                <a:latin typeface="Arial" panose="020B0604020202020204" pitchFamily="34" charset="0"/>
                <a:ea typeface="Calibri" panose="020F0502020204030204" pitchFamily="34" charset="0"/>
              </a:rPr>
              <a:t>provides the AP with more options to manage the various IEs to be embedded in a frame.</a:t>
            </a:r>
          </a:p>
          <a:p>
            <a:pPr marL="285750" indent="-285750">
              <a:buFontTx/>
              <a:buChar char="-"/>
            </a:pPr>
            <a:endParaRPr lang="en-US" b="0" dirty="0">
              <a:latin typeface="Arial" panose="020B0604020202020204" pitchFamily="34" charset="0"/>
              <a:ea typeface="Calibri" panose="020F0502020204030204" pitchFamily="34" charset="0"/>
            </a:endParaRPr>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3753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2022</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20200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support the specification of an encrypted container information element as described in slide 5?</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83174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0820399" cy="4113213"/>
          </a:xfrm>
        </p:spPr>
        <p:txBody>
          <a:bodyPr/>
          <a:lstStyle/>
          <a:p>
            <a:r>
              <a:rPr lang="en-GB" dirty="0"/>
              <a:t>[1] IEEE 802.11-21/1848r16 : </a:t>
            </a:r>
            <a:r>
              <a:rPr lang="fr-FR" dirty="0" err="1"/>
              <a:t>Requirements</a:t>
            </a:r>
            <a:r>
              <a:rPr lang="fr-FR" dirty="0"/>
              <a:t> Document</a:t>
            </a:r>
            <a:r>
              <a:rPr lang="en-GB" dirty="0"/>
              <a:t> </a:t>
            </a:r>
          </a:p>
          <a:p>
            <a:r>
              <a:rPr lang="en-GB" dirty="0"/>
              <a:t>[2] IEEE 802.11-2</a:t>
            </a:r>
            <a:r>
              <a:rPr lang="en-US" dirty="0"/>
              <a:t>2/1306r3 : BPE Beaconing And Discovery Requirements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a:spAutoFit/>
      </a:bodyPr>
      <a:lstStyle>
        <a:defPPr algn="l">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4652</TotalTime>
  <Words>794</Words>
  <Application>Microsoft Office PowerPoint</Application>
  <PresentationFormat>Widescreen</PresentationFormat>
  <Paragraphs>114</Paragraphs>
  <Slides>9</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Encrypted Information Element for Obfuscated beacon</vt:lpstr>
      <vt:lpstr>Abstract</vt:lpstr>
      <vt:lpstr>Overview</vt:lpstr>
      <vt:lpstr>11bi requirement</vt:lpstr>
      <vt:lpstr>Encrypted Information Element Container 1/2 </vt:lpstr>
      <vt:lpstr>Encrypted Information Element Container 2/2 </vt:lpstr>
      <vt:lpstr>Benefits</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BARON Stephane</dc:creator>
  <cp:lastModifiedBy>SEVIN Julien</cp:lastModifiedBy>
  <cp:revision>137</cp:revision>
  <cp:lastPrinted>1601-01-01T00:00:00Z</cp:lastPrinted>
  <dcterms:created xsi:type="dcterms:W3CDTF">2021-11-03T17:02:22Z</dcterms:created>
  <dcterms:modified xsi:type="dcterms:W3CDTF">2022-11-10T17:51:15Z</dcterms:modified>
</cp:coreProperties>
</file>