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23" r:id="rId3"/>
    <p:sldId id="927" r:id="rId4"/>
    <p:sldId id="947" r:id="rId5"/>
    <p:sldId id="958" r:id="rId6"/>
    <p:sldId id="948" r:id="rId7"/>
    <p:sldId id="949" r:id="rId8"/>
    <p:sldId id="950" r:id="rId9"/>
    <p:sldId id="959" r:id="rId10"/>
    <p:sldId id="943" r:id="rId11"/>
    <p:sldId id="969" r:id="rId12"/>
    <p:sldId id="956" r:id="rId13"/>
    <p:sldId id="957" r:id="rId14"/>
    <p:sldId id="968" r:id="rId15"/>
    <p:sldId id="932" r:id="rId16"/>
    <p:sldId id="925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802.11-22/1872r0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PHY Designs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</a:t>
            </a:r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mmWave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 Band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2022-11-13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516404"/>
              </p:ext>
            </p:extLst>
          </p:nvPr>
        </p:nvGraphicFramePr>
        <p:xfrm>
          <a:off x="762000" y="2895603"/>
          <a:ext cx="7620000" cy="1828797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6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Summary for numerology</a:t>
            </a:r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Overall, 1x numerology has relatively low complexity whereas 4x numerology has better throughput</a:t>
            </a:r>
          </a:p>
          <a:p>
            <a:pPr lvl="1"/>
            <a:r>
              <a:rPr lang="en-US" altLang="ko-KR" sz="1600" dirty="0" smtClean="0"/>
              <a:t>Many factors such as complexity, impairments, performance, and so on are involved in determining reasonable numerology</a:t>
            </a:r>
          </a:p>
          <a:p>
            <a:pPr lvl="2"/>
            <a:r>
              <a:rPr lang="en-US" altLang="ko-KR" sz="1400" dirty="0" smtClean="0"/>
              <a:t>Further investigation is required for detailed designs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36051"/>
              </p:ext>
            </p:extLst>
          </p:nvPr>
        </p:nvGraphicFramePr>
        <p:xfrm>
          <a:off x="457200" y="2138680"/>
          <a:ext cx="838200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236"/>
                <a:gridCol w="2272764"/>
                <a:gridCol w="2743200"/>
                <a:gridCol w="2209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 numerology (11ac)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 numerology (11be)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Required</a:t>
                      </a:r>
                      <a:r>
                        <a:rPr lang="en-US" altLang="ko-KR" sz="1400" baseline="0" dirty="0" smtClean="0"/>
                        <a:t> work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Bandwidth</a:t>
                      </a:r>
                      <a:r>
                        <a:rPr lang="en-US" altLang="ko-KR" sz="1200" baseline="0" dirty="0" smtClean="0"/>
                        <a:t> (</a:t>
                      </a:r>
                      <a:r>
                        <a:rPr lang="en-US" altLang="ko-KR" sz="1200" dirty="0" smtClean="0"/>
                        <a:t>FFT size)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Relatively less complex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Higher</a:t>
                      </a:r>
                      <a:r>
                        <a:rPr lang="en-US" altLang="ko-KR" sz="1200" baseline="0" dirty="0" smtClean="0"/>
                        <a:t> throughput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Hardware complexity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Guard Interval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Maybe</a:t>
                      </a:r>
                      <a:r>
                        <a:rPr lang="en-US" altLang="ko-KR" sz="1200" baseline="0" dirty="0" smtClean="0"/>
                        <a:t> feasible in terms of ISI (assuming 8 times </a:t>
                      </a:r>
                      <a:r>
                        <a:rPr lang="en-US" altLang="ko-KR" sz="1200" baseline="0" dirty="0" err="1" smtClean="0"/>
                        <a:t>upclocking</a:t>
                      </a:r>
                      <a:r>
                        <a:rPr lang="en-US" altLang="ko-KR" sz="1200" baseline="0" dirty="0" smtClean="0"/>
                        <a:t>)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More robust against ISI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Delay spread impact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Subcarrier spacing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More robust against ICI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aseline="0" dirty="0" smtClean="0"/>
                        <a:t>Less GI overhead and better throughput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Phase noise impact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 / MU MIMO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In 11ay, SU MIMO and DL MU MIMO are optionally supported </a:t>
            </a:r>
            <a:r>
              <a:rPr lang="en-US" altLang="ko-KR" sz="1600" dirty="0"/>
              <a:t>up to 8 spatial </a:t>
            </a:r>
            <a:r>
              <a:rPr lang="en-US" altLang="ko-KR" sz="1600" dirty="0" smtClean="0"/>
              <a:t>streams (SS) </a:t>
            </a:r>
            <a:r>
              <a:rPr lang="en-US" altLang="ko-KR" sz="1600" dirty="0"/>
              <a:t>by using array antennas with polarization based </a:t>
            </a:r>
            <a:r>
              <a:rPr lang="en-US" altLang="ko-KR" sz="1600" dirty="0" smtClean="0"/>
              <a:t>on a beamforming training procedure and only SU transmission with 1 SS is mandatory</a:t>
            </a:r>
          </a:p>
          <a:p>
            <a:r>
              <a:rPr lang="en-US" altLang="ko-KR" sz="1800" dirty="0" smtClean="0"/>
              <a:t>Feasibility</a:t>
            </a:r>
          </a:p>
          <a:p>
            <a:pPr lvl="1"/>
            <a:r>
              <a:rPr lang="en-US" altLang="ko-KR" sz="1600" dirty="0" smtClean="0"/>
              <a:t>Basically, SU transmission with 1 SS can be supported based on a simple sector sweep method</a:t>
            </a:r>
          </a:p>
          <a:p>
            <a:pPr lvl="1"/>
            <a:r>
              <a:rPr lang="en-US" altLang="ko-KR" sz="1600" dirty="0" smtClean="0"/>
              <a:t>Although we can also consider SU MIMO and DL </a:t>
            </a:r>
            <a:r>
              <a:rPr lang="en-US" altLang="ko-KR" sz="1600" dirty="0"/>
              <a:t>MU </a:t>
            </a:r>
            <a:r>
              <a:rPr lang="en-US" altLang="ko-KR" sz="1600" dirty="0" smtClean="0"/>
              <a:t>MIMO by </a:t>
            </a:r>
            <a:r>
              <a:rPr lang="en-US" altLang="ko-KR" sz="1600" dirty="0"/>
              <a:t>reusing the beamforming training procedure defined in 11ay or introducing a new </a:t>
            </a:r>
            <a:r>
              <a:rPr lang="en-US" altLang="ko-KR" sz="1600" dirty="0" smtClean="0"/>
              <a:t>design, to minimize the implementation burden and complexity, it would be better to adopt these schemes later</a:t>
            </a:r>
          </a:p>
          <a:p>
            <a:r>
              <a:rPr lang="en-US" altLang="ko-KR" sz="1800" dirty="0" smtClean="0"/>
              <a:t>Further required work</a:t>
            </a:r>
          </a:p>
          <a:p>
            <a:pPr lvl="1"/>
            <a:r>
              <a:rPr lang="en-US" altLang="ko-KR" sz="1600" dirty="0" smtClean="0"/>
              <a:t>A simple sector sweep method needs to be designed for SU transmission with 1 SS</a:t>
            </a:r>
          </a:p>
          <a:p>
            <a:pPr lvl="1"/>
            <a:r>
              <a:rPr lang="en-US" altLang="ko-KR" sz="1600" dirty="0" smtClean="0"/>
              <a:t>We can further check on whether the MIMO </a:t>
            </a:r>
            <a:r>
              <a:rPr lang="en-US" altLang="ko-KR" sz="1600" dirty="0"/>
              <a:t>and MU </a:t>
            </a:r>
            <a:r>
              <a:rPr lang="en-US" altLang="ko-KR" sz="1600" dirty="0" smtClean="0"/>
              <a:t>transmission schemes are needed in UHR considering the complexity, objectives and use cases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Additionally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feasibility of UL </a:t>
            </a:r>
            <a:r>
              <a:rPr lang="en-US" altLang="ko-KR" sz="1600" dirty="0"/>
              <a:t>MU MIMO and DL/UL MU OFDMA </a:t>
            </a:r>
            <a:r>
              <a:rPr lang="en-US" altLang="ko-KR" sz="1600" dirty="0" smtClean="0"/>
              <a:t>can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also investigated </a:t>
            </a:r>
            <a:r>
              <a:rPr lang="en-US" altLang="ko-KR" sz="1600" dirty="0"/>
              <a:t>for future expansion </a:t>
            </a:r>
            <a:r>
              <a:rPr lang="en-US" altLang="ko-KR" sz="1600" dirty="0" smtClean="0"/>
              <a:t>if needed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PPDU Format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</a:p>
          <a:p>
            <a:pPr lvl="1"/>
            <a:r>
              <a:rPr lang="en-US" altLang="ko-KR" sz="1600" dirty="0" smtClean="0"/>
              <a:t>When it comes to the design of PPDU format, coexistence and backward compatibility is one of the important factors</a:t>
            </a:r>
          </a:p>
          <a:p>
            <a:pPr lvl="2"/>
            <a:r>
              <a:rPr lang="en-US" altLang="ko-KR" sz="1400" dirty="0" smtClean="0"/>
              <a:t>UHR PPDU for sub-7 GHz also needs to begin with the legacy preamble</a:t>
            </a:r>
          </a:p>
          <a:p>
            <a:pPr lvl="1"/>
            <a:r>
              <a:rPr lang="en-US" altLang="ko-KR" sz="1600" dirty="0"/>
              <a:t>Whereas </a:t>
            </a:r>
            <a:r>
              <a:rPr lang="en-US" altLang="ko-KR" sz="1600" dirty="0" smtClean="0"/>
              <a:t>these factors may </a:t>
            </a:r>
            <a:r>
              <a:rPr lang="en-US" altLang="ko-KR" sz="1600" dirty="0"/>
              <a:t>be less important </a:t>
            </a:r>
            <a:r>
              <a:rPr lang="en-US" altLang="ko-KR" sz="1600" dirty="0" smtClean="0"/>
              <a:t>in 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because of a </a:t>
            </a:r>
            <a:r>
              <a:rPr lang="en-US" altLang="ko-KR" sz="1600" dirty="0"/>
              <a:t>low interference nature with directional </a:t>
            </a:r>
            <a:r>
              <a:rPr lang="en-US" altLang="ko-KR" sz="1600" dirty="0" smtClean="0"/>
              <a:t>antennas and large signal attenuation </a:t>
            </a:r>
          </a:p>
          <a:p>
            <a:r>
              <a:rPr lang="en-US" altLang="ko-KR" sz="2000" dirty="0" smtClean="0"/>
              <a:t>Feasibility</a:t>
            </a:r>
          </a:p>
          <a:p>
            <a:pPr lvl="1"/>
            <a:r>
              <a:rPr lang="en-US" altLang="ko-KR" sz="1600" dirty="0" smtClean="0"/>
              <a:t>Although there are 11ad / 11ay STAs currently in 60 GHz, we might not have to care about them too much thanks to the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properties mentioned above</a:t>
            </a:r>
          </a:p>
          <a:p>
            <a:pPr lvl="1"/>
            <a:r>
              <a:rPr lang="en-US" altLang="ko-KR" sz="1600" dirty="0" smtClean="0"/>
              <a:t>Hence, UHR PPDU in 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can start with UHR STF followed by UHR LTF, UHR SIG and Data field</a:t>
            </a:r>
          </a:p>
          <a:p>
            <a:pPr lvl="2"/>
            <a:r>
              <a:rPr lang="en-US" altLang="ko-KR" sz="1400" dirty="0" smtClean="0"/>
              <a:t>Each field can reuse existing </a:t>
            </a:r>
            <a:r>
              <a:rPr lang="en-US" altLang="ko-KR" sz="1400" dirty="0"/>
              <a:t>field </a:t>
            </a:r>
            <a:r>
              <a:rPr lang="en-US" altLang="ko-KR" sz="1400" dirty="0" smtClean="0"/>
              <a:t>designs especially for STF and LTF</a:t>
            </a:r>
          </a:p>
          <a:p>
            <a:pPr lvl="2"/>
            <a:r>
              <a:rPr lang="en-US" altLang="ko-KR" sz="1400" dirty="0" smtClean="0"/>
              <a:t>This format can diminish the overhead but additional implementation is required for a different PPDU format from the sub-7 GHz one</a:t>
            </a:r>
          </a:p>
          <a:p>
            <a:pPr lvl="2"/>
            <a:r>
              <a:rPr lang="en-US" altLang="ko-KR" sz="1400" dirty="0" smtClean="0"/>
              <a:t>In addition, training fields can be added at the end of the PPDU for beam refinement similar to 11ay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PPDU </a:t>
            </a:r>
            <a:r>
              <a:rPr lang="en-US" altLang="ko-KR" dirty="0"/>
              <a:t>Format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Further required work</a:t>
            </a:r>
          </a:p>
          <a:p>
            <a:pPr lvl="1"/>
            <a:r>
              <a:rPr lang="en-US" altLang="ko-KR" sz="1600" dirty="0" smtClean="0"/>
              <a:t>Reasonable PPDU formats should be discussed</a:t>
            </a:r>
          </a:p>
          <a:p>
            <a:pPr lvl="2"/>
            <a:r>
              <a:rPr lang="en-US" altLang="ko-KR" sz="1400" dirty="0" smtClean="0"/>
              <a:t>To minimize the implementation burden and complexity, we can focus only on SU transmission and we can additionally consider the MU transmission later if needed</a:t>
            </a:r>
          </a:p>
          <a:p>
            <a:pPr lvl="1"/>
            <a:r>
              <a:rPr lang="en-US" altLang="ko-KR" sz="1600" dirty="0" smtClean="0"/>
              <a:t>An additional PPDU which is used only for the sector sweep and beam refinement can be considered for overhead reduction</a:t>
            </a:r>
          </a:p>
          <a:p>
            <a:pPr lvl="2"/>
            <a:r>
              <a:rPr lang="en-US" altLang="ko-KR" sz="1400" dirty="0" smtClean="0"/>
              <a:t>It may be different from SU PPDU </a:t>
            </a:r>
          </a:p>
          <a:p>
            <a:pPr lvl="2"/>
            <a:r>
              <a:rPr lang="en-US" altLang="ko-KR" sz="1400" dirty="0" smtClean="0"/>
              <a:t>Efficient training field designs may be necessary and it can reuse existing STF / LTF designs as a simple approach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4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</a:p>
          <a:p>
            <a:pPr lvl="1"/>
            <a:r>
              <a:rPr lang="en-US" altLang="ko-KR" sz="1600" dirty="0" smtClean="0"/>
              <a:t>Since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operation is vulnerable to the phase noise which degrades EVM, it may be difficult to apply high MCSs without an additional increase in hardware cost / complexity</a:t>
            </a:r>
          </a:p>
          <a:p>
            <a:pPr lvl="2"/>
            <a:r>
              <a:rPr lang="en-US" altLang="ko-KR" sz="1400" dirty="0" smtClean="0"/>
              <a:t>Although 11ay supports up to 64 QAM, only </a:t>
            </a:r>
            <a:r>
              <a:rPr lang="en-US" altLang="ko-KR" sz="1400" dirty="0"/>
              <a:t>BPSK and QPSK are mandatory for the EDMG SC </a:t>
            </a:r>
            <a:r>
              <a:rPr lang="en-US" altLang="ko-KR" sz="1400" dirty="0" smtClean="0"/>
              <a:t>mode</a:t>
            </a:r>
          </a:p>
          <a:p>
            <a:r>
              <a:rPr lang="en-US" altLang="ko-KR" sz="1800" dirty="0" smtClean="0"/>
              <a:t>Feasibility</a:t>
            </a:r>
            <a:r>
              <a:rPr lang="en-US" altLang="ko-KR" sz="2000" dirty="0" smtClean="0"/>
              <a:t> </a:t>
            </a:r>
            <a:endParaRPr lang="en-US" altLang="ko-KR" sz="2000" dirty="0"/>
          </a:p>
          <a:p>
            <a:pPr lvl="1"/>
            <a:r>
              <a:rPr lang="en-US" altLang="ko-KR" sz="1600" dirty="0"/>
              <a:t>Similar to 11ay, only some low MCSs can be chosen as </a:t>
            </a:r>
            <a:r>
              <a:rPr lang="en-US" altLang="ko-KR" sz="1600" dirty="0" smtClean="0"/>
              <a:t>(conditional*) mandatory </a:t>
            </a:r>
            <a:r>
              <a:rPr lang="en-US" altLang="ko-KR" sz="1600" dirty="0"/>
              <a:t>MCSs even though MCSs up to 64 QAM and 256 QAM are mandatory in 11ac and 11be, respectively</a:t>
            </a:r>
          </a:p>
          <a:p>
            <a:pPr lvl="2"/>
            <a:r>
              <a:rPr lang="en-US" altLang="ko-KR" sz="1400" dirty="0"/>
              <a:t>Although this may degrade the throughput, we have several alternatives to compensate it, e.g., wider bandwidths and multi-link operation</a:t>
            </a:r>
          </a:p>
          <a:p>
            <a:r>
              <a:rPr lang="en-US" altLang="ko-KR" sz="1800" dirty="0" smtClean="0"/>
              <a:t>Further </a:t>
            </a:r>
            <a:r>
              <a:rPr lang="en-US" altLang="ko-KR" sz="1800" dirty="0"/>
              <a:t>required work</a:t>
            </a:r>
            <a:endParaRPr lang="en-US" altLang="ko-KR" sz="2000" dirty="0"/>
          </a:p>
          <a:p>
            <a:pPr lvl="1"/>
            <a:r>
              <a:rPr lang="en-US" altLang="ko-KR" sz="1600" dirty="0"/>
              <a:t>Phase noise and EVM impact should be investigated according to various MCSs</a:t>
            </a:r>
          </a:p>
          <a:p>
            <a:pPr lvl="2"/>
            <a:r>
              <a:rPr lang="en-US" altLang="ko-KR" sz="1400" dirty="0"/>
              <a:t>Based on the investigation, possible MCSs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be determined</a:t>
            </a:r>
          </a:p>
          <a:p>
            <a:pPr lvl="1"/>
            <a:r>
              <a:rPr lang="en-US" altLang="ko-KR" sz="1600" dirty="0"/>
              <a:t>We can further check on whether </a:t>
            </a:r>
            <a:r>
              <a:rPr lang="en-US" altLang="ko-KR" sz="1600" dirty="0" smtClean="0"/>
              <a:t>high MCSs </a:t>
            </a:r>
            <a:r>
              <a:rPr lang="en-US" altLang="ko-KR" sz="1600" dirty="0"/>
              <a:t>are needed in UHR </a:t>
            </a:r>
            <a:r>
              <a:rPr lang="en-US" altLang="ko-KR" sz="1600" dirty="0" smtClean="0"/>
              <a:t>considering the </a:t>
            </a:r>
            <a:r>
              <a:rPr lang="en-US" altLang="ko-KR" sz="1600" dirty="0"/>
              <a:t>complexity, objectives and use </a:t>
            </a:r>
            <a:r>
              <a:rPr lang="en-US" altLang="ko-KR" sz="1600" dirty="0" smtClean="0"/>
              <a:t>cases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3276600"/>
            <a:ext cx="327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 If we decide to adopt </a:t>
            </a:r>
            <a:r>
              <a:rPr lang="en-US" altLang="ko-KR" sz="1000" dirty="0" err="1" smtClean="0"/>
              <a:t>mmWave</a:t>
            </a:r>
            <a:r>
              <a:rPr lang="en-US" altLang="ko-KR" sz="1000" dirty="0" smtClean="0"/>
              <a:t> band operation, we also need to determine whether it is mandatory or optional</a:t>
            </a:r>
            <a:endParaRPr lang="ko-KR" altLang="en-US" sz="1000"/>
          </a:p>
        </p:txBody>
      </p:sp>
    </p:spTree>
    <p:extLst>
      <p:ext uri="{BB962C8B-B14F-4D97-AF65-F5344CB8AC3E}">
        <p14:creationId xmlns:p14="http://schemas.microsoft.com/office/powerpoint/2010/main" val="427521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provided our considerations on several PHY designs such as numerology, SU / MU MIMO, PPDU format and MCS for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 operation</a:t>
            </a:r>
          </a:p>
          <a:p>
            <a:pPr lvl="1"/>
            <a:r>
              <a:rPr lang="en-US" altLang="ko-KR" sz="1600" dirty="0" smtClean="0"/>
              <a:t>We can reuse existing PHY designs in sub-7 GHz as much as possible for simplicity, but there are still several issues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determine details of each </a:t>
            </a:r>
            <a:r>
              <a:rPr lang="en-US" altLang="ko-KR" sz="1600" dirty="0" smtClean="0"/>
              <a:t>design, many factors such as impairments</a:t>
            </a:r>
            <a:r>
              <a:rPr lang="en-US" altLang="ko-KR" sz="1600" dirty="0"/>
              <a:t>, performance, complexity, etc</a:t>
            </a:r>
            <a:r>
              <a:rPr lang="en-US" altLang="ko-KR" sz="1600" dirty="0" smtClean="0"/>
              <a:t>., need to be further discussed</a:t>
            </a:r>
          </a:p>
          <a:p>
            <a:pPr lvl="1"/>
            <a:r>
              <a:rPr lang="en-US" altLang="ko-KR" sz="1600" dirty="0" smtClean="0"/>
              <a:t>To minimize the implementation burden and complexity, it would be better to focus on simple features</a:t>
            </a:r>
          </a:p>
          <a:p>
            <a:pPr lvl="2"/>
            <a:r>
              <a:rPr lang="en-US" altLang="ko-KR" sz="1400" dirty="0" smtClean="0"/>
              <a:t>Some other complex features can be considered in the next UHR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0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400" dirty="0"/>
              <a:t>[1] </a:t>
            </a:r>
            <a:r>
              <a:rPr lang="en-US" altLang="ko-KR" sz="1400" dirty="0" smtClean="0"/>
              <a:t>11-22-0046-01-0wng-next-generation-after-802-11be</a:t>
            </a:r>
            <a:endParaRPr lang="en-US" altLang="ko-KR" sz="1400" dirty="0"/>
          </a:p>
          <a:p>
            <a:pPr marL="0" indent="0">
              <a:buNone/>
            </a:pPr>
            <a:r>
              <a:rPr lang="en-US" altLang="ko-KR" sz="1400" dirty="0" smtClean="0"/>
              <a:t>[2] 11-22-0729-01-0wng-next-generation-after-802-11be-follow-up</a:t>
            </a:r>
          </a:p>
          <a:p>
            <a:pPr marL="0" indent="0">
              <a:buNone/>
            </a:pPr>
            <a:r>
              <a:rPr lang="en-US" altLang="ko-KR" sz="1400" dirty="0" smtClean="0"/>
              <a:t>[3] 11-22-1083-01-0wng-next-generation-sg-formation</a:t>
            </a:r>
          </a:p>
          <a:p>
            <a:pPr marL="0" indent="0">
              <a:buNone/>
            </a:pPr>
            <a:r>
              <a:rPr lang="en-US" altLang="ko-KR" sz="1400" dirty="0" smtClean="0"/>
              <a:t>[4</a:t>
            </a:r>
            <a:r>
              <a:rPr lang="en-US" altLang="ko-KR" sz="1400" dirty="0"/>
              <a:t>] </a:t>
            </a:r>
            <a:r>
              <a:rPr lang="en-US" altLang="ko-KR" sz="1400" dirty="0" smtClean="0"/>
              <a:t>11-22-1595-01-0uhr-some-questions-to-answer-in-the-sg</a:t>
            </a:r>
          </a:p>
          <a:p>
            <a:pPr marL="0" indent="0">
              <a:buNone/>
            </a:pPr>
            <a:r>
              <a:rPr lang="en-US" altLang="ko-KR" sz="1400" dirty="0"/>
              <a:t>[5] </a:t>
            </a:r>
            <a:r>
              <a:rPr lang="en-US" altLang="ko-KR" sz="1400" dirty="0" smtClean="0"/>
              <a:t>11-22-1580-01-0uhr-aperspectiveonproposeduhrfeaturesforenterpriseusecases</a:t>
            </a:r>
          </a:p>
          <a:p>
            <a:pPr marL="0" indent="0">
              <a:buNone/>
            </a:pPr>
            <a:r>
              <a:rPr lang="en-US" altLang="ko-KR" sz="1400" dirty="0"/>
              <a:t>[6] 11-22-1395-00-0uhr-thoughts-on-high-frequency-band</a:t>
            </a:r>
            <a:endParaRPr lang="en-US" altLang="ko-KR" sz="1400" dirty="0" smtClean="0"/>
          </a:p>
          <a:p>
            <a:pPr marL="0" indent="0">
              <a:buNone/>
            </a:pPr>
            <a:r>
              <a:rPr lang="en-US" altLang="ko-KR" sz="1400" dirty="0" smtClean="0"/>
              <a:t>[</a:t>
            </a:r>
            <a:r>
              <a:rPr lang="en-US" altLang="ko-KR" sz="1400" dirty="0"/>
              <a:t>7</a:t>
            </a:r>
            <a:r>
              <a:rPr lang="en-US" altLang="ko-KR" sz="1400" dirty="0" smtClean="0"/>
              <a:t>] </a:t>
            </a:r>
            <a:r>
              <a:rPr lang="en-US" altLang="ko-KR" sz="1400" dirty="0"/>
              <a:t>H. Xu, V. </a:t>
            </a:r>
            <a:r>
              <a:rPr lang="en-US" altLang="ko-KR" sz="1400" dirty="0" err="1"/>
              <a:t>Kukshya</a:t>
            </a:r>
            <a:r>
              <a:rPr lang="en-US" altLang="ko-KR" sz="1400" dirty="0"/>
              <a:t>, and T. S. Rappaport, “Spatial and </a:t>
            </a:r>
            <a:r>
              <a:rPr lang="en-US" altLang="ko-KR" sz="1400" dirty="0" smtClean="0"/>
              <a:t>Temporal Characteristics of 60-GHz Indoor Channels”, </a:t>
            </a:r>
            <a:r>
              <a:rPr lang="en-US" altLang="ko-KR" sz="1400" dirty="0"/>
              <a:t>IEEE J. Sel. Areas </a:t>
            </a:r>
            <a:r>
              <a:rPr lang="en-US" altLang="ko-KR" sz="1400" dirty="0" err="1"/>
              <a:t>Commun</a:t>
            </a:r>
            <a:r>
              <a:rPr lang="en-US" altLang="ko-KR" sz="1400" dirty="0" smtClean="0"/>
              <a:t>., vol</a:t>
            </a:r>
            <a:r>
              <a:rPr lang="en-US" altLang="ko-KR" sz="1400" dirty="0"/>
              <a:t>. 20, no. 3, pp. 620–630, Apr. 2002.</a:t>
            </a:r>
          </a:p>
          <a:p>
            <a:pPr marL="0" indent="0">
              <a:buNone/>
            </a:pPr>
            <a:r>
              <a:rPr lang="en-US" altLang="ko-KR" sz="1400" dirty="0" smtClean="0"/>
              <a:t>of </a:t>
            </a:r>
            <a:r>
              <a:rPr lang="en-US" altLang="ko-KR" sz="1400" dirty="0"/>
              <a:t>60-GHz indoor channels</a:t>
            </a:r>
            <a:r>
              <a:rPr lang="en-US" altLang="ko-KR" sz="1400" dirty="0" smtClean="0"/>
              <a:t>,”</a:t>
            </a:r>
          </a:p>
          <a:p>
            <a:pPr marL="0" indent="0">
              <a:buNone/>
            </a:pPr>
            <a:r>
              <a:rPr lang="en-US" altLang="ko-KR" sz="1400" dirty="0" smtClean="0"/>
              <a:t>[8] S. </a:t>
            </a:r>
            <a:r>
              <a:rPr lang="en-US" altLang="ko-KR" sz="1400" dirty="0" err="1" smtClean="0"/>
              <a:t>Salous</a:t>
            </a:r>
            <a:r>
              <a:rPr lang="en-US" altLang="ko-KR" sz="1400" dirty="0" smtClean="0"/>
              <a:t>, S. M. Feeney, X. </a:t>
            </a:r>
            <a:r>
              <a:rPr lang="en-US" altLang="ko-KR" sz="1400" dirty="0" err="1" smtClean="0"/>
              <a:t>Raimundo</a:t>
            </a:r>
            <a:r>
              <a:rPr lang="en-US" altLang="ko-KR" sz="1400" dirty="0" smtClean="0"/>
              <a:t>, and A. A. Cheema, “</a:t>
            </a:r>
            <a:r>
              <a:rPr lang="en-US" altLang="ko-KR" sz="1400" dirty="0"/>
              <a:t>Wideband MIMO Channel Sounder for Radio Measurements in the 60 GHz </a:t>
            </a:r>
            <a:r>
              <a:rPr lang="en-US" altLang="ko-KR" sz="1400" dirty="0" smtClean="0"/>
              <a:t>Band”, IEEE Tran. Wireless </a:t>
            </a:r>
            <a:r>
              <a:rPr lang="en-US" altLang="ko-KR" sz="1400" dirty="0" err="1" smtClean="0"/>
              <a:t>Commun</a:t>
            </a:r>
            <a:r>
              <a:rPr lang="en-US" altLang="ko-KR" sz="1400" dirty="0" smtClean="0"/>
              <a:t>., vol. 15, no. 4, pp. 2825-2832, Apr. 2016</a:t>
            </a:r>
          </a:p>
          <a:p>
            <a:pPr marL="0" indent="0">
              <a:buNone/>
            </a:pPr>
            <a:r>
              <a:rPr lang="en-US" altLang="ko-KR" sz="1400" dirty="0" smtClean="0"/>
              <a:t>[9] X. Wu, C.-X. Wang, J. Sun, J. Huang, R. Feng, Y. Yang, and X. Ge, </a:t>
            </a:r>
            <a:r>
              <a:rPr lang="en-US" altLang="ko-KR" sz="1400" dirty="0"/>
              <a:t>“60-GHz Millimeter-Wave </a:t>
            </a:r>
            <a:r>
              <a:rPr lang="en-US" altLang="ko-KR" sz="1400" dirty="0" smtClean="0"/>
              <a:t>Channel Measurements and </a:t>
            </a:r>
            <a:r>
              <a:rPr lang="en-US" altLang="ko-KR" sz="1400" dirty="0"/>
              <a:t>Modeling for Indoor </a:t>
            </a:r>
            <a:r>
              <a:rPr lang="en-US" altLang="ko-KR" sz="1400" dirty="0" smtClean="0"/>
              <a:t>Office Environments</a:t>
            </a:r>
            <a:r>
              <a:rPr lang="en-US" altLang="ko-KR" sz="1400" dirty="0"/>
              <a:t>”, </a:t>
            </a:r>
            <a:r>
              <a:rPr lang="en-US" altLang="ko-KR" sz="1400" dirty="0" smtClean="0"/>
              <a:t>IEEE Trans. Antennas </a:t>
            </a:r>
            <a:r>
              <a:rPr lang="en-US" altLang="ko-KR" sz="1400" dirty="0" err="1" smtClean="0"/>
              <a:t>Propag</a:t>
            </a:r>
            <a:r>
              <a:rPr lang="en-US" altLang="ko-KR" sz="1400" dirty="0" smtClean="0"/>
              <a:t>., vol. 65, no. 4, pp. 1912- 1924, Apr. 2017</a:t>
            </a:r>
          </a:p>
          <a:p>
            <a:pPr marL="0" indent="0">
              <a:buNone/>
            </a:pPr>
            <a:r>
              <a:rPr lang="en-US" altLang="ko-KR" sz="1400" dirty="0" smtClean="0"/>
              <a:t>[10] </a:t>
            </a:r>
            <a:r>
              <a:rPr lang="en-US" altLang="ko-KR" sz="1400" dirty="0"/>
              <a:t>V. </a:t>
            </a:r>
            <a:r>
              <a:rPr lang="en-US" altLang="ko-KR" sz="1400" dirty="0" err="1"/>
              <a:t>Raghavan</a:t>
            </a:r>
            <a:r>
              <a:rPr lang="en-US" altLang="ko-KR" sz="1400" dirty="0"/>
              <a:t>, A. </a:t>
            </a:r>
            <a:r>
              <a:rPr lang="en-US" altLang="ko-KR" sz="1400" dirty="0" err="1"/>
              <a:t>Partyka</a:t>
            </a:r>
            <a:r>
              <a:rPr lang="en-US" altLang="ko-KR" sz="1400" dirty="0"/>
              <a:t>, L. </a:t>
            </a:r>
            <a:r>
              <a:rPr lang="en-US" altLang="ko-KR" sz="1400" dirty="0" err="1"/>
              <a:t>Akhoondzadehasl</a:t>
            </a:r>
            <a:r>
              <a:rPr lang="en-US" altLang="ko-KR" sz="1400" dirty="0"/>
              <a:t>, A. </a:t>
            </a:r>
            <a:r>
              <a:rPr lang="en-US" altLang="ko-KR" sz="1400" dirty="0" err="1"/>
              <a:t>Tassoudji</a:t>
            </a:r>
            <a:r>
              <a:rPr lang="en-US" altLang="ko-KR" sz="1400" dirty="0"/>
              <a:t>, O. </a:t>
            </a:r>
            <a:r>
              <a:rPr lang="en-US" altLang="ko-KR" sz="1400" dirty="0" err="1"/>
              <a:t>Koymen</a:t>
            </a:r>
            <a:r>
              <a:rPr lang="en-US" altLang="ko-KR" sz="1400" dirty="0"/>
              <a:t>, and J. </a:t>
            </a:r>
            <a:r>
              <a:rPr lang="en-US" altLang="ko-KR" sz="1400" dirty="0" err="1"/>
              <a:t>Sanelli</a:t>
            </a:r>
            <a:r>
              <a:rPr lang="en-US" altLang="ko-KR" sz="1400" dirty="0"/>
              <a:t>, “Millimeter Wave Channel Measurements </a:t>
            </a:r>
            <a:r>
              <a:rPr lang="en-US" altLang="ko-KR" sz="1400" dirty="0" smtClean="0"/>
              <a:t>and Implications </a:t>
            </a:r>
            <a:r>
              <a:rPr lang="en-US" altLang="ko-KR" sz="1400" dirty="0"/>
              <a:t>for PHY Layer Design</a:t>
            </a:r>
            <a:r>
              <a:rPr lang="en-US" altLang="ko-KR" sz="1400" dirty="0" smtClean="0"/>
              <a:t>”, </a:t>
            </a:r>
            <a:r>
              <a:rPr lang="en-US" altLang="ko-KR" sz="1400" dirty="0"/>
              <a:t>IEEE Trans. Antennas </a:t>
            </a:r>
            <a:r>
              <a:rPr lang="en-US" altLang="ko-KR" sz="1400" dirty="0" err="1"/>
              <a:t>Propag</a:t>
            </a:r>
            <a:r>
              <a:rPr lang="en-US" altLang="ko-KR" sz="1400" dirty="0"/>
              <a:t>., </a:t>
            </a:r>
            <a:r>
              <a:rPr lang="en-US" altLang="ko-KR" sz="1400" dirty="0" smtClean="0"/>
              <a:t>vol. 65, no. 12, pp. 6521-6533, Dec. 2017</a:t>
            </a:r>
          </a:p>
          <a:p>
            <a:pPr marL="0" indent="0">
              <a:buNone/>
            </a:pPr>
            <a:r>
              <a:rPr lang="en-US" altLang="ko-KR" sz="1400" dirty="0" smtClean="0"/>
              <a:t>[11] 11-15-0866-04-00ay-11ay-evaluation-methodology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Several contributions considered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 operation as one of the potential features for UHR [1-6]</a:t>
            </a:r>
          </a:p>
          <a:p>
            <a:pPr lvl="1"/>
            <a:r>
              <a:rPr lang="en-US" altLang="ko-KR" sz="1600" dirty="0" smtClean="0"/>
              <a:t>Various benefits and target objectives were presented</a:t>
            </a:r>
          </a:p>
          <a:p>
            <a:pPr lvl="1"/>
            <a:r>
              <a:rPr lang="en-US" altLang="ko-KR" sz="1600" dirty="0" smtClean="0"/>
              <a:t>Reusing existing PHY designs was dealt with as a way to enable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operation in some of the contributions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 are still some issues to be discussed even when reusing existing PHY designs</a:t>
            </a:r>
          </a:p>
          <a:p>
            <a:pPr lvl="1"/>
            <a:r>
              <a:rPr lang="en-US" altLang="ko-KR" sz="1600" dirty="0" smtClean="0"/>
              <a:t>In [6], several aspects such as hardware challenges, CFO and phase noise were discussed</a:t>
            </a: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present our considerations on several PHY designs such as numerology, SU / MU MIMO, PPDU format and MCS for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 operation</a:t>
            </a:r>
          </a:p>
          <a:p>
            <a:pPr lvl="1"/>
            <a:r>
              <a:rPr lang="en-US" altLang="ko-KR" sz="1600" dirty="0" smtClean="0"/>
              <a:t>As to the numerology, we consider three aspects as follows</a:t>
            </a:r>
          </a:p>
          <a:p>
            <a:pPr lvl="2"/>
            <a:r>
              <a:rPr lang="en-US" altLang="ko-KR" sz="1400" dirty="0" smtClean="0"/>
              <a:t>Bandwidth, guard interval and subcarrier spacing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2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1x and 4x numerologies which are based on 11ac and 11be, respectively</a:t>
            </a:r>
          </a:p>
          <a:p>
            <a:pPr lvl="1"/>
            <a:r>
              <a:rPr lang="en-US" altLang="ko-KR" sz="1600" dirty="0" smtClean="0"/>
              <a:t>One of them can be reused to determine tone plans and symbol structures in 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for a simple implementation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 are several differences between 1x and 4x numerologies</a:t>
            </a:r>
          </a:p>
          <a:p>
            <a:endParaRPr lang="en-US" altLang="ko-KR" sz="18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We deal with these three aspects to discuss which numerology is proper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96254"/>
              </p:ext>
            </p:extLst>
          </p:nvPr>
        </p:nvGraphicFramePr>
        <p:xfrm>
          <a:off x="1066800" y="3581400"/>
          <a:ext cx="7620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048000"/>
                <a:gridCol w="3200400"/>
              </a:tblGrid>
              <a:tr h="2542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 numerology (11ac)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 numerology (11be)</a:t>
                      </a:r>
                      <a:endParaRPr lang="ko-KR" altLang="en-US" sz="1400"/>
                    </a:p>
                  </a:txBody>
                  <a:tcPr/>
                </a:tc>
              </a:tr>
              <a:tr h="43891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Bandwidth</a:t>
                      </a:r>
                      <a:endParaRPr lang="en-US" altLang="ko-KR" sz="1200" baseline="0" dirty="0" smtClean="0"/>
                    </a:p>
                    <a:p>
                      <a:pPr latinLnBrk="1"/>
                      <a:r>
                        <a:rPr lang="en-US" altLang="ko-KR" sz="1200" baseline="0" dirty="0" smtClean="0"/>
                        <a:t>(</a:t>
                      </a:r>
                      <a:r>
                        <a:rPr lang="en-US" altLang="ko-KR" sz="1200" dirty="0" smtClean="0"/>
                        <a:t>FFT size)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M: 20 MHz, 40 MHz, 80 MHz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(64, 128, 256)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O: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160 MHz (512)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M: 20</a:t>
                      </a:r>
                      <a:r>
                        <a:rPr lang="en-US" altLang="ko-KR" sz="1200" baseline="0" dirty="0" smtClean="0"/>
                        <a:t> MHz</a:t>
                      </a:r>
                      <a:r>
                        <a:rPr lang="en-US" altLang="ko-KR" sz="1200" dirty="0" smtClean="0"/>
                        <a:t>, 40MHz, 80 MHz (256, 512, 1024)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O: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160</a:t>
                      </a:r>
                      <a:r>
                        <a:rPr lang="en-US" altLang="ko-KR" sz="1200" baseline="0" dirty="0" smtClean="0"/>
                        <a:t> MHz</a:t>
                      </a:r>
                      <a:r>
                        <a:rPr lang="en-US" altLang="ko-KR" sz="1200" dirty="0" smtClean="0"/>
                        <a:t>, 320 MHz (2048, 4096)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Note:</a:t>
                      </a:r>
                      <a:r>
                        <a:rPr lang="en-US" altLang="ko-KR" sz="1200" baseline="0" dirty="0" smtClean="0"/>
                        <a:t> 160 MHz is</a:t>
                      </a:r>
                      <a:r>
                        <a:rPr lang="ko-KR" altLang="en-US" sz="1200" baseline="0" smtClean="0"/>
                        <a:t> </a:t>
                      </a:r>
                      <a:r>
                        <a:rPr lang="en-US" altLang="ko-KR" sz="1200" baseline="0" dirty="0" smtClean="0"/>
                        <a:t>mandatory for AP</a:t>
                      </a:r>
                      <a:endParaRPr lang="ko-KR" altLang="en-US" sz="1200" dirty="0"/>
                    </a:p>
                  </a:txBody>
                  <a:tcPr/>
                </a:tc>
              </a:tr>
              <a:tr h="3135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Guard Interval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M: 0.8 us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O: 0.4 us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M: 0.8 us, 1.6 us, 3.2 us</a:t>
                      </a:r>
                      <a:endParaRPr lang="ko-KR" altLang="en-US" sz="1200" dirty="0"/>
                    </a:p>
                  </a:txBody>
                  <a:tcPr/>
                </a:tc>
              </a:tr>
              <a:tr h="2542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Subcarrier spacing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312.5</a:t>
                      </a:r>
                      <a:r>
                        <a:rPr lang="en-US" altLang="ko-KR" sz="1200" baseline="0" dirty="0" smtClean="0"/>
                        <a:t> KHz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78.125 KHz</a:t>
                      </a:r>
                      <a:endParaRPr lang="ko-KR" altLang="en-U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44372" y="3108651"/>
            <a:ext cx="123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M: mandatory</a:t>
            </a:r>
          </a:p>
          <a:p>
            <a:r>
              <a:rPr lang="en-US" altLang="ko-KR" dirty="0" smtClean="0"/>
              <a:t>O: optional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Bandwidth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  <a:endParaRPr lang="ko-KR" altLang="en-US" sz="1800"/>
          </a:p>
          <a:p>
            <a:pPr lvl="1"/>
            <a:r>
              <a:rPr lang="en-US" altLang="ko-KR" sz="1600" dirty="0" err="1" smtClean="0"/>
              <a:t>Upclocked</a:t>
            </a:r>
            <a:r>
              <a:rPr lang="en-US" altLang="ko-KR" sz="1600" dirty="0" smtClean="0"/>
              <a:t> bandwidths can be used to </a:t>
            </a:r>
            <a:r>
              <a:rPr lang="en-US" altLang="ko-KR" sz="1600" dirty="0"/>
              <a:t>offer better </a:t>
            </a:r>
            <a:r>
              <a:rPr lang="en-US" altLang="ko-KR" sz="1600" dirty="0" smtClean="0"/>
              <a:t>throughput</a:t>
            </a:r>
          </a:p>
          <a:p>
            <a:pPr lvl="2"/>
            <a:r>
              <a:rPr lang="en-US" altLang="ko-KR" sz="1400" dirty="0"/>
              <a:t>In [4], 160 to 1280 MHz bandwidths were considered and it seems that </a:t>
            </a:r>
            <a:r>
              <a:rPr lang="en-US" altLang="ko-KR" sz="1400" dirty="0" smtClean="0"/>
              <a:t>8 times </a:t>
            </a:r>
            <a:r>
              <a:rPr lang="en-US" altLang="ko-KR" sz="1400" dirty="0" err="1"/>
              <a:t>upclocking</a:t>
            </a:r>
            <a:r>
              <a:rPr lang="en-US" altLang="ko-KR" sz="1400" dirty="0"/>
              <a:t> is </a:t>
            </a:r>
            <a:r>
              <a:rPr lang="en-US" altLang="ko-KR" sz="1400" dirty="0" smtClean="0"/>
              <a:t>applied to the conventional bandwidths</a:t>
            </a:r>
            <a:endParaRPr lang="en-US" altLang="ko-KR" sz="1400" dirty="0"/>
          </a:p>
          <a:p>
            <a:pPr lvl="2"/>
            <a:r>
              <a:rPr lang="en-US" altLang="ko-KR" sz="1400" dirty="0"/>
              <a:t>In 5G NR, </a:t>
            </a:r>
            <a:r>
              <a:rPr lang="en-US" altLang="ko-KR" sz="1400" dirty="0" smtClean="0"/>
              <a:t>up to 400 MHz with 60 </a:t>
            </a:r>
            <a:r>
              <a:rPr lang="en-US" altLang="ko-KR" sz="1400" smtClean="0"/>
              <a:t>/ 120 / 240 </a:t>
            </a:r>
            <a:r>
              <a:rPr lang="en-US" altLang="ko-KR" sz="1400" dirty="0" smtClean="0"/>
              <a:t>KHz subcarrier spacing is supported for FR2 (</a:t>
            </a:r>
            <a:r>
              <a:rPr lang="en-US" altLang="ko-KR" sz="1400" dirty="0" err="1" smtClean="0"/>
              <a:t>mmWave</a:t>
            </a:r>
            <a:r>
              <a:rPr lang="en-US" altLang="ko-KR" sz="1400" dirty="0" smtClean="0"/>
              <a:t> band) while up to 100 MHz with 15 / 30 / 60 KHz subcarrier spacing is supported for FR1 (sub-6 GHz)</a:t>
            </a:r>
          </a:p>
          <a:p>
            <a:pPr lvl="1"/>
            <a:r>
              <a:rPr lang="en-US" altLang="ko-KR" sz="1600" dirty="0" smtClean="0"/>
              <a:t>In 11ay, bandwidths from 2.16 to 8.64 GHz with FFT sizes from 512 to 2048 are defined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Pros and Cons</a:t>
            </a:r>
            <a:endParaRPr lang="en-US" altLang="ko-KR" sz="2000" dirty="0"/>
          </a:p>
          <a:p>
            <a:pPr lvl="1"/>
            <a:r>
              <a:rPr lang="en-US" altLang="ko-KR" sz="1600" dirty="0"/>
              <a:t>1x numerology </a:t>
            </a:r>
            <a:r>
              <a:rPr lang="en-US" altLang="ko-KR" sz="1600" dirty="0" smtClean="0"/>
              <a:t>may have </a:t>
            </a:r>
            <a:r>
              <a:rPr lang="en-US" altLang="ko-KR" sz="1600" dirty="0"/>
              <a:t>less hardware complexity because of </a:t>
            </a:r>
            <a:r>
              <a:rPr lang="en-US" altLang="ko-KR" sz="1600" dirty="0" smtClean="0"/>
              <a:t>the smaller </a:t>
            </a:r>
            <a:r>
              <a:rPr lang="en-US" altLang="ko-KR" sz="1600" dirty="0"/>
              <a:t>FFT </a:t>
            </a:r>
            <a:r>
              <a:rPr lang="en-US" altLang="ko-KR" sz="1600" dirty="0" smtClean="0"/>
              <a:t>size</a:t>
            </a:r>
          </a:p>
          <a:p>
            <a:pPr lvl="1"/>
            <a:r>
              <a:rPr lang="en-US" altLang="ko-KR" sz="1600" dirty="0" smtClean="0"/>
              <a:t>4x numerology can support much wider bandwidth assuming the same </a:t>
            </a:r>
            <a:r>
              <a:rPr lang="en-US" altLang="ko-KR" sz="1600" dirty="0" err="1" smtClean="0"/>
              <a:t>upclocking</a:t>
            </a:r>
            <a:r>
              <a:rPr lang="en-US" altLang="ko-KR" sz="1600" dirty="0"/>
              <a:t> because </a:t>
            </a:r>
            <a:r>
              <a:rPr lang="en-US" altLang="ko-KR" sz="1600" dirty="0" smtClean="0"/>
              <a:t>it supports up to 320 MHz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Bandwidth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Feasibility</a:t>
            </a:r>
          </a:p>
          <a:p>
            <a:pPr lvl="1"/>
            <a:r>
              <a:rPr lang="en-US" altLang="ko-KR" sz="1600" dirty="0" err="1"/>
              <a:t>Upclocking</a:t>
            </a:r>
            <a:r>
              <a:rPr lang="en-US" altLang="ko-KR" sz="1600" dirty="0"/>
              <a:t> may further increase the complexity since much faster hardware processing is needed due to a high sampling rate</a:t>
            </a:r>
          </a:p>
          <a:p>
            <a:pPr lvl="1"/>
            <a:r>
              <a:rPr lang="en-US" altLang="ko-KR" sz="1600" dirty="0" smtClean="0"/>
              <a:t>Considering the bandwidths and FFT size defined in 11ay, reusing both 1x and 4x numerologies with 8 times </a:t>
            </a:r>
            <a:r>
              <a:rPr lang="en-US" altLang="ko-KR" sz="1600" dirty="0" err="1" smtClean="0"/>
              <a:t>upclocking</a:t>
            </a:r>
            <a:r>
              <a:rPr lang="en-US" altLang="ko-KR" sz="1600" dirty="0" smtClean="0"/>
              <a:t> may be feasible from the hardware perspective</a:t>
            </a:r>
          </a:p>
          <a:p>
            <a:pPr lvl="2"/>
            <a:r>
              <a:rPr lang="en-US" altLang="ko-KR" sz="1400" dirty="0" smtClean="0"/>
              <a:t>1x numerology with 8 times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 leads to bandwidths from 160 to 1280 MHz with FFT sizes from 64 to 512</a:t>
            </a:r>
          </a:p>
          <a:p>
            <a:pPr lvl="2"/>
            <a:r>
              <a:rPr lang="en-US" altLang="ko-KR" sz="1400" dirty="0" smtClean="0"/>
              <a:t>4x </a:t>
            </a:r>
            <a:r>
              <a:rPr lang="en-US" altLang="ko-KR" sz="1400" dirty="0"/>
              <a:t>numerology with 8 times </a:t>
            </a:r>
            <a:r>
              <a:rPr lang="en-US" altLang="ko-KR" sz="1400" dirty="0" err="1"/>
              <a:t>upclocking</a:t>
            </a:r>
            <a:r>
              <a:rPr lang="en-US" altLang="ko-KR" sz="1400" dirty="0"/>
              <a:t> leads to bandwidths from 160 to </a:t>
            </a:r>
            <a:r>
              <a:rPr lang="en-US" altLang="ko-KR" sz="1400" dirty="0" smtClean="0"/>
              <a:t>2560 </a:t>
            </a:r>
            <a:r>
              <a:rPr lang="en-US" altLang="ko-KR" sz="1400" dirty="0"/>
              <a:t>MHz with FFT sizes from </a:t>
            </a:r>
            <a:r>
              <a:rPr lang="en-US" altLang="ko-KR" sz="1400" dirty="0" smtClean="0"/>
              <a:t>256 </a:t>
            </a:r>
            <a:r>
              <a:rPr lang="en-US" altLang="ko-KR" sz="1400" dirty="0"/>
              <a:t>to </a:t>
            </a:r>
            <a:r>
              <a:rPr lang="en-US" altLang="ko-KR" sz="1400" dirty="0" smtClean="0"/>
              <a:t>4096</a:t>
            </a:r>
          </a:p>
          <a:p>
            <a:pPr lvl="2"/>
            <a:r>
              <a:rPr lang="en-US" altLang="ko-KR" sz="1400" dirty="0" smtClean="0"/>
              <a:t>It seems that more than 8 times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 is possible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Further required work</a:t>
            </a:r>
          </a:p>
          <a:p>
            <a:pPr lvl="1"/>
            <a:r>
              <a:rPr lang="en-US" altLang="ko-KR" sz="1600" dirty="0" smtClean="0"/>
              <a:t>Implementation </a:t>
            </a:r>
            <a:r>
              <a:rPr lang="en-US" altLang="ko-KR" sz="1600" dirty="0"/>
              <a:t>aspects and challenges </a:t>
            </a:r>
            <a:r>
              <a:rPr lang="en-US" altLang="ko-KR" sz="1600" dirty="0" smtClean="0"/>
              <a:t>need to be investigated to determine proper </a:t>
            </a:r>
            <a:r>
              <a:rPr lang="en-US" altLang="ko-KR" sz="1600" dirty="0" err="1" smtClean="0"/>
              <a:t>upclocked</a:t>
            </a:r>
            <a:r>
              <a:rPr lang="en-US" altLang="ko-KR" sz="1600" dirty="0" smtClean="0"/>
              <a:t> bandwidths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Guard Interval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</a:p>
          <a:p>
            <a:pPr lvl="1"/>
            <a:r>
              <a:rPr lang="en-US" altLang="ko-KR" sz="1600" dirty="0" smtClean="0"/>
              <a:t>GI mitigates inter-symbol interference (ISI) caused by delay spread at the expense of overhead</a:t>
            </a:r>
          </a:p>
          <a:p>
            <a:pPr lvl="2"/>
            <a:r>
              <a:rPr lang="en-US" altLang="ko-KR" sz="1400" dirty="0" smtClean="0"/>
              <a:t>In 11ay, 36.36 ns guard interval (GI) is defined</a:t>
            </a:r>
          </a:p>
          <a:p>
            <a:pPr lvl="2"/>
            <a:r>
              <a:rPr lang="en-US" altLang="ko-KR" sz="1400" dirty="0" smtClean="0"/>
              <a:t>Assuming 8 times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, 1x and 4x numerologies have 0.1 / 0.05 us GI and 0.1 / 0.2 / 0.4 us GI, respectively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Pros and Cons</a:t>
            </a:r>
            <a:endParaRPr lang="en-US" altLang="ko-KR" sz="2000" dirty="0" smtClean="0"/>
          </a:p>
          <a:p>
            <a:pPr lvl="1"/>
            <a:r>
              <a:rPr lang="en-US" altLang="ko-KR" sz="1600" dirty="0"/>
              <a:t>1x numerology has an overhead reduction </a:t>
            </a:r>
            <a:r>
              <a:rPr lang="en-US" altLang="ko-KR" sz="1600" dirty="0" smtClean="0"/>
              <a:t>option of 0.05 us GI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this does not mean 1x numerology is better in terms of the </a:t>
            </a:r>
            <a:r>
              <a:rPr lang="en-US" altLang="ko-KR" sz="1400" dirty="0" smtClean="0"/>
              <a:t>overhead, and, basically, 4x numerology has less overhead because of a longer symbol period</a:t>
            </a:r>
          </a:p>
          <a:p>
            <a:pPr lvl="2"/>
            <a:r>
              <a:rPr lang="en-US" altLang="ko-KR" sz="1400" dirty="0" smtClean="0"/>
              <a:t>0.05 us GI is the most similar value to the GI defined in 11ay</a:t>
            </a:r>
          </a:p>
          <a:p>
            <a:pPr lvl="1"/>
            <a:r>
              <a:rPr lang="en-US" altLang="ko-KR" sz="1600" dirty="0" smtClean="0"/>
              <a:t>4x numerology is more robust against ISI since it has various wide GI options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Guard Interval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Feasibility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Many research papers [7-10] showed that in 60 GHz, most of the delay spreads are measured within 0.1 us even in </a:t>
            </a:r>
            <a:r>
              <a:rPr lang="en-US" altLang="ko-KR" sz="1600" dirty="0" err="1" smtClean="0"/>
              <a:t>NLoS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environments no matter if it is indoor or outdoor</a:t>
            </a:r>
          </a:p>
          <a:p>
            <a:pPr lvl="2"/>
            <a:r>
              <a:rPr lang="en-US" altLang="ko-KR" sz="1400" dirty="0" smtClean="0"/>
              <a:t>0.1 us GI may be enough, i.e., 1x numerology with 8 times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 may be feasible</a:t>
            </a:r>
          </a:p>
          <a:p>
            <a:pPr lvl="2"/>
            <a:r>
              <a:rPr lang="en-US" altLang="ko-KR" sz="1400" dirty="0" smtClean="0"/>
              <a:t>In </a:t>
            </a:r>
            <a:r>
              <a:rPr lang="en-US" altLang="ko-KR" sz="1400" dirty="0" err="1" smtClean="0"/>
              <a:t>LoS</a:t>
            </a:r>
            <a:r>
              <a:rPr lang="en-US" altLang="ko-KR" sz="1400" dirty="0" smtClean="0"/>
              <a:t>, delay spreads are measured around 10 ns, and thus, 0.05 us may be applicable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Further required work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Delay spread impact should be investigated under various GIs</a:t>
            </a:r>
          </a:p>
          <a:p>
            <a:pPr lvl="2"/>
            <a:r>
              <a:rPr lang="en-US" altLang="ko-KR" sz="1400" dirty="0" smtClean="0"/>
              <a:t>Based on the investigation, possible GIs can be determined and wider or shorter GI can be further introduced to effectively mitigate ISI or to further reduce overhead</a:t>
            </a:r>
          </a:p>
          <a:p>
            <a:pPr lvl="2"/>
            <a:r>
              <a:rPr lang="en-US" altLang="ko-KR" sz="1400" dirty="0" smtClean="0"/>
              <a:t>Additional GIs cause a slight modification of existing PHY designs, and thus, impacts on implementation also need to be checked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Subcarrier Spacing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Background</a:t>
            </a:r>
          </a:p>
          <a:p>
            <a:pPr lvl="1"/>
            <a:r>
              <a:rPr lang="en-US" altLang="ko-KR" sz="1600" dirty="0" smtClean="0"/>
              <a:t>There are several impairment </a:t>
            </a:r>
            <a:r>
              <a:rPr lang="en-US" altLang="ko-KR" sz="1600" dirty="0"/>
              <a:t>factors which cause inter-carrier interference (ICI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400" dirty="0" smtClean="0"/>
              <a:t>The wider subcarrier spacing, the more robust against ICI</a:t>
            </a:r>
          </a:p>
          <a:p>
            <a:pPr lvl="2"/>
            <a:r>
              <a:rPr lang="en-US" altLang="ko-KR" sz="1400" dirty="0" smtClean="0"/>
              <a:t>In 11ay, 5.156 MHz subcarrier spacing is defined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n </a:t>
            </a:r>
            <a:r>
              <a:rPr lang="en-US" altLang="ko-KR" sz="1600" dirty="0"/>
              <a:t>a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band, phase noise has a more harmful effect than that in a sub-7 GHz band due to frequency multipliers of local oscillators and phase noise floor in a wide bandwidth [11</a:t>
            </a:r>
            <a:r>
              <a:rPr lang="en-US" altLang="ko-KR" sz="1600" dirty="0" smtClean="0"/>
              <a:t>]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Pros and Cons</a:t>
            </a:r>
          </a:p>
          <a:p>
            <a:pPr lvl="1"/>
            <a:r>
              <a:rPr lang="en-US" altLang="ko-KR" sz="1600" dirty="0" smtClean="0"/>
              <a:t>1x numerology which has a wider subcarrier spacing may be better in terms of ICI</a:t>
            </a:r>
          </a:p>
          <a:p>
            <a:pPr lvl="1"/>
            <a:r>
              <a:rPr lang="en-US" altLang="ko-KR" sz="1600" dirty="0" smtClean="0"/>
              <a:t>4x numerology which has a narrower subcarrier spacing resulting in a longer symbol period has less GI overhead and better throughput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Numerology: Subcarrier Spacing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Feasibility</a:t>
            </a:r>
          </a:p>
          <a:p>
            <a:pPr lvl="1"/>
            <a:r>
              <a:rPr lang="en-US" altLang="ko-KR" sz="1600" dirty="0" smtClean="0"/>
              <a:t>Considering the subcarrier spacing defined in 11ay, around 5 MHz subcarrier spacing may be feasible</a:t>
            </a:r>
          </a:p>
          <a:p>
            <a:pPr lvl="2"/>
            <a:r>
              <a:rPr lang="en-US" altLang="ko-KR" sz="1400" dirty="0" smtClean="0"/>
              <a:t>16 and 64 </a:t>
            </a:r>
            <a:r>
              <a:rPr lang="en-US" altLang="ko-KR" sz="1400" dirty="0"/>
              <a:t>times </a:t>
            </a:r>
            <a:r>
              <a:rPr lang="en-US" altLang="ko-KR" sz="1400" dirty="0" err="1" smtClean="0"/>
              <a:t>upclocked</a:t>
            </a:r>
            <a:r>
              <a:rPr lang="en-US" altLang="ko-KR" sz="1400" dirty="0" smtClean="0"/>
              <a:t> bandwidths are needed for 1x and 4x numerologies, respectively, which yield 5 MHz subcarrier spacing</a:t>
            </a:r>
          </a:p>
          <a:p>
            <a:pPr lvl="2"/>
            <a:r>
              <a:rPr lang="en-US" altLang="ko-KR" sz="1400" dirty="0"/>
              <a:t>4x </a:t>
            </a:r>
            <a:r>
              <a:rPr lang="en-US" altLang="ko-KR" sz="1400" dirty="0" smtClean="0"/>
              <a:t>numerology may need too much increase in hardware complexity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Further required work</a:t>
            </a:r>
          </a:p>
          <a:p>
            <a:pPr lvl="1"/>
            <a:r>
              <a:rPr lang="en-US" altLang="ko-KR" sz="1600" dirty="0" smtClean="0"/>
              <a:t>Overall impacts of impairment factors causing ICI should be identified under various subcarrier spacing values</a:t>
            </a:r>
          </a:p>
          <a:p>
            <a:pPr lvl="2"/>
            <a:r>
              <a:rPr lang="en-US" altLang="ko-KR" sz="1400" dirty="0"/>
              <a:t>Based on the investigation, possible </a:t>
            </a:r>
            <a:r>
              <a:rPr lang="en-US" altLang="ko-KR" sz="1400" dirty="0" smtClean="0"/>
              <a:t>subcarrier spacing values </a:t>
            </a:r>
            <a:r>
              <a:rPr lang="en-US" altLang="ko-KR" sz="1400" dirty="0"/>
              <a:t>can be </a:t>
            </a:r>
            <a:r>
              <a:rPr lang="en-US" altLang="ko-KR" sz="1400" dirty="0" smtClean="0"/>
              <a:t>determined which are directly related to </a:t>
            </a:r>
            <a:r>
              <a:rPr lang="en-US" altLang="ko-KR" sz="1400" dirty="0" err="1" smtClean="0"/>
              <a:t>upclocking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242477</TotalTime>
  <Words>2309</Words>
  <Application>Microsoft Office PowerPoint</Application>
  <PresentationFormat>화면 슬라이드 쇼(4:3)</PresentationFormat>
  <Paragraphs>260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Considerations on PHY Designs for mmWave Band</vt:lpstr>
      <vt:lpstr>Introduction</vt:lpstr>
      <vt:lpstr>Numerology</vt:lpstr>
      <vt:lpstr>Numerology: Bandwidth (1/2)</vt:lpstr>
      <vt:lpstr>Numerology: Bandwidth (2/2)</vt:lpstr>
      <vt:lpstr>Numerology: Guard Interval (1/2)</vt:lpstr>
      <vt:lpstr>Numerology: Guard Interval (2/2)</vt:lpstr>
      <vt:lpstr>Numerology: Subcarrier Spacing (1/2)</vt:lpstr>
      <vt:lpstr>Numerology: Subcarrier Spacing (2/2)</vt:lpstr>
      <vt:lpstr>Numerology: Summary</vt:lpstr>
      <vt:lpstr>SU / MU MIMO</vt:lpstr>
      <vt:lpstr>PPDU Format (1/2)</vt:lpstr>
      <vt:lpstr>PPDU Format (2/2)</vt:lpstr>
      <vt:lpstr>MCS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5341</cp:revision>
  <cp:lastPrinted>2019-01-10T23:08:02Z</cp:lastPrinted>
  <dcterms:created xsi:type="dcterms:W3CDTF">2007-05-21T21:00:37Z</dcterms:created>
  <dcterms:modified xsi:type="dcterms:W3CDTF">2022-11-12T14:15:26Z</dcterms:modified>
</cp:coreProperties>
</file>