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69" r:id="rId5"/>
    <p:sldId id="931" r:id="rId6"/>
    <p:sldId id="932" r:id="rId7"/>
    <p:sldId id="928" r:id="rId8"/>
    <p:sldId id="943" r:id="rId9"/>
    <p:sldId id="937" r:id="rId10"/>
    <p:sldId id="935" r:id="rId11"/>
    <p:sldId id="940" r:id="rId12"/>
    <p:sldId id="925" r:id="rId13"/>
    <p:sldId id="930" r:id="rId14"/>
    <p:sldId id="945" r:id="rId15"/>
    <p:sldId id="946" r:id="rId16"/>
    <p:sldId id="941" r:id="rId17"/>
    <p:sldId id="944" r:id="rId18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AC60D32-E68B-B2DB-0950-CA6C183F0B71}" name="Xiaogang Chen" initials="XC" userId="S::xiaogang.chen@zeku.com::acf19905-8998-4119-af72-976806a201e1" providerId="AD"/>
  <p188:author id="{4155518F-5DE2-974D-B293-94B962FAE450}" name="Aiguo Yan" initials="AY" userId="S::aiguo.yan@zeku.com::1ba81e7e-f1a5-44ef-b014-8d1b4dd66166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-1-5-21-725345543-602162358-527237240-2944557" providerId="AD"/>
      </p:ext>
    </p:extLst>
  </p:cmAuthor>
  <p:cmAuthor id="2" name="Hanxiao (Tony, CT Lab)" initials="H(CL" lastIdx="3" clrIdx="1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8B0BFB-25AC-4965-95E3-139DF9E25FA7}" v="4" dt="2022-11-03T18:10:05.784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6410" autoAdjust="0"/>
  </p:normalViewPr>
  <p:slideViewPr>
    <p:cSldViewPr>
      <p:cViewPr varScale="1">
        <p:scale>
          <a:sx n="75" d="100"/>
          <a:sy n="75" d="100"/>
        </p:scale>
        <p:origin x="1090" y="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3122" y="2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28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iguo Yan" userId="1ba81e7e-f1a5-44ef-b014-8d1b4dd66166" providerId="ADAL" clId="{2D8B0BFB-25AC-4965-95E3-139DF9E25FA7}"/>
    <pc:docChg chg="modSld">
      <pc:chgData name="Aiguo Yan" userId="1ba81e7e-f1a5-44ef-b014-8d1b4dd66166" providerId="ADAL" clId="{2D8B0BFB-25AC-4965-95E3-139DF9E25FA7}" dt="2022-11-03T18:10:05.784" v="45"/>
      <pc:docMkLst>
        <pc:docMk/>
      </pc:docMkLst>
      <pc:sldChg chg="modSp mod">
        <pc:chgData name="Aiguo Yan" userId="1ba81e7e-f1a5-44ef-b014-8d1b4dd66166" providerId="ADAL" clId="{2D8B0BFB-25AC-4965-95E3-139DF9E25FA7}" dt="2022-11-03T18:08:26.861" v="41" actId="113"/>
        <pc:sldMkLst>
          <pc:docMk/>
          <pc:sldMk cId="2860034146" sldId="925"/>
        </pc:sldMkLst>
        <pc:spChg chg="mod">
          <ac:chgData name="Aiguo Yan" userId="1ba81e7e-f1a5-44ef-b014-8d1b4dd66166" providerId="ADAL" clId="{2D8B0BFB-25AC-4965-95E3-139DF9E25FA7}" dt="2022-11-03T18:08:26.861" v="41" actId="113"/>
          <ac:spMkLst>
            <pc:docMk/>
            <pc:sldMk cId="2860034146" sldId="925"/>
            <ac:spMk id="8" creationId="{00000000-0000-0000-0000-000000000000}"/>
          </ac:spMkLst>
        </pc:spChg>
      </pc:sldChg>
      <pc:sldChg chg="modSp">
        <pc:chgData name="Aiguo Yan" userId="1ba81e7e-f1a5-44ef-b014-8d1b4dd66166" providerId="ADAL" clId="{2D8B0BFB-25AC-4965-95E3-139DF9E25FA7}" dt="2022-11-03T18:10:05.784" v="45"/>
        <pc:sldMkLst>
          <pc:docMk/>
          <pc:sldMk cId="3533943960" sldId="941"/>
        </pc:sldMkLst>
        <pc:graphicFrameChg chg="mod">
          <ac:chgData name="Aiguo Yan" userId="1ba81e7e-f1a5-44ef-b014-8d1b4dd66166" providerId="ADAL" clId="{2D8B0BFB-25AC-4965-95E3-139DF9E25FA7}" dt="2022-11-03T18:10:05.784" v="45"/>
          <ac:graphicFrameMkLst>
            <pc:docMk/>
            <pc:sldMk cId="3533943960" sldId="941"/>
            <ac:graphicFrameMk id="17" creationId="{45DFC425-A062-D5AB-D56E-34308D99A4AC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10255" y="175750"/>
            <a:ext cx="6971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2966" y="17575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36588" y="8997440"/>
            <a:ext cx="165109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68476" y="8997440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677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01362" y="388013"/>
            <a:ext cx="56076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01362" y="8997440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8677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01362" y="8986308"/>
            <a:ext cx="57633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1552" y="95869"/>
            <a:ext cx="2139216" cy="21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 smtClean="0"/>
            </a:lvl1pPr>
          </a:lstStyle>
          <a:p>
            <a:r>
              <a:rPr lang="en-SG" sz="1400" b="1" dirty="0">
                <a:solidFill>
                  <a:srgbClr val="000000"/>
                </a:solidFill>
                <a:latin typeface="+mn-lt"/>
              </a:rPr>
              <a:t>Doc.: IEEE 802.11-22/</a:t>
            </a:r>
            <a:r>
              <a:rPr lang="en-US" sz="1400" b="1" dirty="0">
                <a:solidFill>
                  <a:srgbClr val="000000"/>
                </a:solidFill>
                <a:latin typeface="+mn-lt"/>
              </a:rPr>
              <a:t>0920r0</a:t>
            </a:r>
            <a:endParaRPr lang="en-SG" sz="1400" b="1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238" y="95869"/>
            <a:ext cx="826515" cy="21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 smtClean="0"/>
            </a:lvl1pPr>
          </a:lstStyle>
          <a:p>
            <a:pPr>
              <a:defRPr/>
            </a:pPr>
            <a:r>
              <a:rPr lang="en-US" dirty="0"/>
              <a:t>June, 2022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78" y="4416029"/>
            <a:ext cx="5142244" cy="4183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7" tIns="46296" rIns="94187" bIns="46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660722" y="9000620"/>
            <a:ext cx="1690046" cy="184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760" lvl="4" algn="r" defTabSz="938677">
              <a:defRPr smtClean="0"/>
            </a:lvl5pPr>
          </a:lstStyle>
          <a:p>
            <a:pPr lvl="4">
              <a:defRPr/>
            </a:pPr>
            <a:r>
              <a:rPr lang="en-US" dirty="0"/>
              <a:t>Aiguo Yan (ZEKU)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58668" y="9000621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1855" y="9000621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55" y="8999030"/>
            <a:ext cx="55466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653589" y="96238"/>
            <a:ext cx="697179" cy="215444"/>
          </a:xfrm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1238" y="96238"/>
            <a:ext cx="916020" cy="215444"/>
          </a:xfrm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35445" y="9000620"/>
            <a:ext cx="2115323" cy="184666"/>
          </a:xfrm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1260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</a:t>
            </a:r>
            <a:r>
              <a:rPr lang="en-US"/>
              <a:t>olf 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653589" y="96238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1238" y="96238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235445" y="9000620"/>
            <a:ext cx="2115323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4316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8783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653589" y="96238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1238" y="96238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235445" y="9000620"/>
            <a:ext cx="2115323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4316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9557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653589" y="96238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1238" y="96238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235445" y="9000620"/>
            <a:ext cx="2115323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4316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9485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653589" y="96238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1238" y="96238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235445" y="9000620"/>
            <a:ext cx="2115323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4316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9621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653589" y="96238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1238" y="96238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235445" y="9000620"/>
            <a:ext cx="2115323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4316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0324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653589" y="96238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1238" y="96238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235445" y="9000620"/>
            <a:ext cx="2115323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61260" y="900062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8594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BW, Modulation Order, Coding, ……….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653589" y="96238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1238" y="96238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235445" y="9000620"/>
            <a:ext cx="2115323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61260" y="900062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479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653589" y="96238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1238" y="96238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235445" y="9000620"/>
            <a:ext cx="2115323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4316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698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653589" y="96238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1238" y="96238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235445" y="9000620"/>
            <a:ext cx="2115323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4316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3720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653589" y="96238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1238" y="96238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235445" y="9000620"/>
            <a:ext cx="2115323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4316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2638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653589" y="96238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1238" y="96238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235445" y="9000620"/>
            <a:ext cx="2115323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4316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7972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653589" y="96238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1238" y="96238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235445" y="9000620"/>
            <a:ext cx="2115323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4316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55255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653589" y="96238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1238" y="96238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235445" y="9000620"/>
            <a:ext cx="2115323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4316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30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Lei Huang (OPPO)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Lei Huang 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image" Target="../media/image1.png"/><Relationship Id="rId7" Type="http://schemas.openxmlformats.org/officeDocument/2006/relationships/image" Target="../media/image7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8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image" Target="../media/image1.png"/><Relationship Id="rId7" Type="http://schemas.openxmlformats.org/officeDocument/2006/relationships/image" Target="../media/image9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8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image" Target="../media/image1.png"/><Relationship Id="rId7" Type="http://schemas.openxmlformats.org/officeDocument/2006/relationships/image" Target="../media/image1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1.png"/><Relationship Id="rId7" Type="http://schemas.openxmlformats.org/officeDocument/2006/relationships/image" Target="../media/image3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70323"/>
          </a:xfrm>
          <a:noFill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TXBF based on the Optimal SVD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(for Next Gen WiFi)</a:t>
            </a:r>
            <a:endParaRPr lang="en-US" sz="2800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2022-11-02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504142"/>
              </p:ext>
            </p:extLst>
          </p:nvPr>
        </p:nvGraphicFramePr>
        <p:xfrm>
          <a:off x="838200" y="2667000"/>
          <a:ext cx="7239000" cy="18344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Aiguo Yan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Zeku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2479 E Bayshore Rd, Palo Alto, CA 94303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aiguo.yan@zeku.com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684616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Yi-Hsiu Wang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Zeku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871481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Xiaogang Chen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Zeku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640022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8929904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5697539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7F6F206C-69CA-40A5-B724-2CA0CD8503B0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802.11-22/</a:t>
            </a:r>
            <a:r>
              <a:rPr lang="en-US" sz="1800" b="1" dirty="0">
                <a:solidFill>
                  <a:srgbClr val="000000"/>
                </a:solidFill>
                <a:latin typeface="+mn-lt"/>
              </a:rPr>
              <a:t>1869r1</a:t>
            </a:r>
            <a:endParaRPr lang="en-SG" sz="1800" b="1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1C76F40-1092-479B-8890-055034642A2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November 2022</a:t>
            </a:r>
            <a:endParaRPr lang="en-GB" sz="1800" b="1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08F0AE-F1F6-4187-8BEA-AAB2659BF5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Aiguo Yan (ZEKU)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131881-3FE1-4578-8B6F-9E07835D610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40063"/>
          </a:xfrm>
        </p:spPr>
        <p:txBody>
          <a:bodyPr/>
          <a:lstStyle/>
          <a:p>
            <a:r>
              <a:rPr lang="en-US" sz="2800" dirty="0"/>
              <a:t>Selected References</a:t>
            </a:r>
            <a:endParaRPr lang="en-GB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304800" y="1066800"/>
            <a:ext cx="8610600" cy="53603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[WNG01]: 11-22-1413-01-0wng-thoughts-on-high-reliability-communications , [Aiguo Yan and et al of Zeku]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[WNG02]: 11-22-0708-03-0wng-beyond-be-next-step, [Rolf De </a:t>
            </a:r>
            <a:r>
              <a:rPr lang="en-US" dirty="0" err="1">
                <a:solidFill>
                  <a:srgbClr val="333333"/>
                </a:solidFill>
                <a:latin typeface="Arial" panose="020B0604020202020204" pitchFamily="34" charset="0"/>
              </a:rPr>
              <a:t>Vegt</a:t>
            </a: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 and et al of Qualcomm]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altLang="zh-TW" dirty="0">
                <a:solidFill>
                  <a:srgbClr val="333333"/>
                </a:solidFill>
                <a:latin typeface="Arial" panose="020B0604020202020204" pitchFamily="34" charset="0"/>
              </a:rPr>
              <a:t>[WNG03]: 11-22-0418-00-0wng-considerations-of-next-generation-beyond-11be (</a:t>
            </a:r>
            <a:r>
              <a:rPr lang="en-US" altLang="zh-TW" dirty="0" err="1">
                <a:solidFill>
                  <a:srgbClr val="333333"/>
                </a:solidFill>
                <a:latin typeface="Arial" panose="020B0604020202020204" pitchFamily="34" charset="0"/>
              </a:rPr>
              <a:t>Jianhan</a:t>
            </a:r>
            <a:r>
              <a:rPr lang="en-US" altLang="zh-TW" dirty="0">
                <a:solidFill>
                  <a:srgbClr val="333333"/>
                </a:solidFill>
                <a:latin typeface="Arial" panose="020B0604020202020204" pitchFamily="34" charset="0"/>
              </a:rPr>
              <a:t> Liu and et al of MediaTek).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[UHR01]:  11-22-1567-00-0uhr-c-ofdma-throughput-analysis-in-various-mesh-backhaul-scenarios.pptx (Sigurd Schelstraete and et al.)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[UHR02]: 11-22-1566-00-0uhr-views-on-uhr.pptx (Sigurd Schelstraete and et al.)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[TXBF01]: C. Shen and M. P. Fitz, "MIMO-OFDM Beamforming for Improved Channel Estimation," in IEEE Journal on Selected Areas in Communications, vol. 26, no. 6, pp. 948-959, August 2008, </a:t>
            </a:r>
            <a:r>
              <a:rPr lang="en-US" dirty="0" err="1">
                <a:solidFill>
                  <a:srgbClr val="333333"/>
                </a:solidFill>
                <a:latin typeface="Arial" panose="020B0604020202020204" pitchFamily="34" charset="0"/>
              </a:rPr>
              <a:t>doi</a:t>
            </a: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: 10.1109/JSAC.2008.080811.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[TXBF02]: W. Hu, F. Li and Y. Jiang, "Phase Rotations of SVD-Based Precoders in MIMO-OFDM for Improved Channel Estimation," in IEEE Wireless Communications Letters, vol. 10, no. 8, pp. 1805-1809, Aug. 2021, </a:t>
            </a:r>
            <a:r>
              <a:rPr lang="en-US" dirty="0" err="1">
                <a:solidFill>
                  <a:srgbClr val="333333"/>
                </a:solidFill>
                <a:latin typeface="Arial" panose="020B0604020202020204" pitchFamily="34" charset="0"/>
              </a:rPr>
              <a:t>doi</a:t>
            </a: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: 10.1109/LWC.2021.3081583.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[TXBF03]: E. Jeon, M. </a:t>
            </a:r>
            <a:r>
              <a:rPr lang="en-US" dirty="0" err="1">
                <a:solidFill>
                  <a:srgbClr val="333333"/>
                </a:solidFill>
                <a:latin typeface="Arial" panose="020B0604020202020204" pitchFamily="34" charset="0"/>
              </a:rPr>
              <a:t>Ahn</a:t>
            </a: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, S. Kim, W. B. Lee and J. Kim, "Joint Beamformer and </a:t>
            </a:r>
            <a:r>
              <a:rPr lang="en-US" dirty="0" err="1">
                <a:solidFill>
                  <a:srgbClr val="333333"/>
                </a:solidFill>
                <a:latin typeface="Arial" panose="020B0604020202020204" pitchFamily="34" charset="0"/>
              </a:rPr>
              <a:t>Beamformee</a:t>
            </a: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 Design for Channel Smoothing in WLAN Systems," 2020 IEEE 92nd Vehicular Technology Conference (VTC2020-Fall), 2020, pp. 1-6, </a:t>
            </a:r>
            <a:r>
              <a:rPr lang="en-US" dirty="0" err="1">
                <a:solidFill>
                  <a:srgbClr val="333333"/>
                </a:solidFill>
                <a:latin typeface="Arial" panose="020B0604020202020204" pitchFamily="34" charset="0"/>
              </a:rPr>
              <a:t>doi</a:t>
            </a: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: 10.1109/VTC2020-Fall49728.2020.9348441.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[TXBF04] F. Jiang, Q. Li and X. Chen, "Channel Smoothing for 802.11ax Beamformed MIMO-OFDM," in IEEE Communications Letters, vol. 25, no. 10, pp. 3413-3417, Oct. 2021, </a:t>
            </a:r>
            <a:r>
              <a:rPr lang="en-US" dirty="0" err="1">
                <a:solidFill>
                  <a:srgbClr val="333333"/>
                </a:solidFill>
                <a:latin typeface="Arial" panose="020B0604020202020204" pitchFamily="34" charset="0"/>
              </a:rPr>
              <a:t>doi</a:t>
            </a: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: 10.1109/LCOMM.2021.3099167.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[TXBF05]: Yi Jiang, J. Li and W. W. Hager, "Joint transceiver design for MIMO communications using geometric mean decomposition," in IEEE Transactions on Signal Processing, vol. 53, no. 10, pp. 3791-3803, Oct. 2005, </a:t>
            </a:r>
            <a:r>
              <a:rPr lang="en-US" dirty="0" err="1">
                <a:solidFill>
                  <a:srgbClr val="333333"/>
                </a:solidFill>
                <a:latin typeface="Arial" panose="020B0604020202020204" pitchFamily="34" charset="0"/>
              </a:rPr>
              <a:t>doi</a:t>
            </a: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: 10.1109/TSP.2005.855398.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871552B-FD15-47F5-98A5-87775F649006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November 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EA26FB7-5E77-4B6B-AC91-00B93EBD10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Aiguo Yan (ZEKU)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6F71F1-5F38-4351-A8B9-A6A3769F57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7F933B-01AB-417E-B215-614D68F9A949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802.11-22/</a:t>
            </a:r>
            <a:r>
              <a:rPr lang="en-US" sz="1800" b="1" dirty="0">
                <a:solidFill>
                  <a:srgbClr val="000000"/>
                </a:solidFill>
                <a:latin typeface="+mn-lt"/>
              </a:rPr>
              <a:t>1869r0</a:t>
            </a:r>
            <a:endParaRPr lang="en-SG" sz="1800" b="1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983606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33400" y="3352800"/>
            <a:ext cx="7770813" cy="990599"/>
          </a:xfrm>
        </p:spPr>
        <p:txBody>
          <a:bodyPr/>
          <a:lstStyle/>
          <a:p>
            <a:r>
              <a:rPr lang="en-US" sz="2800" dirty="0"/>
              <a:t>Backup</a:t>
            </a:r>
            <a:endParaRPr lang="en-GB" sz="2800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871552B-FD15-47F5-98A5-87775F649006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November 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EA26FB7-5E77-4B6B-AC91-00B93EBD10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Aiguo Yan (ZEKU)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6F71F1-5F38-4351-A8B9-A6A3769F57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7F933B-01AB-417E-B215-614D68F9A949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802.11-22/</a:t>
            </a:r>
            <a:r>
              <a:rPr lang="en-US" sz="1800" b="1" dirty="0">
                <a:solidFill>
                  <a:srgbClr val="000000"/>
                </a:solidFill>
                <a:latin typeface="+mn-lt"/>
              </a:rPr>
              <a:t>1869r0</a:t>
            </a:r>
            <a:endParaRPr lang="en-SG" sz="1800" b="1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340247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06425"/>
            <a:ext cx="7770813" cy="615952"/>
          </a:xfrm>
        </p:spPr>
        <p:txBody>
          <a:bodyPr/>
          <a:lstStyle/>
          <a:p>
            <a:r>
              <a:rPr lang="en-US" sz="2800" dirty="0"/>
              <a:t>Importance of GMD based </a:t>
            </a:r>
            <a:r>
              <a:rPr lang="en-US" sz="2800" dirty="0" err="1"/>
              <a:t>TXBFing</a:t>
            </a:r>
            <a:endParaRPr lang="en-GB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685800" y="1222377"/>
            <a:ext cx="8001000" cy="5114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514350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idea of “Unequal MCS” (originally proposed in 802.11n) is gaining additional attention for the next gen standard.</a:t>
            </a:r>
          </a:p>
          <a:p>
            <a:pPr marL="514350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GMD based </a:t>
            </a:r>
            <a:r>
              <a:rPr lang="en-US" altLang="zh-C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TXBFing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an alternative to “Unequal MCS” technique.</a:t>
            </a:r>
          </a:p>
          <a:p>
            <a:pPr marL="514350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essence of the Optimal SVD based </a:t>
            </a:r>
            <a:r>
              <a:rPr lang="en-US" altLang="zh-C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TXBFing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be extended to the Optimal GMD based </a:t>
            </a:r>
            <a:r>
              <a:rPr lang="en-US" altLang="zh-C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TXBFing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871552B-FD15-47F5-98A5-87775F649006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November 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EA26FB7-5E77-4B6B-AC91-00B93EBD10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Aiguo Yan (ZEKU)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6F71F1-5F38-4351-A8B9-A6A3769F57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7F933B-01AB-417E-B215-614D68F9A949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802.11-22/</a:t>
            </a:r>
            <a:r>
              <a:rPr lang="en-US" sz="1800" b="1" dirty="0">
                <a:solidFill>
                  <a:srgbClr val="000000"/>
                </a:solidFill>
                <a:latin typeface="+mn-lt"/>
              </a:rPr>
              <a:t>1869r0</a:t>
            </a:r>
            <a:endParaRPr lang="en-SG" sz="1800" b="1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373253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990599"/>
          </a:xfrm>
        </p:spPr>
        <p:txBody>
          <a:bodyPr/>
          <a:lstStyle/>
          <a:p>
            <a:r>
              <a:rPr lang="en-US" sz="2800" dirty="0"/>
              <a:t>Optimal </a:t>
            </a:r>
            <a:r>
              <a:rPr lang="en-US" sz="2800" dirty="0">
                <a:highlight>
                  <a:srgbClr val="FFFF00"/>
                </a:highlight>
              </a:rPr>
              <a:t>GMD</a:t>
            </a:r>
            <a:r>
              <a:rPr lang="en-US" sz="2800" dirty="0"/>
              <a:t> Based </a:t>
            </a:r>
            <a:r>
              <a:rPr lang="en-US" sz="2800" dirty="0" err="1"/>
              <a:t>TXBFing</a:t>
            </a:r>
            <a:br>
              <a:rPr lang="en-US" sz="2800" dirty="0"/>
            </a:br>
            <a:r>
              <a:rPr lang="en-US" sz="2800" dirty="0"/>
              <a:t>(hide standards-related details temporarily)</a:t>
            </a:r>
            <a:endParaRPr lang="en-GB" sz="2800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871552B-FD15-47F5-98A5-87775F649006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November 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EA26FB7-5E77-4B6B-AC91-00B93EBD10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Aiguo Yan (ZEKU)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6F71F1-5F38-4351-A8B9-A6A3769F57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7F933B-01AB-417E-B215-614D68F9A949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802.11-22/</a:t>
            </a:r>
            <a:r>
              <a:rPr lang="en-US" sz="1800" b="1" dirty="0">
                <a:solidFill>
                  <a:srgbClr val="000000"/>
                </a:solidFill>
                <a:latin typeface="+mn-lt"/>
              </a:rPr>
              <a:t>1869r0</a:t>
            </a:r>
            <a:endParaRPr lang="en-SG" sz="1800" b="1" dirty="0">
              <a:solidFill>
                <a:srgbClr val="000000"/>
              </a:solidFill>
              <a:latin typeface="+mn-lt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CD9DE5E-83B5-5142-DCA8-F26A3E59A177}"/>
              </a:ext>
            </a:extLst>
          </p:cNvPr>
          <p:cNvGrpSpPr/>
          <p:nvPr/>
        </p:nvGrpSpPr>
        <p:grpSpPr>
          <a:xfrm>
            <a:off x="501156" y="3505201"/>
            <a:ext cx="5057787" cy="2743200"/>
            <a:chOff x="1336417" y="5712254"/>
            <a:chExt cx="13487432" cy="6851955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81D7545D-B089-2B0D-132F-B8FBB1F826D7}"/>
                </a:ext>
              </a:extLst>
            </p:cNvPr>
            <p:cNvSpPr/>
            <p:nvPr/>
          </p:nvSpPr>
          <p:spPr>
            <a:xfrm>
              <a:off x="1336417" y="5712260"/>
              <a:ext cx="2804746" cy="685194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700" dirty="0" err="1">
                  <a:solidFill>
                    <a:schemeClr val="tx1"/>
                  </a:solidFill>
                </a:rPr>
                <a:t>BFer</a:t>
              </a:r>
              <a:endParaRPr lang="en-US" sz="2700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4FCA4E1E-F7B1-64B7-B83B-E8D3F1FF3A3A}"/>
                </a:ext>
              </a:extLst>
            </p:cNvPr>
            <p:cNvSpPr/>
            <p:nvPr/>
          </p:nvSpPr>
          <p:spPr>
            <a:xfrm>
              <a:off x="12019103" y="5712260"/>
              <a:ext cx="2804746" cy="6851948"/>
            </a:xfrm>
            <a:prstGeom prst="rect">
              <a:avLst/>
            </a:prstGeom>
            <a:solidFill>
              <a:srgbClr val="FFD08B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700" err="1">
                  <a:solidFill>
                    <a:schemeClr val="tx1"/>
                  </a:solidFill>
                </a:rPr>
                <a:t>BFee</a:t>
              </a:r>
              <a:endParaRPr lang="en-US" sz="2700">
                <a:solidFill>
                  <a:schemeClr val="tx1"/>
                </a:solidFill>
              </a:endParaRPr>
            </a:p>
          </p:txBody>
        </p:sp>
        <p:sp>
          <p:nvSpPr>
            <p:cNvPr id="11" name="Arrow: Right 10">
              <a:extLst>
                <a:ext uri="{FF2B5EF4-FFF2-40B4-BE49-F238E27FC236}">
                  <a16:creationId xmlns:a16="http://schemas.microsoft.com/office/drawing/2014/main" id="{EF5222CB-7337-4F13-4DDA-6DF7F3C44B24}"/>
                </a:ext>
              </a:extLst>
            </p:cNvPr>
            <p:cNvSpPr/>
            <p:nvPr/>
          </p:nvSpPr>
          <p:spPr>
            <a:xfrm>
              <a:off x="4141162" y="10119947"/>
              <a:ext cx="7877940" cy="2444262"/>
            </a:xfrm>
            <a:prstGeom prst="rightArrow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250"/>
            </a:p>
          </p:txBody>
        </p:sp>
        <p:sp>
          <p:nvSpPr>
            <p:cNvPr id="12" name="Arrow: Right 11">
              <a:extLst>
                <a:ext uri="{FF2B5EF4-FFF2-40B4-BE49-F238E27FC236}">
                  <a16:creationId xmlns:a16="http://schemas.microsoft.com/office/drawing/2014/main" id="{A2EBEE9F-E7F2-5109-D613-6CF1FC3D81F9}"/>
                </a:ext>
              </a:extLst>
            </p:cNvPr>
            <p:cNvSpPr/>
            <p:nvPr/>
          </p:nvSpPr>
          <p:spPr>
            <a:xfrm>
              <a:off x="4141162" y="7491047"/>
              <a:ext cx="7877940" cy="2444262"/>
            </a:xfrm>
            <a:prstGeom prst="rightArrow">
              <a:avLst/>
            </a:prstGeom>
            <a:solidFill>
              <a:srgbClr val="66CC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250"/>
            </a:p>
          </p:txBody>
        </p:sp>
        <p:sp>
          <p:nvSpPr>
            <p:cNvPr id="13" name="Arrow: Right 12">
              <a:extLst>
                <a:ext uri="{FF2B5EF4-FFF2-40B4-BE49-F238E27FC236}">
                  <a16:creationId xmlns:a16="http://schemas.microsoft.com/office/drawing/2014/main" id="{C64EB5C9-B1B4-7E9F-E574-9155792778E0}"/>
                </a:ext>
              </a:extLst>
            </p:cNvPr>
            <p:cNvSpPr/>
            <p:nvPr/>
          </p:nvSpPr>
          <p:spPr>
            <a:xfrm flipH="1">
              <a:off x="4141161" y="5712254"/>
              <a:ext cx="7877941" cy="2161741"/>
            </a:xfrm>
            <a:prstGeom prst="rightArrow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25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0C61629B-2B92-B790-1672-A1E1BFDA9B02}"/>
                    </a:ext>
                  </a:extLst>
                </p:cNvPr>
                <p:cNvSpPr txBox="1"/>
                <p:nvPr/>
              </p:nvSpPr>
              <p:spPr>
                <a:xfrm>
                  <a:off x="4994017" y="6402625"/>
                  <a:ext cx="5802925" cy="861773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500" dirty="0"/>
                    <a:t>BF Feedback </a:t>
                  </a:r>
                  <a14:m>
                    <m:oMath xmlns:m="http://schemas.openxmlformats.org/officeDocument/2006/math">
                      <m:r>
                        <a:rPr lang="en-US" sz="1500">
                          <a:latin typeface="Cambria Math" panose="02040503050406030204" pitchFamily="18" charset="0"/>
                        </a:rPr>
                        <m:t>{ </m:t>
                      </m:r>
                      <m:acc>
                        <m:accPr>
                          <m:chr m:val="̅"/>
                          <m:ctrlPr>
                            <a:rPr lang="el-GR" sz="15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500" i="1"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</m:acc>
                      <m:d>
                        <m:dPr>
                          <m:ctrlPr>
                            <a:rPr lang="en-US" sz="15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500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US" sz="1500" i="1">
                          <a:latin typeface="Cambria Math" panose="02040503050406030204" pitchFamily="18" charset="0"/>
                        </a:rPr>
                        <m:t> }</m:t>
                      </m:r>
                    </m:oMath>
                  </a14:m>
                  <a:endParaRPr lang="en-US" sz="1500" dirty="0"/>
                </a:p>
              </p:txBody>
            </p:sp>
          </mc:Choice>
          <mc:Fallback xmlns="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0C61629B-2B92-B790-1672-A1E1BFDA9B0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94017" y="6402625"/>
                  <a:ext cx="5802925" cy="861773"/>
                </a:xfrm>
                <a:prstGeom prst="rect">
                  <a:avLst/>
                </a:prstGeom>
                <a:blipFill>
                  <a:blip r:embed="rId3"/>
                  <a:stretch>
                    <a:fillRect t="-3509" b="-1228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62362529-69F7-D9CF-78D9-BCCB064C209F}"/>
                    </a:ext>
                  </a:extLst>
                </p:cNvPr>
                <p:cNvSpPr txBox="1"/>
                <p:nvPr/>
              </p:nvSpPr>
              <p:spPr>
                <a:xfrm>
                  <a:off x="5055561" y="8291145"/>
                  <a:ext cx="5741381" cy="86177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500" dirty="0"/>
                    <a:t>Raw Channel </a:t>
                  </a:r>
                  <a14:m>
                    <m:oMath xmlns:m="http://schemas.openxmlformats.org/officeDocument/2006/math">
                      <m:r>
                        <a:rPr lang="en-US" sz="1500">
                          <a:latin typeface="Cambria Math" panose="02040503050406030204" pitchFamily="18" charset="0"/>
                        </a:rPr>
                        <m:t>{</m:t>
                      </m:r>
                      <m:r>
                        <a:rPr lang="en-US" sz="15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500" i="1">
                          <a:latin typeface="Cambria Math" panose="02040503050406030204" pitchFamily="18" charset="0"/>
                        </a:rPr>
                        <m:t>𝑯</m:t>
                      </m:r>
                      <m:d>
                        <m:dPr>
                          <m:ctrlPr>
                            <a:rPr lang="en-US" sz="15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500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US" sz="1500" i="1">
                          <a:latin typeface="Cambria Math" panose="02040503050406030204" pitchFamily="18" charset="0"/>
                        </a:rPr>
                        <m:t> }</m:t>
                      </m:r>
                    </m:oMath>
                  </a14:m>
                  <a:endParaRPr lang="en-US" sz="1500" dirty="0"/>
                </a:p>
              </p:txBody>
            </p:sp>
          </mc:Choice>
          <mc:Fallback xmlns="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62362529-69F7-D9CF-78D9-BCCB064C209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55561" y="8291145"/>
                  <a:ext cx="5741381" cy="861773"/>
                </a:xfrm>
                <a:prstGeom prst="rect">
                  <a:avLst/>
                </a:prstGeom>
                <a:blipFill>
                  <a:blip r:embed="rId4"/>
                  <a:stretch>
                    <a:fillRect t="-3509" b="-1228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5EAAA471-1598-8648-E353-BAEFC68E2F80}"/>
                    </a:ext>
                  </a:extLst>
                </p:cNvPr>
                <p:cNvSpPr txBox="1"/>
                <p:nvPr/>
              </p:nvSpPr>
              <p:spPr>
                <a:xfrm>
                  <a:off x="4366726" y="10942892"/>
                  <a:ext cx="6570888" cy="86177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500" err="1"/>
                    <a:t>BFed</a:t>
                  </a:r>
                  <a:r>
                    <a:rPr lang="en-US" sz="1500"/>
                    <a:t> Channel </a:t>
                  </a:r>
                  <a14:m>
                    <m:oMath xmlns:m="http://schemas.openxmlformats.org/officeDocument/2006/math">
                      <m:r>
                        <a:rPr lang="en-US" sz="1500">
                          <a:latin typeface="Cambria Math" panose="02040503050406030204" pitchFamily="18" charset="0"/>
                        </a:rPr>
                        <m:t>{</m:t>
                      </m:r>
                      <m:r>
                        <a:rPr lang="en-US" sz="15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500" i="1">
                          <a:latin typeface="Cambria Math" panose="02040503050406030204" pitchFamily="18" charset="0"/>
                        </a:rPr>
                        <m:t>𝑯</m:t>
                      </m:r>
                      <m:d>
                        <m:dPr>
                          <m:ctrlPr>
                            <a:rPr lang="en-US" sz="15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500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acc>
                        <m:accPr>
                          <m:chr m:val="̅"/>
                          <m:ctrlPr>
                            <a:rPr lang="el-GR" sz="15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500" i="1"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</m:acc>
                      <m:d>
                        <m:dPr>
                          <m:ctrlPr>
                            <a:rPr lang="en-US" sz="15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500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US" sz="1500" i="1">
                          <a:latin typeface="Cambria Math" panose="02040503050406030204" pitchFamily="18" charset="0"/>
                        </a:rPr>
                        <m:t> }</m:t>
                      </m:r>
                    </m:oMath>
                  </a14:m>
                  <a:endParaRPr lang="en-US" sz="1500"/>
                </a:p>
              </p:txBody>
            </p:sp>
          </mc:Choice>
          <mc:Fallback xmlns="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5EAAA471-1598-8648-E353-BAEFC68E2F8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66726" y="10942892"/>
                  <a:ext cx="6570888" cy="861773"/>
                </a:xfrm>
                <a:prstGeom prst="rect">
                  <a:avLst/>
                </a:prstGeom>
                <a:blipFill>
                  <a:blip r:embed="rId5"/>
                  <a:stretch>
                    <a:fillRect t="-5357" b="-125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45DFC425-A062-D5AB-D56E-34308D99A4A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4850112"/>
              </p:ext>
            </p:extLst>
          </p:nvPr>
        </p:nvGraphicFramePr>
        <p:xfrm>
          <a:off x="5786438" y="3552825"/>
          <a:ext cx="3017837" cy="213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650960" imgH="1168200" progId="Equation.DSMT4">
                  <p:embed/>
                </p:oleObj>
              </mc:Choice>
              <mc:Fallback>
                <p:oleObj name="Equation" r:id="rId6" imgW="1650960" imgH="1168200" progId="Equation.DSMT4">
                  <p:embed/>
                  <p:pic>
                    <p:nvPicPr>
                      <p:cNvPr id="17" name="Object 16">
                        <a:extLst>
                          <a:ext uri="{FF2B5EF4-FFF2-40B4-BE49-F238E27FC236}">
                            <a16:creationId xmlns:a16="http://schemas.microsoft.com/office/drawing/2014/main" id="{45DFC425-A062-D5AB-D56E-34308D99A4A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786438" y="3552825"/>
                        <a:ext cx="3017837" cy="2139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" name="Group 17">
            <a:extLst>
              <a:ext uri="{FF2B5EF4-FFF2-40B4-BE49-F238E27FC236}">
                <a16:creationId xmlns:a16="http://schemas.microsoft.com/office/drawing/2014/main" id="{58D6CFEF-CA87-05F1-0176-BEFD3C33AFF6}"/>
              </a:ext>
            </a:extLst>
          </p:cNvPr>
          <p:cNvGrpSpPr/>
          <p:nvPr/>
        </p:nvGrpSpPr>
        <p:grpSpPr>
          <a:xfrm>
            <a:off x="538049" y="1858881"/>
            <a:ext cx="7613877" cy="1109662"/>
            <a:chOff x="-15606" y="939565"/>
            <a:chExt cx="10151834" cy="1479550"/>
          </a:xfrm>
        </p:grpSpPr>
        <p:graphicFrame>
          <p:nvGraphicFramePr>
            <p:cNvPr id="19" name="Object 18">
              <a:extLst>
                <a:ext uri="{FF2B5EF4-FFF2-40B4-BE49-F238E27FC236}">
                  <a16:creationId xmlns:a16="http://schemas.microsoft.com/office/drawing/2014/main" id="{CA92E865-FB67-0E5B-44B9-56B72FFA0344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7024728" y="939565"/>
            <a:ext cx="3111500" cy="13843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1485720" imgH="660240" progId="Equation.DSMT4">
                    <p:embed/>
                  </p:oleObj>
                </mc:Choice>
                <mc:Fallback>
                  <p:oleObj name="Equation" r:id="rId8" imgW="1485720" imgH="660240" progId="Equation.DSMT4">
                    <p:embed/>
                    <p:pic>
                      <p:nvPicPr>
                        <p:cNvPr id="19" name="Object 18">
                          <a:extLst>
                            <a:ext uri="{FF2B5EF4-FFF2-40B4-BE49-F238E27FC236}">
                              <a16:creationId xmlns:a16="http://schemas.microsoft.com/office/drawing/2014/main" id="{CA92E865-FB67-0E5B-44B9-56B72FFA0344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7024728" y="939565"/>
                          <a:ext cx="3111500" cy="1384301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70A1B5B7-DB1B-6655-48F5-8E447AD1F431}"/>
                </a:ext>
              </a:extLst>
            </p:cNvPr>
            <p:cNvSpPr txBox="1"/>
            <p:nvPr/>
          </p:nvSpPr>
          <p:spPr>
            <a:xfrm>
              <a:off x="-15606" y="1064897"/>
              <a:ext cx="5684078" cy="1354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500" dirty="0"/>
                <a:t>Optimal GMD: </a:t>
              </a:r>
            </a:p>
            <a:p>
              <a:pPr marL="278606" indent="-278606">
                <a:buFont typeface="+mj-lt"/>
                <a:buAutoNum type="arabicPeriod"/>
              </a:pPr>
              <a:r>
                <a:rPr lang="en-US" sz="1500" dirty="0"/>
                <a:t>GMD is not unique. </a:t>
              </a:r>
            </a:p>
            <a:p>
              <a:pPr marL="278606" indent="-278606">
                <a:buFont typeface="+mj-lt"/>
                <a:buAutoNum type="arabicPeriod"/>
              </a:pPr>
              <a:r>
                <a:rPr lang="en-US" sz="1500" dirty="0"/>
                <a:t>Choose a GMD that meets our pre-defined optimization criteria.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339439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990599"/>
          </a:xfrm>
        </p:spPr>
        <p:txBody>
          <a:bodyPr/>
          <a:lstStyle/>
          <a:p>
            <a:r>
              <a:rPr lang="en-US" sz="2800" dirty="0"/>
              <a:t>Optimal </a:t>
            </a:r>
            <a:r>
              <a:rPr lang="en-US" sz="2800" dirty="0">
                <a:highlight>
                  <a:srgbClr val="FFFF00"/>
                </a:highlight>
              </a:rPr>
              <a:t>GMD</a:t>
            </a:r>
            <a:r>
              <a:rPr lang="en-US" sz="2800" dirty="0"/>
              <a:t> Based TXBF Feedback</a:t>
            </a:r>
            <a:br>
              <a:rPr lang="en-US" sz="2800" dirty="0"/>
            </a:br>
            <a:r>
              <a:rPr lang="en-US" sz="2800" dirty="0"/>
              <a:t>(hide standards-related details temporarily)</a:t>
            </a:r>
            <a:endParaRPr lang="en-GB" sz="2800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871552B-FD15-47F5-98A5-87775F649006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November 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EA26FB7-5E77-4B6B-AC91-00B93EBD10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Aiguo Yan (ZEKU)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6F71F1-5F38-4351-A8B9-A6A3769F57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7F933B-01AB-417E-B215-614D68F9A949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802.11-22/</a:t>
            </a:r>
            <a:r>
              <a:rPr lang="en-US" sz="1800" b="1" dirty="0">
                <a:solidFill>
                  <a:srgbClr val="000000"/>
                </a:solidFill>
                <a:latin typeface="+mn-lt"/>
              </a:rPr>
              <a:t>1869r0</a:t>
            </a:r>
            <a:endParaRPr lang="en-SG" sz="1800" b="1" dirty="0">
              <a:solidFill>
                <a:srgbClr val="000000"/>
              </a:solidFill>
              <a:latin typeface="+mn-lt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CD9DE5E-83B5-5142-DCA8-F26A3E59A177}"/>
              </a:ext>
            </a:extLst>
          </p:cNvPr>
          <p:cNvGrpSpPr/>
          <p:nvPr/>
        </p:nvGrpSpPr>
        <p:grpSpPr>
          <a:xfrm>
            <a:off x="501156" y="3505201"/>
            <a:ext cx="5057787" cy="2743200"/>
            <a:chOff x="1336417" y="5712254"/>
            <a:chExt cx="13487432" cy="6851955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81D7545D-B089-2B0D-132F-B8FBB1F826D7}"/>
                </a:ext>
              </a:extLst>
            </p:cNvPr>
            <p:cNvSpPr/>
            <p:nvPr/>
          </p:nvSpPr>
          <p:spPr>
            <a:xfrm>
              <a:off x="1336417" y="5712260"/>
              <a:ext cx="2804746" cy="685194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700" dirty="0" err="1">
                  <a:solidFill>
                    <a:schemeClr val="tx1"/>
                  </a:solidFill>
                </a:rPr>
                <a:t>BFer</a:t>
              </a:r>
              <a:endParaRPr lang="en-US" sz="2700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4FCA4E1E-F7B1-64B7-B83B-E8D3F1FF3A3A}"/>
                </a:ext>
              </a:extLst>
            </p:cNvPr>
            <p:cNvSpPr/>
            <p:nvPr/>
          </p:nvSpPr>
          <p:spPr>
            <a:xfrm>
              <a:off x="12019103" y="5712260"/>
              <a:ext cx="2804746" cy="6851948"/>
            </a:xfrm>
            <a:prstGeom prst="rect">
              <a:avLst/>
            </a:prstGeom>
            <a:solidFill>
              <a:srgbClr val="FFD08B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700" err="1">
                  <a:solidFill>
                    <a:schemeClr val="tx1"/>
                  </a:solidFill>
                </a:rPr>
                <a:t>BFee</a:t>
              </a:r>
              <a:endParaRPr lang="en-US" sz="2700">
                <a:solidFill>
                  <a:schemeClr val="tx1"/>
                </a:solidFill>
              </a:endParaRPr>
            </a:p>
          </p:txBody>
        </p:sp>
        <p:sp>
          <p:nvSpPr>
            <p:cNvPr id="11" name="Arrow: Right 10">
              <a:extLst>
                <a:ext uri="{FF2B5EF4-FFF2-40B4-BE49-F238E27FC236}">
                  <a16:creationId xmlns:a16="http://schemas.microsoft.com/office/drawing/2014/main" id="{EF5222CB-7337-4F13-4DDA-6DF7F3C44B24}"/>
                </a:ext>
              </a:extLst>
            </p:cNvPr>
            <p:cNvSpPr/>
            <p:nvPr/>
          </p:nvSpPr>
          <p:spPr>
            <a:xfrm>
              <a:off x="4141162" y="10119947"/>
              <a:ext cx="7877940" cy="2444262"/>
            </a:xfrm>
            <a:prstGeom prst="rightArrow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250"/>
            </a:p>
          </p:txBody>
        </p:sp>
        <p:sp>
          <p:nvSpPr>
            <p:cNvPr id="12" name="Arrow: Right 11">
              <a:extLst>
                <a:ext uri="{FF2B5EF4-FFF2-40B4-BE49-F238E27FC236}">
                  <a16:creationId xmlns:a16="http://schemas.microsoft.com/office/drawing/2014/main" id="{A2EBEE9F-E7F2-5109-D613-6CF1FC3D81F9}"/>
                </a:ext>
              </a:extLst>
            </p:cNvPr>
            <p:cNvSpPr/>
            <p:nvPr/>
          </p:nvSpPr>
          <p:spPr>
            <a:xfrm>
              <a:off x="4141162" y="7491047"/>
              <a:ext cx="7877940" cy="2444262"/>
            </a:xfrm>
            <a:prstGeom prst="rightArrow">
              <a:avLst/>
            </a:prstGeom>
            <a:solidFill>
              <a:srgbClr val="66CC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250"/>
            </a:p>
          </p:txBody>
        </p:sp>
        <p:sp>
          <p:nvSpPr>
            <p:cNvPr id="13" name="Arrow: Right 12">
              <a:extLst>
                <a:ext uri="{FF2B5EF4-FFF2-40B4-BE49-F238E27FC236}">
                  <a16:creationId xmlns:a16="http://schemas.microsoft.com/office/drawing/2014/main" id="{C64EB5C9-B1B4-7E9F-E574-9155792778E0}"/>
                </a:ext>
              </a:extLst>
            </p:cNvPr>
            <p:cNvSpPr/>
            <p:nvPr/>
          </p:nvSpPr>
          <p:spPr>
            <a:xfrm flipH="1">
              <a:off x="4141161" y="5712254"/>
              <a:ext cx="7877941" cy="2161741"/>
            </a:xfrm>
            <a:prstGeom prst="rightArrow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25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0C61629B-2B92-B790-1672-A1E1BFDA9B02}"/>
                    </a:ext>
                  </a:extLst>
                </p:cNvPr>
                <p:cNvSpPr txBox="1"/>
                <p:nvPr/>
              </p:nvSpPr>
              <p:spPr>
                <a:xfrm>
                  <a:off x="4994017" y="6402625"/>
                  <a:ext cx="5802925" cy="861773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500" dirty="0"/>
                    <a:t>BF Feedback </a:t>
                  </a:r>
                  <a14:m>
                    <m:oMath xmlns:m="http://schemas.openxmlformats.org/officeDocument/2006/math">
                      <m:r>
                        <a:rPr lang="en-US" sz="1500">
                          <a:latin typeface="Cambria Math" panose="02040503050406030204" pitchFamily="18" charset="0"/>
                        </a:rPr>
                        <m:t>{ </m:t>
                      </m:r>
                      <m:acc>
                        <m:accPr>
                          <m:chr m:val="̅"/>
                          <m:ctrlPr>
                            <a:rPr lang="el-GR" sz="15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500" i="1"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</m:acc>
                      <m:d>
                        <m:dPr>
                          <m:ctrlPr>
                            <a:rPr lang="en-US" sz="15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500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US" sz="1500" i="1">
                          <a:latin typeface="Cambria Math" panose="02040503050406030204" pitchFamily="18" charset="0"/>
                        </a:rPr>
                        <m:t> }</m:t>
                      </m:r>
                    </m:oMath>
                  </a14:m>
                  <a:endParaRPr lang="en-US" sz="1500" dirty="0"/>
                </a:p>
              </p:txBody>
            </p:sp>
          </mc:Choice>
          <mc:Fallback xmlns="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0C61629B-2B92-B790-1672-A1E1BFDA9B0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94017" y="6402625"/>
                  <a:ext cx="5802925" cy="861773"/>
                </a:xfrm>
                <a:prstGeom prst="rect">
                  <a:avLst/>
                </a:prstGeom>
                <a:blipFill>
                  <a:blip r:embed="rId3"/>
                  <a:stretch>
                    <a:fillRect t="-3509" b="-1228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62362529-69F7-D9CF-78D9-BCCB064C209F}"/>
                    </a:ext>
                  </a:extLst>
                </p:cNvPr>
                <p:cNvSpPr txBox="1"/>
                <p:nvPr/>
              </p:nvSpPr>
              <p:spPr>
                <a:xfrm>
                  <a:off x="5055561" y="8291145"/>
                  <a:ext cx="5741381" cy="86177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500" dirty="0"/>
                    <a:t>Raw Channel </a:t>
                  </a:r>
                  <a14:m>
                    <m:oMath xmlns:m="http://schemas.openxmlformats.org/officeDocument/2006/math">
                      <m:r>
                        <a:rPr lang="en-US" sz="1500">
                          <a:latin typeface="Cambria Math" panose="02040503050406030204" pitchFamily="18" charset="0"/>
                        </a:rPr>
                        <m:t>{</m:t>
                      </m:r>
                      <m:r>
                        <a:rPr lang="en-US" sz="15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500" i="1">
                          <a:latin typeface="Cambria Math" panose="02040503050406030204" pitchFamily="18" charset="0"/>
                        </a:rPr>
                        <m:t>𝑯</m:t>
                      </m:r>
                      <m:d>
                        <m:dPr>
                          <m:ctrlPr>
                            <a:rPr lang="en-US" sz="15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500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US" sz="1500" i="1">
                          <a:latin typeface="Cambria Math" panose="02040503050406030204" pitchFamily="18" charset="0"/>
                        </a:rPr>
                        <m:t> }</m:t>
                      </m:r>
                    </m:oMath>
                  </a14:m>
                  <a:endParaRPr lang="en-US" sz="1500" dirty="0"/>
                </a:p>
              </p:txBody>
            </p:sp>
          </mc:Choice>
          <mc:Fallback xmlns="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62362529-69F7-D9CF-78D9-BCCB064C209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55561" y="8291145"/>
                  <a:ext cx="5741381" cy="861773"/>
                </a:xfrm>
                <a:prstGeom prst="rect">
                  <a:avLst/>
                </a:prstGeom>
                <a:blipFill>
                  <a:blip r:embed="rId4"/>
                  <a:stretch>
                    <a:fillRect t="-3509" b="-1228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5EAAA471-1598-8648-E353-BAEFC68E2F80}"/>
                    </a:ext>
                  </a:extLst>
                </p:cNvPr>
                <p:cNvSpPr txBox="1"/>
                <p:nvPr/>
              </p:nvSpPr>
              <p:spPr>
                <a:xfrm>
                  <a:off x="4366726" y="10942892"/>
                  <a:ext cx="6570888" cy="86177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500" err="1"/>
                    <a:t>BFed</a:t>
                  </a:r>
                  <a:r>
                    <a:rPr lang="en-US" sz="1500"/>
                    <a:t> Channel </a:t>
                  </a:r>
                  <a14:m>
                    <m:oMath xmlns:m="http://schemas.openxmlformats.org/officeDocument/2006/math">
                      <m:r>
                        <a:rPr lang="en-US" sz="1500">
                          <a:latin typeface="Cambria Math" panose="02040503050406030204" pitchFamily="18" charset="0"/>
                        </a:rPr>
                        <m:t>{</m:t>
                      </m:r>
                      <m:r>
                        <a:rPr lang="en-US" sz="15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500" i="1">
                          <a:latin typeface="Cambria Math" panose="02040503050406030204" pitchFamily="18" charset="0"/>
                        </a:rPr>
                        <m:t>𝑯</m:t>
                      </m:r>
                      <m:d>
                        <m:dPr>
                          <m:ctrlPr>
                            <a:rPr lang="en-US" sz="15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500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acc>
                        <m:accPr>
                          <m:chr m:val="̅"/>
                          <m:ctrlPr>
                            <a:rPr lang="el-GR" sz="15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500" i="1"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</m:acc>
                      <m:d>
                        <m:dPr>
                          <m:ctrlPr>
                            <a:rPr lang="en-US" sz="15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500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US" sz="1500" i="1">
                          <a:latin typeface="Cambria Math" panose="02040503050406030204" pitchFamily="18" charset="0"/>
                        </a:rPr>
                        <m:t> }</m:t>
                      </m:r>
                    </m:oMath>
                  </a14:m>
                  <a:endParaRPr lang="en-US" sz="1500"/>
                </a:p>
              </p:txBody>
            </p:sp>
          </mc:Choice>
          <mc:Fallback xmlns="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5EAAA471-1598-8648-E353-BAEFC68E2F8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66726" y="10942892"/>
                  <a:ext cx="6570888" cy="861773"/>
                </a:xfrm>
                <a:prstGeom prst="rect">
                  <a:avLst/>
                </a:prstGeom>
                <a:blipFill>
                  <a:blip r:embed="rId5"/>
                  <a:stretch>
                    <a:fillRect t="-5357" b="-125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45DFC425-A062-D5AB-D56E-34308D99A4A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1351703"/>
              </p:ext>
            </p:extLst>
          </p:nvPr>
        </p:nvGraphicFramePr>
        <p:xfrm>
          <a:off x="5786438" y="3762375"/>
          <a:ext cx="3017837" cy="172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650960" imgH="939600" progId="Equation.DSMT4">
                  <p:embed/>
                </p:oleObj>
              </mc:Choice>
              <mc:Fallback>
                <p:oleObj name="Equation" r:id="rId6" imgW="1650960" imgH="939600" progId="Equation.DSMT4">
                  <p:embed/>
                  <p:pic>
                    <p:nvPicPr>
                      <p:cNvPr id="17" name="Object 16">
                        <a:extLst>
                          <a:ext uri="{FF2B5EF4-FFF2-40B4-BE49-F238E27FC236}">
                            <a16:creationId xmlns:a16="http://schemas.microsoft.com/office/drawing/2014/main" id="{45DFC425-A062-D5AB-D56E-34308D99A4A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786438" y="3762375"/>
                        <a:ext cx="3017837" cy="1720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" name="Group 17">
            <a:extLst>
              <a:ext uri="{FF2B5EF4-FFF2-40B4-BE49-F238E27FC236}">
                <a16:creationId xmlns:a16="http://schemas.microsoft.com/office/drawing/2014/main" id="{58D6CFEF-CA87-05F1-0176-BEFD3C33AFF6}"/>
              </a:ext>
            </a:extLst>
          </p:cNvPr>
          <p:cNvGrpSpPr/>
          <p:nvPr/>
        </p:nvGrpSpPr>
        <p:grpSpPr>
          <a:xfrm>
            <a:off x="538049" y="1858881"/>
            <a:ext cx="7613877" cy="1109662"/>
            <a:chOff x="-15606" y="939565"/>
            <a:chExt cx="10151834" cy="1479550"/>
          </a:xfrm>
        </p:grpSpPr>
        <p:graphicFrame>
          <p:nvGraphicFramePr>
            <p:cNvPr id="19" name="Object 18">
              <a:extLst>
                <a:ext uri="{FF2B5EF4-FFF2-40B4-BE49-F238E27FC236}">
                  <a16:creationId xmlns:a16="http://schemas.microsoft.com/office/drawing/2014/main" id="{CA92E865-FB67-0E5B-44B9-56B72FFA0344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7024728" y="939565"/>
            <a:ext cx="3111500" cy="13843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1485720" imgH="660240" progId="Equation.DSMT4">
                    <p:embed/>
                  </p:oleObj>
                </mc:Choice>
                <mc:Fallback>
                  <p:oleObj name="Equation" r:id="rId8" imgW="1485720" imgH="660240" progId="Equation.DSMT4">
                    <p:embed/>
                    <p:pic>
                      <p:nvPicPr>
                        <p:cNvPr id="19" name="Object 18">
                          <a:extLst>
                            <a:ext uri="{FF2B5EF4-FFF2-40B4-BE49-F238E27FC236}">
                              <a16:creationId xmlns:a16="http://schemas.microsoft.com/office/drawing/2014/main" id="{CA92E865-FB67-0E5B-44B9-56B72FFA0344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7024728" y="939565"/>
                          <a:ext cx="3111500" cy="1384301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70A1B5B7-DB1B-6655-48F5-8E447AD1F431}"/>
                </a:ext>
              </a:extLst>
            </p:cNvPr>
            <p:cNvSpPr txBox="1"/>
            <p:nvPr/>
          </p:nvSpPr>
          <p:spPr>
            <a:xfrm>
              <a:off x="-15606" y="1064897"/>
              <a:ext cx="5684078" cy="1354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500" dirty="0"/>
                <a:t>Optimal GMD: </a:t>
              </a:r>
            </a:p>
            <a:p>
              <a:pPr marL="278606" indent="-278606">
                <a:buFont typeface="+mj-lt"/>
                <a:buAutoNum type="arabicPeriod"/>
              </a:pPr>
              <a:r>
                <a:rPr lang="en-US" sz="1500" dirty="0"/>
                <a:t>GMD is not unique. </a:t>
              </a:r>
            </a:p>
            <a:p>
              <a:pPr marL="278606" indent="-278606">
                <a:buFont typeface="+mj-lt"/>
                <a:buAutoNum type="arabicPeriod"/>
              </a:pPr>
              <a:r>
                <a:rPr lang="en-US" sz="1500" dirty="0"/>
                <a:t>Choose a GMD that meets our pre-defined optimization criteria.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54192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pPr algn="l"/>
            <a:r>
              <a:rPr lang="en-GB" sz="2800" dirty="0"/>
              <a:t>Outline</a:t>
            </a:r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685799" y="1325057"/>
            <a:ext cx="7770813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Background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Application of the Optimal SVD in </a:t>
            </a:r>
            <a:r>
              <a:rPr lang="en-US" altLang="zh-C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TXBFing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Potential changes for the new standards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Simulation Results of  the Optimal SVD Based TXBF 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Summary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Backup Slides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7A5CA308-53B2-4C6E-927E-659DCC4F6274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November 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04ADB32-21E9-4C2B-92D7-448EB7C214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Aiguo Yan(ZEKU)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B470BA-8E63-4B6B-A73E-A950160D76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35B49E3-B3DA-4ECC-8A76-C8A384E70F5C}"/>
              </a:ext>
            </a:extLst>
          </p:cNvPr>
          <p:cNvSpPr/>
          <p:nvPr/>
        </p:nvSpPr>
        <p:spPr>
          <a:xfrm>
            <a:off x="5029200" y="285349"/>
            <a:ext cx="3581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802.11-22/</a:t>
            </a:r>
            <a:r>
              <a:rPr lang="en-US" sz="1800" b="1" dirty="0">
                <a:solidFill>
                  <a:srgbClr val="000000"/>
                </a:solidFill>
                <a:latin typeface="+mn-lt"/>
              </a:rPr>
              <a:t>1869r0</a:t>
            </a:r>
            <a:endParaRPr lang="en-SG" sz="1800" b="1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92734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33400" y="606425"/>
            <a:ext cx="8153400" cy="536576"/>
          </a:xfrm>
        </p:spPr>
        <p:txBody>
          <a:bodyPr/>
          <a:lstStyle/>
          <a:p>
            <a:r>
              <a:rPr lang="en-US" sz="2800" dirty="0"/>
              <a:t>Background</a:t>
            </a:r>
            <a:endParaRPr lang="en-GB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477520" y="1143001"/>
            <a:ext cx="8305800" cy="5225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indent="0"/>
            <a:r>
              <a:rPr lang="en-US" sz="2000" dirty="0"/>
              <a:t>Objectives of UHR/SG [WNG02,WNG03]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Improve </a:t>
            </a:r>
            <a:r>
              <a:rPr lang="en-US" sz="2000" b="1" dirty="0"/>
              <a:t>reliability </a:t>
            </a:r>
            <a:r>
              <a:rPr lang="en-US" sz="2000" dirty="0"/>
              <a:t>of WLAN connectivity,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reduce </a:t>
            </a:r>
            <a:r>
              <a:rPr lang="en-US" sz="2000" b="1" dirty="0"/>
              <a:t>latencies</a:t>
            </a:r>
            <a:r>
              <a:rPr lang="en-US" sz="2000" dirty="0"/>
              <a:t>,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increase manageability,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increase </a:t>
            </a:r>
            <a:r>
              <a:rPr lang="en-US" sz="2000" b="1" dirty="0"/>
              <a:t>throughput</a:t>
            </a:r>
            <a:r>
              <a:rPr lang="en-US" sz="2000" dirty="0"/>
              <a:t> including at different SNR levels and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reduce device level </a:t>
            </a:r>
            <a:r>
              <a:rPr lang="en-US" sz="2000" b="1" dirty="0"/>
              <a:t>power consumption</a:t>
            </a:r>
            <a:r>
              <a:rPr lang="en-US" sz="2000" dirty="0"/>
              <a:t>.</a:t>
            </a:r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Some Key takeaways from Sept/2022 Meetings [UHR01,UHR02]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Features which address </a:t>
            </a:r>
            <a:r>
              <a:rPr lang="en-US" sz="2000" b="1" dirty="0"/>
              <a:t>multiple objectives </a:t>
            </a:r>
            <a:r>
              <a:rPr lang="en-US" sz="2000" dirty="0"/>
              <a:t>would be considered with higher priority. </a:t>
            </a:r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Background  and Advantage of the Optimal SVD based TXBF [WNG01]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We had a high-level presentation in WGN in Sept/2022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We received many suggestions/comments/questions.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Many were eager to see simulations results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Now, simulation are showing 2.1 - 2.9 dB  gains on average.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This kind of gain can be translated into </a:t>
            </a:r>
            <a:r>
              <a:rPr lang="en-US" sz="2000" b="1" dirty="0"/>
              <a:t>multiple benefits</a:t>
            </a:r>
          </a:p>
          <a:p>
            <a:pPr marL="0" indent="0"/>
            <a:endParaRPr lang="en-US" sz="2000" dirty="0"/>
          </a:p>
          <a:p>
            <a:pPr marL="0" indent="0"/>
            <a:endParaRPr lang="en-US" sz="2000" dirty="0"/>
          </a:p>
          <a:p>
            <a:pPr marL="0" indent="0">
              <a:spcBef>
                <a:spcPts val="0"/>
              </a:spcBef>
              <a:spcAft>
                <a:spcPts val="600"/>
              </a:spcAft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9AABD6FF-232D-4B87-8694-E829445ACAE9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November 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DB0B70F-879D-40AB-9773-704457BADD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Aiguo Yan (ZEKU)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E415C1B-F605-4203-A010-97864B3C221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D5B0351-EEBD-4F2B-BBFE-A8CDB3C9FAC2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802.11-22/</a:t>
            </a:r>
            <a:r>
              <a:rPr lang="en-US" sz="1800" b="1" dirty="0">
                <a:solidFill>
                  <a:srgbClr val="000000"/>
                </a:solidFill>
                <a:latin typeface="+mn-lt"/>
              </a:rPr>
              <a:t>1869r0</a:t>
            </a:r>
            <a:endParaRPr lang="en-SG" sz="1800" b="1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93192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990599"/>
          </a:xfrm>
        </p:spPr>
        <p:txBody>
          <a:bodyPr/>
          <a:lstStyle/>
          <a:p>
            <a:r>
              <a:rPr lang="en-US" sz="2800" dirty="0"/>
              <a:t>Optimal </a:t>
            </a:r>
            <a:r>
              <a:rPr lang="en-US" sz="2800" dirty="0">
                <a:highlight>
                  <a:srgbClr val="FFFF00"/>
                </a:highlight>
              </a:rPr>
              <a:t>SVD</a:t>
            </a:r>
            <a:r>
              <a:rPr lang="en-US" sz="2800" dirty="0"/>
              <a:t> Based </a:t>
            </a:r>
            <a:r>
              <a:rPr lang="en-US" sz="2800" dirty="0" err="1"/>
              <a:t>TXBFing</a:t>
            </a:r>
            <a:br>
              <a:rPr lang="en-US" sz="2800" dirty="0"/>
            </a:br>
            <a:r>
              <a:rPr lang="en-US" sz="2800" dirty="0"/>
              <a:t>(hide standards-related details temporarily)</a:t>
            </a:r>
            <a:endParaRPr lang="en-GB" sz="2800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871552B-FD15-47F5-98A5-87775F649006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November 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EA26FB7-5E77-4B6B-AC91-00B93EBD10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Aiguo Yan (ZEKU)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6F71F1-5F38-4351-A8B9-A6A3769F57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7F933B-01AB-417E-B215-614D68F9A949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802.11-22/</a:t>
            </a:r>
            <a:r>
              <a:rPr lang="en-US" sz="1800" b="1" dirty="0">
                <a:solidFill>
                  <a:srgbClr val="000000"/>
                </a:solidFill>
                <a:latin typeface="+mn-lt"/>
              </a:rPr>
              <a:t>1869r0</a:t>
            </a:r>
            <a:endParaRPr lang="en-SG" sz="1800" b="1" dirty="0">
              <a:solidFill>
                <a:srgbClr val="000000"/>
              </a:solidFill>
              <a:latin typeface="+mn-lt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CD9DE5E-83B5-5142-DCA8-F26A3E59A177}"/>
              </a:ext>
            </a:extLst>
          </p:cNvPr>
          <p:cNvGrpSpPr/>
          <p:nvPr/>
        </p:nvGrpSpPr>
        <p:grpSpPr>
          <a:xfrm>
            <a:off x="501156" y="3505201"/>
            <a:ext cx="5057787" cy="2743200"/>
            <a:chOff x="1336417" y="5712254"/>
            <a:chExt cx="13487432" cy="6851955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81D7545D-B089-2B0D-132F-B8FBB1F826D7}"/>
                </a:ext>
              </a:extLst>
            </p:cNvPr>
            <p:cNvSpPr/>
            <p:nvPr/>
          </p:nvSpPr>
          <p:spPr>
            <a:xfrm>
              <a:off x="1336417" y="5712260"/>
              <a:ext cx="2804746" cy="685194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700" dirty="0" err="1">
                  <a:solidFill>
                    <a:schemeClr val="tx1"/>
                  </a:solidFill>
                </a:rPr>
                <a:t>BFer</a:t>
              </a:r>
              <a:endParaRPr lang="en-US" sz="2700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4FCA4E1E-F7B1-64B7-B83B-E8D3F1FF3A3A}"/>
                </a:ext>
              </a:extLst>
            </p:cNvPr>
            <p:cNvSpPr/>
            <p:nvPr/>
          </p:nvSpPr>
          <p:spPr>
            <a:xfrm>
              <a:off x="12019103" y="5712260"/>
              <a:ext cx="2804746" cy="6851948"/>
            </a:xfrm>
            <a:prstGeom prst="rect">
              <a:avLst/>
            </a:prstGeom>
            <a:solidFill>
              <a:srgbClr val="FFD08B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700" err="1">
                  <a:solidFill>
                    <a:schemeClr val="tx1"/>
                  </a:solidFill>
                </a:rPr>
                <a:t>BFee</a:t>
              </a:r>
              <a:endParaRPr lang="en-US" sz="2700">
                <a:solidFill>
                  <a:schemeClr val="tx1"/>
                </a:solidFill>
              </a:endParaRPr>
            </a:p>
          </p:txBody>
        </p:sp>
        <p:sp>
          <p:nvSpPr>
            <p:cNvPr id="11" name="Arrow: Right 10">
              <a:extLst>
                <a:ext uri="{FF2B5EF4-FFF2-40B4-BE49-F238E27FC236}">
                  <a16:creationId xmlns:a16="http://schemas.microsoft.com/office/drawing/2014/main" id="{EF5222CB-7337-4F13-4DDA-6DF7F3C44B24}"/>
                </a:ext>
              </a:extLst>
            </p:cNvPr>
            <p:cNvSpPr/>
            <p:nvPr/>
          </p:nvSpPr>
          <p:spPr>
            <a:xfrm>
              <a:off x="4141162" y="10119947"/>
              <a:ext cx="7877940" cy="2444262"/>
            </a:xfrm>
            <a:prstGeom prst="rightArrow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250"/>
            </a:p>
          </p:txBody>
        </p:sp>
        <p:sp>
          <p:nvSpPr>
            <p:cNvPr id="12" name="Arrow: Right 11">
              <a:extLst>
                <a:ext uri="{FF2B5EF4-FFF2-40B4-BE49-F238E27FC236}">
                  <a16:creationId xmlns:a16="http://schemas.microsoft.com/office/drawing/2014/main" id="{A2EBEE9F-E7F2-5109-D613-6CF1FC3D81F9}"/>
                </a:ext>
              </a:extLst>
            </p:cNvPr>
            <p:cNvSpPr/>
            <p:nvPr/>
          </p:nvSpPr>
          <p:spPr>
            <a:xfrm>
              <a:off x="4141162" y="7491047"/>
              <a:ext cx="7877940" cy="2444262"/>
            </a:xfrm>
            <a:prstGeom prst="rightArrow">
              <a:avLst/>
            </a:prstGeom>
            <a:solidFill>
              <a:srgbClr val="66CC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250"/>
            </a:p>
          </p:txBody>
        </p:sp>
        <p:sp>
          <p:nvSpPr>
            <p:cNvPr id="13" name="Arrow: Right 12">
              <a:extLst>
                <a:ext uri="{FF2B5EF4-FFF2-40B4-BE49-F238E27FC236}">
                  <a16:creationId xmlns:a16="http://schemas.microsoft.com/office/drawing/2014/main" id="{C64EB5C9-B1B4-7E9F-E574-9155792778E0}"/>
                </a:ext>
              </a:extLst>
            </p:cNvPr>
            <p:cNvSpPr/>
            <p:nvPr/>
          </p:nvSpPr>
          <p:spPr>
            <a:xfrm flipH="1">
              <a:off x="4141161" y="5712254"/>
              <a:ext cx="7877941" cy="2161741"/>
            </a:xfrm>
            <a:prstGeom prst="rightArrow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25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0C61629B-2B92-B790-1672-A1E1BFDA9B02}"/>
                    </a:ext>
                  </a:extLst>
                </p:cNvPr>
                <p:cNvSpPr txBox="1"/>
                <p:nvPr/>
              </p:nvSpPr>
              <p:spPr>
                <a:xfrm>
                  <a:off x="4994017" y="6402625"/>
                  <a:ext cx="5802925" cy="861773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500" dirty="0"/>
                    <a:t>BF Feedback </a:t>
                  </a:r>
                  <a14:m>
                    <m:oMath xmlns:m="http://schemas.openxmlformats.org/officeDocument/2006/math">
                      <m:r>
                        <a:rPr lang="en-US" sz="1500">
                          <a:latin typeface="Cambria Math" panose="02040503050406030204" pitchFamily="18" charset="0"/>
                        </a:rPr>
                        <m:t>{ </m:t>
                      </m:r>
                      <m:acc>
                        <m:accPr>
                          <m:chr m:val="̅"/>
                          <m:ctrlPr>
                            <a:rPr lang="el-GR" sz="15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500" i="1"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</m:acc>
                      <m:d>
                        <m:dPr>
                          <m:ctrlPr>
                            <a:rPr lang="en-US" sz="15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500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US" sz="1500" i="1">
                          <a:latin typeface="Cambria Math" panose="02040503050406030204" pitchFamily="18" charset="0"/>
                        </a:rPr>
                        <m:t> }</m:t>
                      </m:r>
                    </m:oMath>
                  </a14:m>
                  <a:endParaRPr lang="en-US" sz="1500" dirty="0"/>
                </a:p>
              </p:txBody>
            </p:sp>
          </mc:Choice>
          <mc:Fallback xmlns="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0C61629B-2B92-B790-1672-A1E1BFDA9B0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94017" y="6402625"/>
                  <a:ext cx="5802925" cy="861773"/>
                </a:xfrm>
                <a:prstGeom prst="rect">
                  <a:avLst/>
                </a:prstGeom>
                <a:blipFill>
                  <a:blip r:embed="rId3"/>
                  <a:stretch>
                    <a:fillRect t="-3509" b="-1228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62362529-69F7-D9CF-78D9-BCCB064C209F}"/>
                    </a:ext>
                  </a:extLst>
                </p:cNvPr>
                <p:cNvSpPr txBox="1"/>
                <p:nvPr/>
              </p:nvSpPr>
              <p:spPr>
                <a:xfrm>
                  <a:off x="5055561" y="8291145"/>
                  <a:ext cx="5741381" cy="86177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500" dirty="0"/>
                    <a:t>Raw Channel </a:t>
                  </a:r>
                  <a14:m>
                    <m:oMath xmlns:m="http://schemas.openxmlformats.org/officeDocument/2006/math">
                      <m:r>
                        <a:rPr lang="en-US" sz="1500">
                          <a:latin typeface="Cambria Math" panose="02040503050406030204" pitchFamily="18" charset="0"/>
                        </a:rPr>
                        <m:t>{</m:t>
                      </m:r>
                      <m:r>
                        <a:rPr lang="en-US" sz="15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500" i="1">
                          <a:latin typeface="Cambria Math" panose="02040503050406030204" pitchFamily="18" charset="0"/>
                        </a:rPr>
                        <m:t>𝑯</m:t>
                      </m:r>
                      <m:d>
                        <m:dPr>
                          <m:ctrlPr>
                            <a:rPr lang="en-US" sz="15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500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US" sz="1500" i="1">
                          <a:latin typeface="Cambria Math" panose="02040503050406030204" pitchFamily="18" charset="0"/>
                        </a:rPr>
                        <m:t> }</m:t>
                      </m:r>
                    </m:oMath>
                  </a14:m>
                  <a:endParaRPr lang="en-US" sz="1500" dirty="0"/>
                </a:p>
              </p:txBody>
            </p:sp>
          </mc:Choice>
          <mc:Fallback xmlns="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62362529-69F7-D9CF-78D9-BCCB064C209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55561" y="8291145"/>
                  <a:ext cx="5741381" cy="861773"/>
                </a:xfrm>
                <a:prstGeom prst="rect">
                  <a:avLst/>
                </a:prstGeom>
                <a:blipFill>
                  <a:blip r:embed="rId4"/>
                  <a:stretch>
                    <a:fillRect t="-3509" b="-1228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5EAAA471-1598-8648-E353-BAEFC68E2F80}"/>
                    </a:ext>
                  </a:extLst>
                </p:cNvPr>
                <p:cNvSpPr txBox="1"/>
                <p:nvPr/>
              </p:nvSpPr>
              <p:spPr>
                <a:xfrm>
                  <a:off x="4366726" y="10942892"/>
                  <a:ext cx="6570888" cy="86177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500" err="1"/>
                    <a:t>BFed</a:t>
                  </a:r>
                  <a:r>
                    <a:rPr lang="en-US" sz="1500"/>
                    <a:t> Channel </a:t>
                  </a:r>
                  <a14:m>
                    <m:oMath xmlns:m="http://schemas.openxmlformats.org/officeDocument/2006/math">
                      <m:r>
                        <a:rPr lang="en-US" sz="1500">
                          <a:latin typeface="Cambria Math" panose="02040503050406030204" pitchFamily="18" charset="0"/>
                        </a:rPr>
                        <m:t>{</m:t>
                      </m:r>
                      <m:r>
                        <a:rPr lang="en-US" sz="15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500" i="1">
                          <a:latin typeface="Cambria Math" panose="02040503050406030204" pitchFamily="18" charset="0"/>
                        </a:rPr>
                        <m:t>𝑯</m:t>
                      </m:r>
                      <m:d>
                        <m:dPr>
                          <m:ctrlPr>
                            <a:rPr lang="en-US" sz="15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500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acc>
                        <m:accPr>
                          <m:chr m:val="̅"/>
                          <m:ctrlPr>
                            <a:rPr lang="el-GR" sz="15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500" i="1"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</m:acc>
                      <m:d>
                        <m:dPr>
                          <m:ctrlPr>
                            <a:rPr lang="en-US" sz="15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500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US" sz="1500" i="1">
                          <a:latin typeface="Cambria Math" panose="02040503050406030204" pitchFamily="18" charset="0"/>
                        </a:rPr>
                        <m:t> }</m:t>
                      </m:r>
                    </m:oMath>
                  </a14:m>
                  <a:endParaRPr lang="en-US" sz="1500"/>
                </a:p>
              </p:txBody>
            </p:sp>
          </mc:Choice>
          <mc:Fallback xmlns="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5EAAA471-1598-8648-E353-BAEFC68E2F8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66726" y="10942892"/>
                  <a:ext cx="6570888" cy="861773"/>
                </a:xfrm>
                <a:prstGeom prst="rect">
                  <a:avLst/>
                </a:prstGeom>
                <a:blipFill>
                  <a:blip r:embed="rId5"/>
                  <a:stretch>
                    <a:fillRect t="-5357" b="-125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45DFC425-A062-D5AB-D56E-34308D99A4A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829079"/>
              </p:ext>
            </p:extLst>
          </p:nvPr>
        </p:nvGraphicFramePr>
        <p:xfrm>
          <a:off x="5786438" y="3552825"/>
          <a:ext cx="3017837" cy="213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650960" imgH="1168200" progId="Equation.DSMT4">
                  <p:embed/>
                </p:oleObj>
              </mc:Choice>
              <mc:Fallback>
                <p:oleObj name="Equation" r:id="rId6" imgW="1650960" imgH="1168200" progId="Equation.DSMT4">
                  <p:embed/>
                  <p:pic>
                    <p:nvPicPr>
                      <p:cNvPr id="17" name="Object 16">
                        <a:extLst>
                          <a:ext uri="{FF2B5EF4-FFF2-40B4-BE49-F238E27FC236}">
                            <a16:creationId xmlns:a16="http://schemas.microsoft.com/office/drawing/2014/main" id="{45DFC425-A062-D5AB-D56E-34308D99A4A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786438" y="3552825"/>
                        <a:ext cx="3017837" cy="2139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" name="Group 17">
            <a:extLst>
              <a:ext uri="{FF2B5EF4-FFF2-40B4-BE49-F238E27FC236}">
                <a16:creationId xmlns:a16="http://schemas.microsoft.com/office/drawing/2014/main" id="{58D6CFEF-CA87-05F1-0176-BEFD3C33AFF6}"/>
              </a:ext>
            </a:extLst>
          </p:cNvPr>
          <p:cNvGrpSpPr/>
          <p:nvPr/>
        </p:nvGrpSpPr>
        <p:grpSpPr>
          <a:xfrm>
            <a:off x="255362" y="1803737"/>
            <a:ext cx="8773148" cy="1015663"/>
            <a:chOff x="-15606" y="1064897"/>
            <a:chExt cx="11697530" cy="1354218"/>
          </a:xfrm>
        </p:grpSpPr>
        <p:graphicFrame>
          <p:nvGraphicFramePr>
            <p:cNvPr id="19" name="Object 18">
              <a:extLst>
                <a:ext uri="{FF2B5EF4-FFF2-40B4-BE49-F238E27FC236}">
                  <a16:creationId xmlns:a16="http://schemas.microsoft.com/office/drawing/2014/main" id="{CA92E865-FB67-0E5B-44B9-56B72FFA0344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45875885"/>
                </p:ext>
              </p:extLst>
            </p:nvPr>
          </p:nvGraphicFramePr>
          <p:xfrm>
            <a:off x="5482736" y="1100931"/>
            <a:ext cx="6199188" cy="10636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2958840" imgH="507960" progId="Equation.DSMT4">
                    <p:embed/>
                  </p:oleObj>
                </mc:Choice>
                <mc:Fallback>
                  <p:oleObj name="Equation" r:id="rId8" imgW="2958840" imgH="507960" progId="Equation.DSMT4">
                    <p:embed/>
                    <p:pic>
                      <p:nvPicPr>
                        <p:cNvPr id="19" name="Object 18">
                          <a:extLst>
                            <a:ext uri="{FF2B5EF4-FFF2-40B4-BE49-F238E27FC236}">
                              <a16:creationId xmlns:a16="http://schemas.microsoft.com/office/drawing/2014/main" id="{CA92E865-FB67-0E5B-44B9-56B72FFA0344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5482736" y="1100931"/>
                          <a:ext cx="6199188" cy="106362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70A1B5B7-DB1B-6655-48F5-8E447AD1F431}"/>
                </a:ext>
              </a:extLst>
            </p:cNvPr>
            <p:cNvSpPr txBox="1"/>
            <p:nvPr/>
          </p:nvSpPr>
          <p:spPr>
            <a:xfrm>
              <a:off x="-15606" y="1064897"/>
              <a:ext cx="5684078" cy="1354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500" dirty="0"/>
                <a:t>Optimal SVD: </a:t>
              </a:r>
            </a:p>
            <a:p>
              <a:pPr marL="278606" indent="-278606">
                <a:buFont typeface="+mj-lt"/>
                <a:buAutoNum type="arabicPeriod"/>
              </a:pPr>
              <a:r>
                <a:rPr lang="en-US" sz="1500" dirty="0"/>
                <a:t>SVD is not unique. </a:t>
              </a:r>
            </a:p>
            <a:p>
              <a:pPr marL="278606" indent="-278606">
                <a:buFont typeface="+mj-lt"/>
                <a:buAutoNum type="arabicPeriod"/>
              </a:pPr>
              <a:r>
                <a:rPr lang="en-US" sz="1500" dirty="0"/>
                <a:t>Choose a SVD that meets our pre-defined optimization criteria.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51021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1156" y="685800"/>
            <a:ext cx="8303517" cy="990599"/>
          </a:xfrm>
        </p:spPr>
        <p:txBody>
          <a:bodyPr/>
          <a:lstStyle/>
          <a:p>
            <a:r>
              <a:rPr lang="en-US" sz="2800" dirty="0"/>
              <a:t>Optimal SVD Based </a:t>
            </a:r>
            <a:r>
              <a:rPr lang="en-US" sz="2800" dirty="0">
                <a:highlight>
                  <a:srgbClr val="FFFF00"/>
                </a:highlight>
              </a:rPr>
              <a:t>Feedbacks</a:t>
            </a:r>
            <a:br>
              <a:rPr lang="en-US" sz="2800" dirty="0">
                <a:highlight>
                  <a:srgbClr val="FFFF00"/>
                </a:highlight>
              </a:rPr>
            </a:br>
            <a:r>
              <a:rPr lang="en-US" sz="2800" dirty="0"/>
              <a:t>(see another presentation for details)</a:t>
            </a:r>
            <a:endParaRPr lang="en-GB" sz="2800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871552B-FD15-47F5-98A5-87775F649006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November 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EA26FB7-5E77-4B6B-AC91-00B93EBD10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Aiguo Yan (ZEKU)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6F71F1-5F38-4351-A8B9-A6A3769F57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7F933B-01AB-417E-B215-614D68F9A949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802.11-22/</a:t>
            </a:r>
            <a:r>
              <a:rPr lang="en-US" sz="1800" b="1" dirty="0">
                <a:solidFill>
                  <a:srgbClr val="000000"/>
                </a:solidFill>
                <a:latin typeface="+mn-lt"/>
              </a:rPr>
              <a:t>1869r0</a:t>
            </a:r>
            <a:endParaRPr lang="en-SG" sz="1800" b="1" dirty="0">
              <a:solidFill>
                <a:srgbClr val="000000"/>
              </a:solidFill>
              <a:latin typeface="+mn-lt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CD9DE5E-83B5-5142-DCA8-F26A3E59A177}"/>
              </a:ext>
            </a:extLst>
          </p:cNvPr>
          <p:cNvGrpSpPr/>
          <p:nvPr/>
        </p:nvGrpSpPr>
        <p:grpSpPr>
          <a:xfrm>
            <a:off x="304800" y="3505201"/>
            <a:ext cx="5057787" cy="2743200"/>
            <a:chOff x="1336417" y="5712254"/>
            <a:chExt cx="13487432" cy="6851955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81D7545D-B089-2B0D-132F-B8FBB1F826D7}"/>
                </a:ext>
              </a:extLst>
            </p:cNvPr>
            <p:cNvSpPr/>
            <p:nvPr/>
          </p:nvSpPr>
          <p:spPr>
            <a:xfrm>
              <a:off x="1336417" y="5712260"/>
              <a:ext cx="2804746" cy="685194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700" dirty="0" err="1">
                  <a:solidFill>
                    <a:schemeClr val="tx1"/>
                  </a:solidFill>
                </a:rPr>
                <a:t>BFer</a:t>
              </a:r>
              <a:endParaRPr lang="en-US" sz="2700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4FCA4E1E-F7B1-64B7-B83B-E8D3F1FF3A3A}"/>
                </a:ext>
              </a:extLst>
            </p:cNvPr>
            <p:cNvSpPr/>
            <p:nvPr/>
          </p:nvSpPr>
          <p:spPr>
            <a:xfrm>
              <a:off x="12019103" y="5712260"/>
              <a:ext cx="2804746" cy="6851948"/>
            </a:xfrm>
            <a:prstGeom prst="rect">
              <a:avLst/>
            </a:prstGeom>
            <a:solidFill>
              <a:srgbClr val="FFD08B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700" err="1">
                  <a:solidFill>
                    <a:schemeClr val="tx1"/>
                  </a:solidFill>
                </a:rPr>
                <a:t>BFee</a:t>
              </a:r>
              <a:endParaRPr lang="en-US" sz="2700">
                <a:solidFill>
                  <a:schemeClr val="tx1"/>
                </a:solidFill>
              </a:endParaRPr>
            </a:p>
          </p:txBody>
        </p:sp>
        <p:sp>
          <p:nvSpPr>
            <p:cNvPr id="11" name="Arrow: Right 10">
              <a:extLst>
                <a:ext uri="{FF2B5EF4-FFF2-40B4-BE49-F238E27FC236}">
                  <a16:creationId xmlns:a16="http://schemas.microsoft.com/office/drawing/2014/main" id="{EF5222CB-7337-4F13-4DDA-6DF7F3C44B24}"/>
                </a:ext>
              </a:extLst>
            </p:cNvPr>
            <p:cNvSpPr/>
            <p:nvPr/>
          </p:nvSpPr>
          <p:spPr>
            <a:xfrm>
              <a:off x="4141162" y="10119947"/>
              <a:ext cx="7877940" cy="2444262"/>
            </a:xfrm>
            <a:prstGeom prst="rightArrow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250"/>
            </a:p>
          </p:txBody>
        </p:sp>
        <p:sp>
          <p:nvSpPr>
            <p:cNvPr id="12" name="Arrow: Right 11">
              <a:extLst>
                <a:ext uri="{FF2B5EF4-FFF2-40B4-BE49-F238E27FC236}">
                  <a16:creationId xmlns:a16="http://schemas.microsoft.com/office/drawing/2014/main" id="{A2EBEE9F-E7F2-5109-D613-6CF1FC3D81F9}"/>
                </a:ext>
              </a:extLst>
            </p:cNvPr>
            <p:cNvSpPr/>
            <p:nvPr/>
          </p:nvSpPr>
          <p:spPr>
            <a:xfrm>
              <a:off x="4141162" y="7491047"/>
              <a:ext cx="7877940" cy="2444262"/>
            </a:xfrm>
            <a:prstGeom prst="rightArrow">
              <a:avLst/>
            </a:prstGeom>
            <a:solidFill>
              <a:srgbClr val="66CC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250"/>
            </a:p>
          </p:txBody>
        </p:sp>
        <p:sp>
          <p:nvSpPr>
            <p:cNvPr id="13" name="Arrow: Right 12">
              <a:extLst>
                <a:ext uri="{FF2B5EF4-FFF2-40B4-BE49-F238E27FC236}">
                  <a16:creationId xmlns:a16="http://schemas.microsoft.com/office/drawing/2014/main" id="{C64EB5C9-B1B4-7E9F-E574-9155792778E0}"/>
                </a:ext>
              </a:extLst>
            </p:cNvPr>
            <p:cNvSpPr/>
            <p:nvPr/>
          </p:nvSpPr>
          <p:spPr>
            <a:xfrm flipH="1">
              <a:off x="4141161" y="5712254"/>
              <a:ext cx="7877941" cy="2161741"/>
            </a:xfrm>
            <a:prstGeom prst="rightArrow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25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0C61629B-2B92-B790-1672-A1E1BFDA9B02}"/>
                    </a:ext>
                  </a:extLst>
                </p:cNvPr>
                <p:cNvSpPr txBox="1"/>
                <p:nvPr/>
              </p:nvSpPr>
              <p:spPr>
                <a:xfrm>
                  <a:off x="4994017" y="6402625"/>
                  <a:ext cx="5802925" cy="861773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500" dirty="0"/>
                    <a:t>BF Feedback </a:t>
                  </a:r>
                  <a14:m>
                    <m:oMath xmlns:m="http://schemas.openxmlformats.org/officeDocument/2006/math">
                      <m:r>
                        <a:rPr lang="en-US" sz="1500">
                          <a:latin typeface="Cambria Math" panose="02040503050406030204" pitchFamily="18" charset="0"/>
                        </a:rPr>
                        <m:t>{ </m:t>
                      </m:r>
                      <m:acc>
                        <m:accPr>
                          <m:chr m:val="̅"/>
                          <m:ctrlPr>
                            <a:rPr lang="el-GR" sz="15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500" i="1"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</m:acc>
                      <m:d>
                        <m:dPr>
                          <m:ctrlPr>
                            <a:rPr lang="en-US" sz="15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500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US" sz="1500" i="1">
                          <a:latin typeface="Cambria Math" panose="02040503050406030204" pitchFamily="18" charset="0"/>
                        </a:rPr>
                        <m:t> }</m:t>
                      </m:r>
                    </m:oMath>
                  </a14:m>
                  <a:endParaRPr lang="en-US" sz="1500" dirty="0"/>
                </a:p>
              </p:txBody>
            </p:sp>
          </mc:Choice>
          <mc:Fallback xmlns="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0C61629B-2B92-B790-1672-A1E1BFDA9B0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94017" y="6402625"/>
                  <a:ext cx="5802925" cy="861773"/>
                </a:xfrm>
                <a:prstGeom prst="rect">
                  <a:avLst/>
                </a:prstGeom>
                <a:blipFill>
                  <a:blip r:embed="rId3"/>
                  <a:stretch>
                    <a:fillRect t="-3509" b="-1228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62362529-69F7-D9CF-78D9-BCCB064C209F}"/>
                    </a:ext>
                  </a:extLst>
                </p:cNvPr>
                <p:cNvSpPr txBox="1"/>
                <p:nvPr/>
              </p:nvSpPr>
              <p:spPr>
                <a:xfrm>
                  <a:off x="5055561" y="8291145"/>
                  <a:ext cx="5741381" cy="86177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500" dirty="0"/>
                    <a:t>Raw Channel </a:t>
                  </a:r>
                  <a14:m>
                    <m:oMath xmlns:m="http://schemas.openxmlformats.org/officeDocument/2006/math">
                      <m:r>
                        <a:rPr lang="en-US" sz="1500">
                          <a:latin typeface="Cambria Math" panose="02040503050406030204" pitchFamily="18" charset="0"/>
                        </a:rPr>
                        <m:t>{</m:t>
                      </m:r>
                      <m:r>
                        <a:rPr lang="en-US" sz="15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500" i="1">
                          <a:latin typeface="Cambria Math" panose="02040503050406030204" pitchFamily="18" charset="0"/>
                        </a:rPr>
                        <m:t>𝑯</m:t>
                      </m:r>
                      <m:d>
                        <m:dPr>
                          <m:ctrlPr>
                            <a:rPr lang="en-US" sz="15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500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US" sz="1500" i="1">
                          <a:latin typeface="Cambria Math" panose="02040503050406030204" pitchFamily="18" charset="0"/>
                        </a:rPr>
                        <m:t> }</m:t>
                      </m:r>
                    </m:oMath>
                  </a14:m>
                  <a:endParaRPr lang="en-US" sz="1500" dirty="0"/>
                </a:p>
              </p:txBody>
            </p:sp>
          </mc:Choice>
          <mc:Fallback xmlns="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62362529-69F7-D9CF-78D9-BCCB064C209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55561" y="8291145"/>
                  <a:ext cx="5741381" cy="861773"/>
                </a:xfrm>
                <a:prstGeom prst="rect">
                  <a:avLst/>
                </a:prstGeom>
                <a:blipFill>
                  <a:blip r:embed="rId4"/>
                  <a:stretch>
                    <a:fillRect t="-3509" b="-1228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5EAAA471-1598-8648-E353-BAEFC68E2F80}"/>
                    </a:ext>
                  </a:extLst>
                </p:cNvPr>
                <p:cNvSpPr txBox="1"/>
                <p:nvPr/>
              </p:nvSpPr>
              <p:spPr>
                <a:xfrm>
                  <a:off x="4366726" y="10942892"/>
                  <a:ext cx="6570888" cy="86177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500" err="1"/>
                    <a:t>BFed</a:t>
                  </a:r>
                  <a:r>
                    <a:rPr lang="en-US" sz="1500"/>
                    <a:t> Channel </a:t>
                  </a:r>
                  <a14:m>
                    <m:oMath xmlns:m="http://schemas.openxmlformats.org/officeDocument/2006/math">
                      <m:r>
                        <a:rPr lang="en-US" sz="1500">
                          <a:latin typeface="Cambria Math" panose="02040503050406030204" pitchFamily="18" charset="0"/>
                        </a:rPr>
                        <m:t>{</m:t>
                      </m:r>
                      <m:r>
                        <a:rPr lang="en-US" sz="15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500" i="1">
                          <a:latin typeface="Cambria Math" panose="02040503050406030204" pitchFamily="18" charset="0"/>
                        </a:rPr>
                        <m:t>𝑯</m:t>
                      </m:r>
                      <m:d>
                        <m:dPr>
                          <m:ctrlPr>
                            <a:rPr lang="en-US" sz="15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500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acc>
                        <m:accPr>
                          <m:chr m:val="̅"/>
                          <m:ctrlPr>
                            <a:rPr lang="el-GR" sz="15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500" i="1"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</m:acc>
                      <m:d>
                        <m:dPr>
                          <m:ctrlPr>
                            <a:rPr lang="en-US" sz="15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500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US" sz="1500" i="1">
                          <a:latin typeface="Cambria Math" panose="02040503050406030204" pitchFamily="18" charset="0"/>
                        </a:rPr>
                        <m:t> }</m:t>
                      </m:r>
                    </m:oMath>
                  </a14:m>
                  <a:endParaRPr lang="en-US" sz="1500"/>
                </a:p>
              </p:txBody>
            </p:sp>
          </mc:Choice>
          <mc:Fallback xmlns="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5EAAA471-1598-8648-E353-BAEFC68E2F8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66726" y="10942892"/>
                  <a:ext cx="6570888" cy="861773"/>
                </a:xfrm>
                <a:prstGeom prst="rect">
                  <a:avLst/>
                </a:prstGeom>
                <a:blipFill>
                  <a:blip r:embed="rId5"/>
                  <a:stretch>
                    <a:fillRect t="-5357" b="-125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45DFC425-A062-D5AB-D56E-34308D99A4A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97513" y="3948113"/>
          <a:ext cx="3494087" cy="134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019240" imgH="736560" progId="Equation.DSMT4">
                  <p:embed/>
                </p:oleObj>
              </mc:Choice>
              <mc:Fallback>
                <p:oleObj name="Equation" r:id="rId6" imgW="2019240" imgH="736560" progId="Equation.DSMT4">
                  <p:embed/>
                  <p:pic>
                    <p:nvPicPr>
                      <p:cNvPr id="17" name="Object 16">
                        <a:extLst>
                          <a:ext uri="{FF2B5EF4-FFF2-40B4-BE49-F238E27FC236}">
                            <a16:creationId xmlns:a16="http://schemas.microsoft.com/office/drawing/2014/main" id="{45DFC425-A062-D5AB-D56E-34308D99A4A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497513" y="3948113"/>
                        <a:ext cx="3494087" cy="1349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" name="Group 17">
            <a:extLst>
              <a:ext uri="{FF2B5EF4-FFF2-40B4-BE49-F238E27FC236}">
                <a16:creationId xmlns:a16="http://schemas.microsoft.com/office/drawing/2014/main" id="{58D6CFEF-CA87-05F1-0176-BEFD3C33AFF6}"/>
              </a:ext>
            </a:extLst>
          </p:cNvPr>
          <p:cNvGrpSpPr/>
          <p:nvPr/>
        </p:nvGrpSpPr>
        <p:grpSpPr>
          <a:xfrm>
            <a:off x="538049" y="1952880"/>
            <a:ext cx="8072551" cy="1015663"/>
            <a:chOff x="-15606" y="1064897"/>
            <a:chExt cx="10763398" cy="1354218"/>
          </a:xfrm>
        </p:grpSpPr>
        <p:graphicFrame>
          <p:nvGraphicFramePr>
            <p:cNvPr id="19" name="Object 18">
              <a:extLst>
                <a:ext uri="{FF2B5EF4-FFF2-40B4-BE49-F238E27FC236}">
                  <a16:creationId xmlns:a16="http://schemas.microsoft.com/office/drawing/2014/main" id="{CA92E865-FB67-0E5B-44B9-56B72FFA0344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5854060" y="1456141"/>
            <a:ext cx="4893732" cy="5503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1981080" imgH="228600" progId="Equation.DSMT4">
                    <p:embed/>
                  </p:oleObj>
                </mc:Choice>
                <mc:Fallback>
                  <p:oleObj name="Equation" r:id="rId8" imgW="1981080" imgH="228600" progId="Equation.DSMT4">
                    <p:embed/>
                    <p:pic>
                      <p:nvPicPr>
                        <p:cNvPr id="19" name="Object 18">
                          <a:extLst>
                            <a:ext uri="{FF2B5EF4-FFF2-40B4-BE49-F238E27FC236}">
                              <a16:creationId xmlns:a16="http://schemas.microsoft.com/office/drawing/2014/main" id="{CA92E865-FB67-0E5B-44B9-56B72FFA0344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5854060" y="1456141"/>
                          <a:ext cx="4893732" cy="550334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70A1B5B7-DB1B-6655-48F5-8E447AD1F431}"/>
                </a:ext>
              </a:extLst>
            </p:cNvPr>
            <p:cNvSpPr txBox="1"/>
            <p:nvPr/>
          </p:nvSpPr>
          <p:spPr>
            <a:xfrm>
              <a:off x="-15606" y="1064897"/>
              <a:ext cx="5684078" cy="1354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500" dirty="0"/>
                <a:t>Optimal  SVD: </a:t>
              </a:r>
            </a:p>
            <a:p>
              <a:pPr marL="278606" indent="-278606">
                <a:buFont typeface="+mj-lt"/>
                <a:buAutoNum type="arabicPeriod"/>
              </a:pPr>
              <a:r>
                <a:rPr lang="en-US" sz="1500" dirty="0"/>
                <a:t>SVD  is  not unique. </a:t>
              </a:r>
            </a:p>
            <a:p>
              <a:pPr marL="278606" indent="-278606">
                <a:buFont typeface="+mj-lt"/>
                <a:buAutoNum type="arabicPeriod"/>
              </a:pPr>
              <a:r>
                <a:rPr lang="en-US" sz="1500" dirty="0"/>
                <a:t>Choose a SVD that meets our pre-defined optimization criteria.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90857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71636"/>
          </a:xfrm>
        </p:spPr>
        <p:txBody>
          <a:bodyPr/>
          <a:lstStyle/>
          <a:p>
            <a:r>
              <a:rPr lang="en-US" dirty="0"/>
              <a:t>Current Situation in Standards</a:t>
            </a:r>
            <a:br>
              <a:rPr lang="en-US" dirty="0"/>
            </a:br>
            <a:r>
              <a:rPr lang="en-US" dirty="0"/>
              <a:t>and Potential Changes</a:t>
            </a:r>
            <a:endParaRPr lang="en-GB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871552B-FD15-47F5-98A5-87775F649006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November 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EA26FB7-5E77-4B6B-AC91-00B93EBD10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Aiguo Yan (ZEKU)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6F71F1-5F38-4351-A8B9-A6A3769F57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7F933B-01AB-417E-B215-614D68F9A949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802.11-22/</a:t>
            </a:r>
            <a:r>
              <a:rPr lang="en-US" sz="1800" b="1" dirty="0">
                <a:solidFill>
                  <a:srgbClr val="000000"/>
                </a:solidFill>
                <a:latin typeface="+mn-lt"/>
              </a:rPr>
              <a:t>1869r0</a:t>
            </a:r>
            <a:endParaRPr lang="en-SG" sz="1800" b="1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62033DE-BC3D-F741-1DF9-08F5AEBD8D39}"/>
              </a:ext>
            </a:extLst>
          </p:cNvPr>
          <p:cNvSpPr txBox="1"/>
          <p:nvPr/>
        </p:nvSpPr>
        <p:spPr>
          <a:xfrm>
            <a:off x="533400" y="1600200"/>
            <a:ext cx="82296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+mj-lt"/>
              <a:buAutoNum type="arabicPeriod"/>
            </a:pPr>
            <a:r>
              <a:rPr lang="en-US" sz="2400" dirty="0"/>
              <a:t>The  Normalized V matrices (i.e., the last row is non-negatively real) are feedbacked</a:t>
            </a:r>
          </a:p>
          <a:p>
            <a:pPr marL="571500" indent="-571500">
              <a:buFont typeface="+mj-lt"/>
              <a:buAutoNum type="arabicPeriod"/>
            </a:pPr>
            <a:r>
              <a:rPr lang="en-US" sz="2400" dirty="0"/>
              <a:t>The best V matrices for either </a:t>
            </a:r>
            <a:r>
              <a:rPr lang="en-US" sz="2400" b="1" i="1" dirty="0" err="1"/>
              <a:t>BFed</a:t>
            </a:r>
            <a:r>
              <a:rPr lang="en-US" sz="2400" b="1" i="1" dirty="0"/>
              <a:t> channel </a:t>
            </a:r>
            <a:r>
              <a:rPr lang="en-US" sz="2400" dirty="0"/>
              <a:t>or </a:t>
            </a:r>
            <a:r>
              <a:rPr lang="en-US" sz="2400" b="1" i="1" dirty="0"/>
              <a:t>V re-construction </a:t>
            </a:r>
            <a:r>
              <a:rPr lang="en-US" sz="2400" dirty="0"/>
              <a:t>are often not the normalized V matrices</a:t>
            </a:r>
          </a:p>
          <a:p>
            <a:endParaRPr lang="en-US" sz="2400" dirty="0"/>
          </a:p>
          <a:p>
            <a:r>
              <a:rPr lang="en-US" sz="2400" dirty="0"/>
              <a:t>Potential Changes to Consider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Enable feedback of the Optimal V matrices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Limit freedom of </a:t>
            </a:r>
            <a:r>
              <a:rPr lang="en-US" sz="2400" dirty="0" err="1"/>
              <a:t>TXBFers</a:t>
            </a:r>
            <a:r>
              <a:rPr lang="en-US" sz="2400" dirty="0"/>
              <a:t> on re-construction of pro-coding matrices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Improve Sounding Accuracy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……</a:t>
            </a:r>
          </a:p>
        </p:txBody>
      </p:sp>
    </p:spTree>
    <p:extLst>
      <p:ext uri="{BB962C8B-B14F-4D97-AF65-F5344CB8AC3E}">
        <p14:creationId xmlns:p14="http://schemas.microsoft.com/office/powerpoint/2010/main" val="662917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838199"/>
          </a:xfrm>
        </p:spPr>
        <p:txBody>
          <a:bodyPr/>
          <a:lstStyle/>
          <a:p>
            <a:r>
              <a:rPr lang="en-US" sz="2800" dirty="0"/>
              <a:t>Optimal SVD based </a:t>
            </a:r>
            <a:r>
              <a:rPr lang="en-US" sz="2800" dirty="0" err="1"/>
              <a:t>BFing</a:t>
            </a:r>
            <a:br>
              <a:rPr lang="en-US" sz="2800" dirty="0"/>
            </a:br>
            <a:r>
              <a:rPr lang="en-US" sz="2800" dirty="0"/>
              <a:t>(11AX PER with the Channel-B)</a:t>
            </a:r>
            <a:endParaRPr lang="en-GB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381000" y="5943600"/>
            <a:ext cx="8535895" cy="5302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600"/>
              </a:spcAft>
            </a:pPr>
            <a:r>
              <a:rPr lang="en-US" sz="2800" dirty="0"/>
              <a:t>Proof of Concept here. Further optimization is possible.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</a:pPr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871552B-FD15-47F5-98A5-87775F649006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November 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EA26FB7-5E77-4B6B-AC91-00B93EBD10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Aiguo Yan (ZEKU)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6F71F1-5F38-4351-A8B9-A6A3769F57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7F933B-01AB-417E-B215-614D68F9A949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802.11-22/</a:t>
            </a:r>
            <a:r>
              <a:rPr lang="en-US" sz="1800" b="1" dirty="0">
                <a:solidFill>
                  <a:srgbClr val="000000"/>
                </a:solidFill>
                <a:latin typeface="+mn-lt"/>
              </a:rPr>
              <a:t>1869r0</a:t>
            </a:r>
            <a:endParaRPr lang="en-SG" sz="1800" b="1" dirty="0">
              <a:solidFill>
                <a:srgbClr val="000000"/>
              </a:solidFill>
              <a:latin typeface="+mn-lt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91AAE1E-122E-3105-7B68-0EBA117566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5088" y="1524000"/>
            <a:ext cx="6019800" cy="4509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41881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1673" y="606425"/>
            <a:ext cx="7770813" cy="917575"/>
          </a:xfrm>
        </p:spPr>
        <p:txBody>
          <a:bodyPr/>
          <a:lstStyle/>
          <a:p>
            <a:r>
              <a:rPr lang="en-US" sz="2800" dirty="0"/>
              <a:t>Optimal SVD based </a:t>
            </a:r>
            <a:r>
              <a:rPr lang="en-US" sz="2800" dirty="0" err="1"/>
              <a:t>BFing</a:t>
            </a:r>
            <a:br>
              <a:rPr lang="en-US" sz="2800" dirty="0"/>
            </a:br>
            <a:r>
              <a:rPr lang="en-US" sz="2800" dirty="0"/>
              <a:t>(11ax PER with the Channel-D)</a:t>
            </a:r>
            <a:endParaRPr lang="en-GB" sz="2800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871552B-FD15-47F5-98A5-87775F649006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November 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EA26FB7-5E77-4B6B-AC91-00B93EBD10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Aiguo Yan (ZEKU)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6F71F1-5F38-4351-A8B9-A6A3769F57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7F933B-01AB-417E-B215-614D68F9A949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802.11-22/</a:t>
            </a:r>
            <a:r>
              <a:rPr lang="en-US" sz="1800" b="1" dirty="0">
                <a:solidFill>
                  <a:srgbClr val="000000"/>
                </a:solidFill>
                <a:latin typeface="+mn-lt"/>
              </a:rPr>
              <a:t>1869r0</a:t>
            </a:r>
            <a:endParaRPr lang="en-SG" sz="1800" b="1" dirty="0">
              <a:solidFill>
                <a:srgbClr val="000000"/>
              </a:solidFill>
              <a:latin typeface="+mn-lt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2A531C7-0B76-D3D0-7DC3-A2C69543C8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3660" y="1485051"/>
            <a:ext cx="6430140" cy="4991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78582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06425"/>
            <a:ext cx="7770813" cy="615952"/>
          </a:xfrm>
        </p:spPr>
        <p:txBody>
          <a:bodyPr/>
          <a:lstStyle/>
          <a:p>
            <a:r>
              <a:rPr lang="en-US" sz="2800" dirty="0"/>
              <a:t>Summary</a:t>
            </a:r>
            <a:endParaRPr lang="en-GB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685800" y="1222377"/>
            <a:ext cx="8001000" cy="5114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514350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200" dirty="0"/>
              <a:t>Introduced essences of the </a:t>
            </a:r>
            <a:r>
              <a:rPr lang="en-US" sz="3200" b="1" dirty="0"/>
              <a:t>Optimal SVD </a:t>
            </a:r>
            <a:r>
              <a:rPr lang="en-US" sz="3200" dirty="0"/>
              <a:t>and its application to </a:t>
            </a:r>
            <a:r>
              <a:rPr lang="en-US" sz="3200" dirty="0" err="1"/>
              <a:t>TXBFing</a:t>
            </a:r>
            <a:endParaRPr lang="en-US" sz="3200" dirty="0"/>
          </a:p>
          <a:p>
            <a:pPr marL="514350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200" dirty="0"/>
              <a:t>Shared performance simulation results of the </a:t>
            </a:r>
            <a:r>
              <a:rPr lang="en-US" sz="3200" b="1" dirty="0"/>
              <a:t>Optimal SVD based TXBF, </a:t>
            </a:r>
            <a:r>
              <a:rPr lang="en-US" sz="3200" dirty="0"/>
              <a:t>along with BFed channel </a:t>
            </a:r>
            <a:r>
              <a:rPr lang="en-US" sz="3200" dirty="0" err="1"/>
              <a:t>est</a:t>
            </a:r>
            <a:r>
              <a:rPr lang="en-US" sz="3200" dirty="0"/>
              <a:t> smoothing.</a:t>
            </a:r>
          </a:p>
          <a:p>
            <a:pPr marL="514350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200" dirty="0"/>
              <a:t>There always exist </a:t>
            </a:r>
            <a:r>
              <a:rPr lang="en-US" sz="3200" b="1" dirty="0"/>
              <a:t>Multiple Options </a:t>
            </a:r>
            <a:r>
              <a:rPr lang="en-US" sz="3200" dirty="0"/>
              <a:t>on detailed implementations and/or standardizations.</a:t>
            </a:r>
          </a:p>
          <a:p>
            <a:pPr marL="514350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200" dirty="0"/>
              <a:t>Is further analyzing if and what kind of helps from standardization is required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</a:pPr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871552B-FD15-47F5-98A5-87775F649006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November 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EA26FB7-5E77-4B6B-AC91-00B93EBD10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Aiguo Yan (ZEKU)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6F71F1-5F38-4351-A8B9-A6A3769F57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7F933B-01AB-417E-B215-614D68F9A949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802.11-22/</a:t>
            </a:r>
            <a:r>
              <a:rPr lang="en-US" sz="1800" b="1" dirty="0">
                <a:solidFill>
                  <a:srgbClr val="000000"/>
                </a:solidFill>
                <a:latin typeface="+mn-lt"/>
              </a:rPr>
              <a:t>1869r0</a:t>
            </a:r>
            <a:endParaRPr lang="en-SG" sz="1800" b="1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60034146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8B0ADC32112E40B61895D3E4B7A124" ma:contentTypeVersion="16" ma:contentTypeDescription="Create a new document." ma:contentTypeScope="" ma:versionID="156b4778e0facc3a0213ed4e16e8c90e">
  <xsd:schema xmlns:xsd="http://www.w3.org/2001/XMLSchema" xmlns:xs="http://www.w3.org/2001/XMLSchema" xmlns:p="http://schemas.microsoft.com/office/2006/metadata/properties" xmlns:ns2="b15130cf-db0b-4fff-995e-bd4b335bfed2" xmlns:ns3="d4de7347-d9c2-4291-88d4-beb782804021" xmlns:ns4="7f6f3641-1368-4f06-a1f2-7da0343b977d" targetNamespace="http://schemas.microsoft.com/office/2006/metadata/properties" ma:root="true" ma:fieldsID="9536aecc61876bdff4703fc6f04dc671" ns2:_="" ns3:_="" ns4:_="">
    <xsd:import namespace="b15130cf-db0b-4fff-995e-bd4b335bfed2"/>
    <xsd:import namespace="d4de7347-d9c2-4291-88d4-beb782804021"/>
    <xsd:import namespace="7f6f3641-1368-4f06-a1f2-7da0343b977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MediaServiceDateTaken" minOccurs="0"/>
                <xsd:element ref="ns4:SharedWithUsers" minOccurs="0"/>
                <xsd:element ref="ns4:SharedWithDetails" minOccurs="0"/>
                <xsd:element ref="ns3:MediaLengthInSeconds" minOccurs="0"/>
                <xsd:element ref="ns3:lcf76f155ced4ddcb4097134ff3c332f" minOccurs="0"/>
                <xsd:element ref="ns4:TaxCatchAll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5130cf-db0b-4fff-995e-bd4b335bfed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de7347-d9c2-4291-88d4-beb782804021" elementFormDefault="qualified">
    <xsd:import namespace="http://schemas.microsoft.com/office/2006/documentManagement/types"/>
    <xsd:import namespace="http://schemas.microsoft.com/office/infopath/2007/PartnerControls"/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e57c35e0-093f-4720-968f-de46e1ebfe3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6f3641-1368-4f06-a1f2-7da0343b977d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8c587f9b-2cf1-4387-9a91-8ebd412d1bc2}" ma:internalName="TaxCatchAll" ma:showField="CatchAllData" ma:web="7f6f3641-1368-4f06-a1f2-7da0343b977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f6f3641-1368-4f06-a1f2-7da0343b977d" xsi:nil="true"/>
    <lcf76f155ced4ddcb4097134ff3c332f xmlns="d4de7347-d9c2-4291-88d4-beb782804021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F14F8F8-C9BF-4644-B6F2-DC30184214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15130cf-db0b-4fff-995e-bd4b335bfed2"/>
    <ds:schemaRef ds:uri="d4de7347-d9c2-4291-88d4-beb782804021"/>
    <ds:schemaRef ds:uri="7f6f3641-1368-4f06-a1f2-7da0343b97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815D3D7-57E7-49B7-8C64-57961B87AFC6}">
  <ds:schemaRefs>
    <ds:schemaRef ds:uri="http://www.w3.org/XML/1998/namespace"/>
    <ds:schemaRef ds:uri="http://purl.org/dc/dcmitype/"/>
    <ds:schemaRef ds:uri="d4de7347-d9c2-4291-88d4-beb782804021"/>
    <ds:schemaRef ds:uri="http://schemas.microsoft.com/office/2006/documentManagement/types"/>
    <ds:schemaRef ds:uri="http://purl.org/dc/terms/"/>
    <ds:schemaRef ds:uri="http://schemas.microsoft.com/office/2006/metadata/properties"/>
    <ds:schemaRef ds:uri="7f6f3641-1368-4f06-a1f2-7da0343b977d"/>
    <ds:schemaRef ds:uri="http://schemas.microsoft.com/office/infopath/2007/PartnerControls"/>
    <ds:schemaRef ds:uri="http://schemas.openxmlformats.org/package/2006/metadata/core-properties"/>
    <ds:schemaRef ds:uri="b15130cf-db0b-4fff-995e-bd4b335bfed2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F6134EEA-9114-4235-AFC4-D638A9787AC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74158</TotalTime>
  <Words>1334</Words>
  <Application>Microsoft Office PowerPoint</Application>
  <PresentationFormat>On-screen Show (4:3)</PresentationFormat>
  <Paragraphs>225</Paragraphs>
  <Slides>14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Cambria Math</vt:lpstr>
      <vt:lpstr>Times New Roman</vt:lpstr>
      <vt:lpstr>ACcord Submission Template</vt:lpstr>
      <vt:lpstr>Equation</vt:lpstr>
      <vt:lpstr>MathType 7.0 Equation</vt:lpstr>
      <vt:lpstr>TXBF based on the Optimal SVD (for Next Gen WiFi)</vt:lpstr>
      <vt:lpstr>Outline</vt:lpstr>
      <vt:lpstr>Background</vt:lpstr>
      <vt:lpstr>Optimal SVD Based TXBFing (hide standards-related details temporarily)</vt:lpstr>
      <vt:lpstr>Optimal SVD Based Feedbacks (see another presentation for details)</vt:lpstr>
      <vt:lpstr>Current Situation in Standards and Potential Changes</vt:lpstr>
      <vt:lpstr>Optimal SVD based BFing (11AX PER with the Channel-B)</vt:lpstr>
      <vt:lpstr>Optimal SVD based BFing (11ax PER with the Channel-D)</vt:lpstr>
      <vt:lpstr>Summary</vt:lpstr>
      <vt:lpstr>Selected References</vt:lpstr>
      <vt:lpstr>Backup</vt:lpstr>
      <vt:lpstr>Importance of GMD based TXBFing</vt:lpstr>
      <vt:lpstr>Optimal GMD Based TXBFing (hide standards-related details temporarily)</vt:lpstr>
      <vt:lpstr>Optimal GMD Based TXBF Feedback (hide standards-related details temporarily)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Aiguo Yan</cp:lastModifiedBy>
  <cp:revision>1370</cp:revision>
  <cp:lastPrinted>2022-06-20T23:36:12Z</cp:lastPrinted>
  <dcterms:created xsi:type="dcterms:W3CDTF">2009-12-02T19:05:24Z</dcterms:created>
  <dcterms:modified xsi:type="dcterms:W3CDTF">2022-11-03T18:10:16Z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ContentTypeId">
    <vt:lpwstr>0x010100218B0ADC32112E40B61895D3E4B7A124</vt:lpwstr>
  </property>
  <property fmtid="{D5CDD505-2E9C-101B-9397-08002B2CF9AE}" pid="17" name="MediaServiceImageTags">
    <vt:lpwstr/>
  </property>
</Properties>
</file>