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3" r:id="rId4"/>
    <p:sldId id="280" r:id="rId5"/>
    <p:sldId id="271" r:id="rId6"/>
    <p:sldId id="272" r:id="rId7"/>
    <p:sldId id="282" r:id="rId8"/>
    <p:sldId id="274" r:id="rId9"/>
    <p:sldId id="275" r:id="rId10"/>
    <p:sldId id="276" r:id="rId11"/>
    <p:sldId id="264" r:id="rId12"/>
    <p:sldId id="269" r:id="rId13"/>
    <p:sldId id="27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47289-48C1-4CB9-85B6-F59D5EDE2775}" v="4" dt="2022-11-16T04:37:02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0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E5CA0FA4-6C8E-4194-9F27-00138BB15E17}"/>
    <pc:docChg chg="custSel delSld modSld">
      <pc:chgData name="Miguel Lopez M" userId="c87fad10-2e85-47e3-aa4e-2d55a76fc039" providerId="ADAL" clId="{E5CA0FA4-6C8E-4194-9F27-00138BB15E17}" dt="2022-11-14T01:16:12.810" v="367" actId="20577"/>
      <pc:docMkLst>
        <pc:docMk/>
      </pc:docMkLst>
      <pc:sldChg chg="modSp mod">
        <pc:chgData name="Miguel Lopez M" userId="c87fad10-2e85-47e3-aa4e-2d55a76fc039" providerId="ADAL" clId="{E5CA0FA4-6C8E-4194-9F27-00138BB15E17}" dt="2022-11-13T23:00:53.337" v="259" actId="20577"/>
        <pc:sldMkLst>
          <pc:docMk/>
          <pc:sldMk cId="0" sldId="256"/>
        </pc:sldMkLst>
        <pc:spChg chg="mod">
          <ac:chgData name="Miguel Lopez M" userId="c87fad10-2e85-47e3-aa4e-2d55a76fc039" providerId="ADAL" clId="{E5CA0FA4-6C8E-4194-9F27-00138BB15E17}" dt="2022-11-13T23:00:53.337" v="25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E5CA0FA4-6C8E-4194-9F27-00138BB15E17}" dt="2022-11-13T22:27:45.522" v="4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182794356" sldId="270"/>
        </pc:sldMkLst>
      </pc:sldChg>
      <pc:sldChg chg="modSp mod">
        <pc:chgData name="Miguel Lopez M" userId="c87fad10-2e85-47e3-aa4e-2d55a76fc039" providerId="ADAL" clId="{E5CA0FA4-6C8E-4194-9F27-00138BB15E17}" dt="2022-11-13T23:04:01.493" v="270" actId="20577"/>
        <pc:sldMkLst>
          <pc:docMk/>
          <pc:sldMk cId="628907116" sldId="271"/>
        </pc:sldMkLst>
        <pc:spChg chg="mod">
          <ac:chgData name="Miguel Lopez M" userId="c87fad10-2e85-47e3-aa4e-2d55a76fc039" providerId="ADAL" clId="{E5CA0FA4-6C8E-4194-9F27-00138BB15E17}" dt="2022-11-13T23:04:01.493" v="270" actId="20577"/>
          <ac:spMkLst>
            <pc:docMk/>
            <pc:sldMk cId="628907116" sldId="271"/>
            <ac:spMk id="9" creationId="{7A69EAAF-2E37-C79E-8C48-836B021C5527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460896048" sldId="273"/>
        </pc:sldMkLst>
      </pc:sldChg>
      <pc:sldChg chg="modSp mod">
        <pc:chgData name="Miguel Lopez M" userId="c87fad10-2e85-47e3-aa4e-2d55a76fc039" providerId="ADAL" clId="{E5CA0FA4-6C8E-4194-9F27-00138BB15E17}" dt="2022-11-14T01:12:41.725" v="365" actId="20577"/>
        <pc:sldMkLst>
          <pc:docMk/>
          <pc:sldMk cId="3912298052" sldId="274"/>
        </pc:sldMkLst>
        <pc:spChg chg="mod">
          <ac:chgData name="Miguel Lopez M" userId="c87fad10-2e85-47e3-aa4e-2d55a76fc039" providerId="ADAL" clId="{E5CA0FA4-6C8E-4194-9F27-00138BB15E17}" dt="2022-11-14T01:12:41.725" v="365" actId="20577"/>
          <ac:spMkLst>
            <pc:docMk/>
            <pc:sldMk cId="3912298052" sldId="274"/>
            <ac:spMk id="8" creationId="{B8172D12-957D-4DE7-C685-6AB88E70F46C}"/>
          </ac:spMkLst>
        </pc:spChg>
      </pc:sldChg>
      <pc:sldChg chg="modSp mod">
        <pc:chgData name="Miguel Lopez M" userId="c87fad10-2e85-47e3-aa4e-2d55a76fc039" providerId="ADAL" clId="{E5CA0FA4-6C8E-4194-9F27-00138BB15E17}" dt="2022-11-14T01:07:53.808" v="346" actId="1076"/>
        <pc:sldMkLst>
          <pc:docMk/>
          <pc:sldMk cId="4112976144" sldId="275"/>
        </pc:sldMkLst>
        <pc:spChg chg="mod">
          <ac:chgData name="Miguel Lopez M" userId="c87fad10-2e85-47e3-aa4e-2d55a76fc039" providerId="ADAL" clId="{E5CA0FA4-6C8E-4194-9F27-00138BB15E17}" dt="2022-11-14T01:07:53.808" v="346" actId="1076"/>
          <ac:spMkLst>
            <pc:docMk/>
            <pc:sldMk cId="4112976144" sldId="275"/>
            <ac:spMk id="3" creationId="{2CC76DE2-1544-274E-FF23-0B53A8972764}"/>
          </ac:spMkLst>
        </pc:spChg>
      </pc:sldChg>
      <pc:sldChg chg="modSp mod">
        <pc:chgData name="Miguel Lopez M" userId="c87fad10-2e85-47e3-aa4e-2d55a76fc039" providerId="ADAL" clId="{E5CA0FA4-6C8E-4194-9F27-00138BB15E17}" dt="2022-11-14T01:16:12.810" v="367" actId="20577"/>
        <pc:sldMkLst>
          <pc:docMk/>
          <pc:sldMk cId="3840292315" sldId="276"/>
        </pc:sldMkLst>
        <pc:spChg chg="mod">
          <ac:chgData name="Miguel Lopez M" userId="c87fad10-2e85-47e3-aa4e-2d55a76fc039" providerId="ADAL" clId="{E5CA0FA4-6C8E-4194-9F27-00138BB15E17}" dt="2022-11-14T01:16:12.810" v="367" actId="20577"/>
          <ac:spMkLst>
            <pc:docMk/>
            <pc:sldMk cId="3840292315" sldId="276"/>
            <ac:spMk id="3" creationId="{0897BB29-9B59-4218-5FE5-2E28777FB7FB}"/>
          </ac:spMkLst>
        </pc:spChg>
      </pc:sldChg>
      <pc:sldChg chg="modSp">
        <pc:chgData name="Miguel Lopez M" userId="c87fad10-2e85-47e3-aa4e-2d55a76fc039" providerId="ADAL" clId="{E5CA0FA4-6C8E-4194-9F27-00138BB15E17}" dt="2022-11-13T22:57:35.291" v="255" actId="20577"/>
        <pc:sldMkLst>
          <pc:docMk/>
          <pc:sldMk cId="4080936323" sldId="279"/>
        </pc:sldMkLst>
        <pc:spChg chg="mod">
          <ac:chgData name="Miguel Lopez M" userId="c87fad10-2e85-47e3-aa4e-2d55a76fc039" providerId="ADAL" clId="{E5CA0FA4-6C8E-4194-9F27-00138BB15E17}" dt="2022-11-13T22:57:35.291" v="255" actId="20577"/>
          <ac:spMkLst>
            <pc:docMk/>
            <pc:sldMk cId="4080936323" sldId="279"/>
            <ac:spMk id="3" creationId="{D74AF3F4-9B26-450F-E89F-3F99B2035835}"/>
          </ac:spMkLst>
        </pc:spChg>
      </pc:sldChg>
      <pc:sldChg chg="modSp mod">
        <pc:chgData name="Miguel Lopez M" userId="c87fad10-2e85-47e3-aa4e-2d55a76fc039" providerId="ADAL" clId="{E5CA0FA4-6C8E-4194-9F27-00138BB15E17}" dt="2022-11-13T22:30:25.593" v="7" actId="20577"/>
        <pc:sldMkLst>
          <pc:docMk/>
          <pc:sldMk cId="220759581" sldId="280"/>
        </pc:sldMkLst>
        <pc:spChg chg="mod">
          <ac:chgData name="Miguel Lopez M" userId="c87fad10-2e85-47e3-aa4e-2d55a76fc039" providerId="ADAL" clId="{E5CA0FA4-6C8E-4194-9F27-00138BB15E17}" dt="2022-11-13T22:30:25.593" v="7" actId="20577"/>
          <ac:spMkLst>
            <pc:docMk/>
            <pc:sldMk cId="220759581" sldId="280"/>
            <ac:spMk id="22" creationId="{38E4D1BD-EC55-46B2-8DEA-2F940DDB68A3}"/>
          </ac:spMkLst>
        </pc:spChg>
      </pc:sldChg>
      <pc:sldChg chg="del">
        <pc:chgData name="Miguel Lopez M" userId="c87fad10-2e85-47e3-aa4e-2d55a76fc039" providerId="ADAL" clId="{E5CA0FA4-6C8E-4194-9F27-00138BB15E17}" dt="2022-11-13T22:52:55.290" v="220" actId="47"/>
        <pc:sldMkLst>
          <pc:docMk/>
          <pc:sldMk cId="2200214773" sldId="281"/>
        </pc:sldMkLst>
      </pc:sldChg>
      <pc:sldChg chg="modSp mod">
        <pc:chgData name="Miguel Lopez M" userId="c87fad10-2e85-47e3-aa4e-2d55a76fc039" providerId="ADAL" clId="{E5CA0FA4-6C8E-4194-9F27-00138BB15E17}" dt="2022-11-14T01:04:31.155" v="314" actId="20577"/>
        <pc:sldMkLst>
          <pc:docMk/>
          <pc:sldMk cId="3203136393" sldId="282"/>
        </pc:sldMkLst>
        <pc:spChg chg="mod">
          <ac:chgData name="Miguel Lopez M" userId="c87fad10-2e85-47e3-aa4e-2d55a76fc039" providerId="ADAL" clId="{E5CA0FA4-6C8E-4194-9F27-00138BB15E17}" dt="2022-11-14T01:04:31.155" v="314" actId="20577"/>
          <ac:spMkLst>
            <pc:docMk/>
            <pc:sldMk cId="3203136393" sldId="282"/>
            <ac:spMk id="8" creationId="{2152A0D6-6088-42E8-A52A-DCEB06FAEEAB}"/>
          </ac:spMkLst>
        </pc:spChg>
      </pc:sldChg>
      <pc:sldChg chg="modSp mod">
        <pc:chgData name="Miguel Lopez M" userId="c87fad10-2e85-47e3-aa4e-2d55a76fc039" providerId="ADAL" clId="{E5CA0FA4-6C8E-4194-9F27-00138BB15E17}" dt="2022-11-14T00:57:45.955" v="300" actId="20577"/>
        <pc:sldMkLst>
          <pc:docMk/>
          <pc:sldMk cId="1797575699" sldId="283"/>
        </pc:sldMkLst>
        <pc:graphicFrameChg chg="modGraphic">
          <ac:chgData name="Miguel Lopez M" userId="c87fad10-2e85-47e3-aa4e-2d55a76fc039" providerId="ADAL" clId="{E5CA0FA4-6C8E-4194-9F27-00138BB15E17}" dt="2022-11-14T00:57:45.955" v="300" actId="20577"/>
          <ac:graphicFrameMkLst>
            <pc:docMk/>
            <pc:sldMk cId="1797575699" sldId="283"/>
            <ac:graphicFrameMk id="11" creationId="{D34FB5F2-5140-4690-8C96-89629F0022A3}"/>
          </ac:graphicFrameMkLst>
        </pc:graphicFrameChg>
      </pc:sldChg>
    </pc:docChg>
  </pc:docChgLst>
  <pc:docChgLst>
    <pc:chgData name="Miguel Lopez M" userId="c87fad10-2e85-47e3-aa4e-2d55a76fc039" providerId="ADAL" clId="{DFF47289-48C1-4CB9-85B6-F59D5EDE2775}"/>
    <pc:docChg chg="undo custSel modSld modMainMaster">
      <pc:chgData name="Miguel Lopez M" userId="c87fad10-2e85-47e3-aa4e-2d55a76fc039" providerId="ADAL" clId="{DFF47289-48C1-4CB9-85B6-F59D5EDE2775}" dt="2022-11-16T04:41:27.252" v="249" actId="20577"/>
      <pc:docMkLst>
        <pc:docMk/>
      </pc:docMkLst>
      <pc:sldChg chg="modSp mod">
        <pc:chgData name="Miguel Lopez M" userId="c87fad10-2e85-47e3-aa4e-2d55a76fc039" providerId="ADAL" clId="{DFF47289-48C1-4CB9-85B6-F59D5EDE2775}" dt="2022-11-16T04:39:54.446" v="171" actId="20577"/>
        <pc:sldMkLst>
          <pc:docMk/>
          <pc:sldMk cId="3912298052" sldId="274"/>
        </pc:sldMkLst>
        <pc:spChg chg="mod">
          <ac:chgData name="Miguel Lopez M" userId="c87fad10-2e85-47e3-aa4e-2d55a76fc039" providerId="ADAL" clId="{DFF47289-48C1-4CB9-85B6-F59D5EDE2775}" dt="2022-11-16T04:39:54.446" v="171" actId="20577"/>
          <ac:spMkLst>
            <pc:docMk/>
            <pc:sldMk cId="3912298052" sldId="274"/>
            <ac:spMk id="8" creationId="{B8172D12-957D-4DE7-C685-6AB88E70F46C}"/>
          </ac:spMkLst>
        </pc:spChg>
      </pc:sldChg>
      <pc:sldChg chg="modSp mod">
        <pc:chgData name="Miguel Lopez M" userId="c87fad10-2e85-47e3-aa4e-2d55a76fc039" providerId="ADAL" clId="{DFF47289-48C1-4CB9-85B6-F59D5EDE2775}" dt="2022-11-16T04:39:47.659" v="170" actId="20577"/>
        <pc:sldMkLst>
          <pc:docMk/>
          <pc:sldMk cId="3840292315" sldId="276"/>
        </pc:sldMkLst>
        <pc:spChg chg="mod">
          <ac:chgData name="Miguel Lopez M" userId="c87fad10-2e85-47e3-aa4e-2d55a76fc039" providerId="ADAL" clId="{DFF47289-48C1-4CB9-85B6-F59D5EDE2775}" dt="2022-11-16T04:39:47.659" v="170" actId="20577"/>
          <ac:spMkLst>
            <pc:docMk/>
            <pc:sldMk cId="3840292315" sldId="276"/>
            <ac:spMk id="3" creationId="{0897BB29-9B59-4218-5FE5-2E28777FB7FB}"/>
          </ac:spMkLst>
        </pc:spChg>
      </pc:sldChg>
      <pc:sldChg chg="addSp delSp modSp mod">
        <pc:chgData name="Miguel Lopez M" userId="c87fad10-2e85-47e3-aa4e-2d55a76fc039" providerId="ADAL" clId="{DFF47289-48C1-4CB9-85B6-F59D5EDE2775}" dt="2022-11-16T04:41:27.252" v="249" actId="20577"/>
        <pc:sldMkLst>
          <pc:docMk/>
          <pc:sldMk cId="3203136393" sldId="282"/>
        </pc:sldMkLst>
        <pc:spChg chg="add mod">
          <ac:chgData name="Miguel Lopez M" userId="c87fad10-2e85-47e3-aa4e-2d55a76fc039" providerId="ADAL" clId="{DFF47289-48C1-4CB9-85B6-F59D5EDE2775}" dt="2022-11-16T04:37:58.491" v="164" actId="20577"/>
          <ac:spMkLst>
            <pc:docMk/>
            <pc:sldMk cId="3203136393" sldId="282"/>
            <ac:spMk id="2" creationId="{CF694518-F4A0-40EC-B08C-33CE185E3CCE}"/>
          </ac:spMkLst>
        </pc:spChg>
        <pc:spChg chg="mod">
          <ac:chgData name="Miguel Lopez M" userId="c87fad10-2e85-47e3-aa4e-2d55a76fc039" providerId="ADAL" clId="{DFF47289-48C1-4CB9-85B6-F59D5EDE2775}" dt="2022-11-16T04:41:27.252" v="249" actId="20577"/>
          <ac:spMkLst>
            <pc:docMk/>
            <pc:sldMk cId="3203136393" sldId="282"/>
            <ac:spMk id="8" creationId="{2152A0D6-6088-42E8-A52A-DCEB06FAEEAB}"/>
          </ac:spMkLst>
        </pc:spChg>
        <pc:spChg chg="add mod">
          <ac:chgData name="Miguel Lopez M" userId="c87fad10-2e85-47e3-aa4e-2d55a76fc039" providerId="ADAL" clId="{DFF47289-48C1-4CB9-85B6-F59D5EDE2775}" dt="2022-11-16T04:38:02.941" v="168" actId="20577"/>
          <ac:spMkLst>
            <pc:docMk/>
            <pc:sldMk cId="3203136393" sldId="282"/>
            <ac:spMk id="11" creationId="{80F52BE2-6A7D-422B-932D-9D7320C5D44D}"/>
          </ac:spMkLst>
        </pc:spChg>
        <pc:graphicFrameChg chg="add del mod">
          <ac:chgData name="Miguel Lopez M" userId="c87fad10-2e85-47e3-aa4e-2d55a76fc039" providerId="ADAL" clId="{DFF47289-48C1-4CB9-85B6-F59D5EDE2775}" dt="2022-11-16T04:36:58.151" v="83"/>
          <ac:graphicFrameMkLst>
            <pc:docMk/>
            <pc:sldMk cId="3203136393" sldId="282"/>
            <ac:graphicFrameMk id="3" creationId="{C08A1D7F-3158-41EB-BDEE-5C1F3A97F763}"/>
          </ac:graphicFrameMkLst>
        </pc:graphicFrameChg>
      </pc:sldChg>
      <pc:sldMasterChg chg="modSp mod">
        <pc:chgData name="Miguel Lopez M" userId="c87fad10-2e85-47e3-aa4e-2d55a76fc039" providerId="ADAL" clId="{DFF47289-48C1-4CB9-85B6-F59D5EDE2775}" dt="2022-11-16T04:34:32.127" v="5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DFF47289-48C1-4CB9-85B6-F59D5EDE2775}" dt="2022-11-16T04:34:32.127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November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5443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802.11-22/1865r1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95-01-0uhr-some-questions-to-answer-in-the-sg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1_RL1/TSGR1_102-e/Docs/R1-2005922.zip" TargetMode="External"/><Relationship Id="rId5" Type="http://schemas.openxmlformats.org/officeDocument/2006/relationships/hyperlink" Target="https://mentor.ieee.org/802.11/dcn/15/11-15-0866-04-00ay-11ay-evaluation-methodology.doc" TargetMode="External"/><Relationship Id="rId4" Type="http://schemas.openxmlformats.org/officeDocument/2006/relationships/hyperlink" Target="https://mentor.ieee.org/802.11/dcn/22/11-22-1395-00-0uhr-thoughts-on-high-frequency-band.ppt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the PHY for 60 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8529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E134A-608A-B8C7-0C6D-C09D7FB4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7BB29-9B59-4218-5FE5-2E28777F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new PHY for 45GHz/60GHz based on a sub-7 GHz PHY is standardized, do you agree that the PHY selection incorporates </a:t>
            </a:r>
            <a:r>
              <a:rPr lang="en-SE" dirty="0"/>
              <a:t>ICI </a:t>
            </a:r>
            <a:r>
              <a:rPr lang="en-US" dirty="0"/>
              <a:t>mitigation?</a:t>
            </a:r>
          </a:p>
          <a:p>
            <a:pPr lvl="1"/>
            <a:r>
              <a:rPr lang="en-US" dirty="0"/>
              <a:t>Note 1: The only change made to the sub-7 GHz PHYs is upclocking</a:t>
            </a:r>
          </a:p>
          <a:p>
            <a:pPr lvl="1"/>
            <a:r>
              <a:rPr lang="en-US" dirty="0"/>
              <a:t>Note 2: CPE and ICI compensation are proprietary</a:t>
            </a:r>
          </a:p>
          <a:p>
            <a:pPr lvl="1"/>
            <a:r>
              <a:rPr lang="en-US" dirty="0"/>
              <a:t>Note 3: This straw poll is for information only</a:t>
            </a:r>
          </a:p>
          <a:p>
            <a:pPr lvl="1"/>
            <a:endParaRPr lang="en-SE" dirty="0"/>
          </a:p>
          <a:p>
            <a:r>
              <a:rPr lang="en-SE" dirty="0"/>
              <a:t>Y/N/A:</a:t>
            </a:r>
            <a:r>
              <a:rPr lang="en-SE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F647E-A49D-0F8F-6BA7-C4801EDF96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BA892-2236-C065-10E4-8B0E714D24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E1D9DC-C661-3106-06E1-1371400D63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29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/>
              <a:t>Some questions to answer in the SG, </a:t>
            </a:r>
            <a:r>
              <a:rPr lang="en-GB" sz="2000">
                <a:hlinkClick r:id="rId3"/>
              </a:rPr>
              <a:t>https://mentor.ieee.org/802.11/dcn/22/11-22-1595-01-0uhr-some-questions-to-answer-in-the-sg.pptx</a:t>
            </a:r>
            <a:r>
              <a:rPr lang="en-GB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Thoughts on High Frequency Band, </a:t>
            </a:r>
            <a:r>
              <a:rPr lang="en-US" sz="2000">
                <a:hlinkClick r:id="rId4"/>
              </a:rPr>
              <a:t>https://mentor.ieee.org/802.11/dcn/22/11-22-1395-00-0uhr-thoughts-on-high-frequency-band.pptx</a:t>
            </a:r>
            <a:r>
              <a:rPr lang="en-US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11ay Evaluation Methodology, </a:t>
            </a:r>
            <a:r>
              <a:rPr lang="en-US" sz="2000">
                <a:hlinkClick r:id="rId5"/>
              </a:rPr>
              <a:t>https://mentor.ieee.org/802.11/dcn/15/11-15-0866-04-00ay-11ay-evaluation-methodology.doc</a:t>
            </a:r>
            <a:r>
              <a:rPr lang="en-US" sz="200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/>
              <a:t>On phase noise compensation for OFDM,  </a:t>
            </a:r>
            <a:r>
              <a:rPr lang="en-US" sz="2000">
                <a:hlinkClick r:id="rId6"/>
              </a:rPr>
              <a:t>https://www.3gpp.org/ftp/TSG_RAN/WG1_RL1/TSGR1_102-e/Docs/R1-2005922.zip</a:t>
            </a:r>
            <a:endParaRPr lang="en-US" sz="2000"/>
          </a:p>
          <a:p>
            <a:pPr marL="457200" indent="-457200">
              <a:buFont typeface="+mj-lt"/>
              <a:buAutoNum type="arabicPeriod"/>
            </a:pPr>
            <a:endParaRPr lang="en-US" sz="2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F193C-5734-A7B3-608C-B67B841F6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E244C-05C4-DFD8-71CD-8BFE09AF0E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B83F7-5AF9-3F47-DD8C-384B944E4B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92E32C-02B8-ADC7-8137-355FE22F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Appendix A </a:t>
            </a:r>
            <a:br>
              <a:rPr lang="en-US"/>
            </a:br>
            <a:r>
              <a:rPr lang="en-US"/>
              <a:t>802.11ad Phase noise model</a:t>
            </a:r>
            <a:endParaRPr lang="en-SE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59F6A21-9B37-658E-5717-EAA6430B53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743596"/>
              </p:ext>
            </p:extLst>
          </p:nvPr>
        </p:nvGraphicFramePr>
        <p:xfrm>
          <a:off x="1991544" y="2807370"/>
          <a:ext cx="3168352" cy="777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7688500" imgH="11696700" progId="Equation.DSMT4">
                  <p:embed/>
                </p:oleObj>
              </mc:Choice>
              <mc:Fallback>
                <p:oleObj r:id="rId2" imgW="47688500" imgH="116967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59F6A21-9B37-658E-5717-EAA6430B53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44" y="2807370"/>
                        <a:ext cx="3168352" cy="7775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242FC38-A0AB-996F-9629-F0512EFB8932}"/>
              </a:ext>
            </a:extLst>
          </p:cNvPr>
          <p:cNvSpPr txBox="1">
            <a:spLocks/>
          </p:cNvSpPr>
          <p:nvPr/>
        </p:nvSpPr>
        <p:spPr bwMode="auto">
          <a:xfrm>
            <a:off x="1415480" y="2015033"/>
            <a:ext cx="45314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/>
              <a:t>In 11ad/ay the following phase noise model was proposed [3]:</a:t>
            </a:r>
            <a:endParaRPr lang="en-SE" sz="2000" kern="0"/>
          </a:p>
          <a:p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tabLst>
                <a:tab pos="1314450" algn="l"/>
              </a:tabLst>
            </a:pPr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tabLst>
                <a:tab pos="1314450" algn="l"/>
              </a:tabLst>
            </a:pPr>
            <a:endParaRPr lang="en-GB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PSD(0) =  -90 </a:t>
            </a:r>
            <a:r>
              <a:rPr lang="en-GB" sz="2000" b="0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dBc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/Hz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Pole frequency </a:t>
            </a:r>
            <a:r>
              <a:rPr lang="en-GB" sz="2000" b="0" i="1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GB" sz="2000" b="0" i="1" kern="0" baseline="-2500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 = 1 MHz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Zero frequency </a:t>
            </a:r>
            <a:r>
              <a:rPr lang="en-GB" sz="2000" b="0" i="1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GB" sz="2000" b="0" i="1" kern="0" baseline="-25000" err="1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 =  100 MHz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1314450" algn="l"/>
              </a:tabLst>
            </a:pP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Corresponding PSD(infinity) = -130 </a:t>
            </a:r>
            <a:r>
              <a:rPr lang="en-GB" sz="2000" b="0" kern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dBc</a:t>
            </a:r>
            <a:r>
              <a:rPr lang="en-GB" sz="2000" b="0" kern="0">
                <a:latin typeface="Times New Roman" panose="02020603050405020304" pitchFamily="18" charset="0"/>
                <a:ea typeface="Times New Roman" panose="02020603050405020304" pitchFamily="18" charset="0"/>
              </a:rPr>
              <a:t>/Hz</a:t>
            </a:r>
            <a:endParaRPr lang="en-SE" sz="2000" b="0" ker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502399-E22E-44B8-BC55-8098E10688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27" t="3946" r="6322" b="1972"/>
          <a:stretch/>
        </p:blipFill>
        <p:spPr>
          <a:xfrm>
            <a:off x="6245109" y="2098182"/>
            <a:ext cx="4816428" cy="38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10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86CDA-E670-55B9-D3CF-69CD0E75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 B: p</a:t>
            </a:r>
            <a:r>
              <a:rPr lang="en-SE" err="1"/>
              <a:t>hase</a:t>
            </a:r>
            <a:r>
              <a:rPr lang="en-SE"/>
              <a:t> noise compensation in 3GPP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4AF3F4-9B26-450F-E89F-3F99B2035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830390"/>
                <a:ext cx="10361084" cy="4694235"/>
              </a:xfrm>
            </p:spPr>
            <p:txBody>
              <a:bodyPr/>
              <a:lstStyle/>
              <a:p>
                <a:pPr marL="0" indent="0"/>
                <a:r>
                  <a:rPr lang="en-GB" sz="1800" dirty="0"/>
                  <a:t>3GPP has concluded that ICI mitigation is feasible. For example [4] shows that a low-complexity 3-tap de-ICI filter gives significant gains. To compute the filter taps one must solve a system of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 equations with 3 unknowns, and then apply the filter to the received samples. This procedure is applied to every OFDM symbol.</a:t>
                </a:r>
                <a:endParaRPr lang="en-US" sz="1800" dirty="0"/>
              </a:p>
              <a:p>
                <a:pPr hangingPunct="0"/>
                <a:r>
                  <a:rPr lang="en-US" sz="1800" b="0" dirty="0"/>
                  <a:t>For subcarrier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800" b="0" dirty="0"/>
                  <a:t>, suppose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is the frequency domain received symbol,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is the channel,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SE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SE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the known pilot symbol. The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1800" b="0" dirty="0"/>
                  <a:t>-tap de-ICI filter can be obtained from minimizing the residue sum of squares:</a:t>
                </a:r>
                <a:endParaRPr lang="en-SE" sz="1800" b="0" dirty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4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0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⋱</m:t>
                                        </m:r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⋮</m:t>
                                        </m:r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⋯</m:t>
                                        </m:r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SE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SE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𝑁</m:t>
                                                </m:r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SE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SE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SE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</m:eqAr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≜</m:t>
                      </m:r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𝐚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SE" sz="1800" dirty="0"/>
              </a:p>
              <a:p>
                <a:pPr hangingPunct="0"/>
                <a:r>
                  <a:rPr lang="en-US" sz="1800" b="0" dirty="0"/>
                  <a:t>This is a least square problem with solution given by</a:t>
                </a:r>
                <a:endParaRPr lang="en-SE" sz="1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SE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SE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SE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bSup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SE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S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SE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SE" sz="1800" dirty="0"/>
                  <a:t> </a:t>
                </a:r>
                <a:r>
                  <a:rPr lang="en-SE" sz="1800" b="0" dirty="0"/>
                  <a:t>are the taps in the de-ICI filter.</a:t>
                </a:r>
                <a:r>
                  <a:rPr lang="en-US" sz="1800" b="0" dirty="0"/>
                  <a:t> 3 and 5 tap filters (u=1 or 2) give excellent results.</a:t>
                </a:r>
                <a:endParaRPr lang="en-SE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4AF3F4-9B26-450F-E89F-3F99B2035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830390"/>
                <a:ext cx="10361084" cy="4694235"/>
              </a:xfrm>
              <a:blipFill>
                <a:blip r:embed="rId2"/>
                <a:stretch>
                  <a:fillRect l="-471" t="-649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5421D-0BA4-8776-457C-0B387D3EE3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42A1E-B583-F605-0C8A-5AA536A888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303F7A-CD90-7B40-9F04-371857802C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93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/>
              <a:t>In [1], it was suggested to standardize multi-link (ML) with bands in sub-7 GHz combined with bands in the 45-72 GHz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/>
              <a:t> </a:t>
            </a:r>
            <a:r>
              <a:rPr lang="en-US" sz="1600"/>
              <a:t>It was suggested to re-use one of the sub-7 GHz PHYs for the </a:t>
            </a:r>
            <a:r>
              <a:rPr lang="en-US" sz="1600" err="1"/>
              <a:t>mmWave</a:t>
            </a:r>
            <a:r>
              <a:rPr lang="en-US" sz="1600"/>
              <a:t> bands</a:t>
            </a:r>
            <a:endParaRPr lang="en-GB" sz="700"/>
          </a:p>
          <a:p>
            <a:pPr>
              <a:buFont typeface="Times New Roman" pitchFamily="16" charset="0"/>
              <a:buChar char="•"/>
            </a:pPr>
            <a:r>
              <a:rPr lang="en-GB" sz="2000"/>
              <a:t>The phase noise (PN) in 60 GHz is larger than sub-7 GHz, so upclocking of the sub-7 GHz PHY may be needed [1, 2]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/>
              <a:t>8x upclocking mentioned in [1]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/>
              <a:t>4x/8x upclocking of 11ac, 16x upclocking of 11ax/be mentioned in [2]</a:t>
            </a:r>
            <a:endParaRPr lang="en-GB" sz="1100"/>
          </a:p>
          <a:p>
            <a:pPr>
              <a:buFont typeface="Times New Roman" pitchFamily="16" charset="0"/>
              <a:buChar char="•"/>
            </a:pPr>
            <a:r>
              <a:rPr lang="en-GB" sz="2000"/>
              <a:t>3GPP has standardized subcarrier spacing as low as 120 kHz for FR2 (52.6-71 GHz)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/>
              <a:t>We discuss the impact of phase noise on the choice of the OFDM numerology for operation in the range 45-72 GHz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2A79F-11B8-4B38-8059-7B04E458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802.11ac/ax PHY efficiency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AC1E5-60C1-4461-899C-54A612AF80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The .11ax PHY is considerably more efficient than the .11ac PHY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18027-3E35-4AB8-B99E-C07AE5F73F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66BD1-BC19-4F78-8300-32731D6397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DF257-672C-4CF3-91DA-BDF94C84EF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34FB5F2-5140-4690-8C96-89629F0022A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9570447"/>
              </p:ext>
            </p:extLst>
          </p:nvPr>
        </p:nvGraphicFramePr>
        <p:xfrm>
          <a:off x="6195486" y="2492896"/>
          <a:ext cx="5079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1899118443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10321722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220604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Modulation and coding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802.11ac, 0.4 us GI  (Mbps)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802.11ax. 0.8 us GI (Mbps)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62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 QAM r=2/3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576.5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64 QAM r=3/4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585.0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648.5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07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64 QAM r=5/6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720.6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997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256 QAM r=3/4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780.0</a:t>
                      </a:r>
                      <a:endParaRPr lang="en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864.7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29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256 QAM r=5/6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866.7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960.7</a:t>
                      </a:r>
                      <a:endParaRPr lang="en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6578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1A306D3-05FB-4783-8B26-883353ACBCA4}"/>
              </a:ext>
            </a:extLst>
          </p:cNvPr>
          <p:cNvSpPr txBox="1"/>
          <p:nvPr/>
        </p:nvSpPr>
        <p:spPr>
          <a:xfrm>
            <a:off x="7233817" y="2035038"/>
            <a:ext cx="3603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Data rates (160 MHz, 1 SS)</a:t>
            </a:r>
            <a:endParaRPr lang="en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7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71413E4-1336-5406-856F-267C8015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phase noise in OFDM systems</a:t>
            </a:r>
            <a:endParaRPr lang="en-SE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9655BDB-A158-4BFD-83D9-178596EFE8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Phase noise can cause two types of impairments to an OFDM signal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A common random phase rotation (CPE) (same on each subcarrier);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/>
              <a:t>Inter-carrier interference (ICI) between subcarriers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Different sub-carrier spacings (SCS) affect the relative strengths of these two types of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In general, a large SCS tends to reduce the level of ICI experienced by the OFDM signal</a:t>
            </a:r>
          </a:p>
          <a:p>
            <a:endParaRPr lang="en-SE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8E4D1BD-EC55-46B2-8DEA-2F940DDB68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Illustration of CPE and ICI using the 802.11ad PN model  (see Appendix A)</a:t>
            </a:r>
            <a:endParaRPr lang="en-SE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810BAE-CF27-E2E2-7AE9-2979164824F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AA3C7-0203-0AB8-E2D5-8F6CBD86F6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B1A18600-2D10-45C7-B345-8740BD450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463604"/>
              </p:ext>
            </p:extLst>
          </p:nvPr>
        </p:nvGraphicFramePr>
        <p:xfrm>
          <a:off x="6096000" y="3218247"/>
          <a:ext cx="506666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2434933294"/>
                    </a:ext>
                  </a:extLst>
                </a:gridCol>
                <a:gridCol w="1287780">
                  <a:extLst>
                    <a:ext uri="{9D8B030D-6E8A-4147-A177-3AD203B41FA5}">
                      <a16:colId xmlns:a16="http://schemas.microsoft.com/office/drawing/2014/main" val="1795251013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1986631477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15513186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SCS (kHz)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CPE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ICI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 (</a:t>
                      </a:r>
                      <a:r>
                        <a:rPr lang="en-US" err="1"/>
                        <a:t>dBc</a:t>
                      </a:r>
                      <a:r>
                        <a:rPr lang="en-US"/>
                        <a:t>)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487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312.5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-35.3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-25.1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51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625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-32.5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-25.5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24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1250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-30.0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-26.2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00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2500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-28.0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-27.4</a:t>
                      </a:r>
                      <a:endParaRPr lang="en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-24.7</a:t>
                      </a:r>
                      <a:endParaRPr lang="en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72017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5D8EC12E-B4B3-4157-B56F-EC996267E897}"/>
              </a:ext>
            </a:extLst>
          </p:cNvPr>
          <p:cNvSpPr txBox="1"/>
          <p:nvPr/>
        </p:nvSpPr>
        <p:spPr>
          <a:xfrm>
            <a:off x="7824192" y="2859184"/>
            <a:ext cx="1762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BW 1280 MHz</a:t>
            </a:r>
            <a:endParaRPr lang="en-SE" sz="2000">
              <a:solidFill>
                <a:schemeClr val="tx1"/>
              </a:solidFill>
            </a:endParaRPr>
          </a:p>
        </p:txBody>
      </p:sp>
      <p:sp>
        <p:nvSpPr>
          <p:cNvPr id="32" name="Rounded Rectangle 11">
            <a:extLst>
              <a:ext uri="{FF2B5EF4-FFF2-40B4-BE49-F238E27FC236}">
                <a16:creationId xmlns:a16="http://schemas.microsoft.com/office/drawing/2014/main" id="{067F493E-FE84-4B6C-B5EA-A6B8ABEC53A0}"/>
              </a:ext>
            </a:extLst>
          </p:cNvPr>
          <p:cNvSpPr/>
          <p:nvPr/>
        </p:nvSpPr>
        <p:spPr bwMode="auto">
          <a:xfrm>
            <a:off x="6096001" y="3960777"/>
            <a:ext cx="5904656" cy="36004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496B90-F5A6-4A18-9DA1-1109D5974453}"/>
              </a:ext>
            </a:extLst>
          </p:cNvPr>
          <p:cNvSpPr txBox="1"/>
          <p:nvPr/>
        </p:nvSpPr>
        <p:spPr>
          <a:xfrm>
            <a:off x="11162665" y="39718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800">
                <a:solidFill>
                  <a:schemeClr val="tx1"/>
                </a:solidFill>
              </a:rPr>
              <a:t>8x11ax</a:t>
            </a:r>
          </a:p>
        </p:txBody>
      </p:sp>
      <p:sp>
        <p:nvSpPr>
          <p:cNvPr id="34" name="Rounded Rectangle 13">
            <a:extLst>
              <a:ext uri="{FF2B5EF4-FFF2-40B4-BE49-F238E27FC236}">
                <a16:creationId xmlns:a16="http://schemas.microsoft.com/office/drawing/2014/main" id="{CAF556E8-1269-4FAD-9EC9-0ECFEE53DB16}"/>
              </a:ext>
            </a:extLst>
          </p:cNvPr>
          <p:cNvSpPr/>
          <p:nvPr/>
        </p:nvSpPr>
        <p:spPr bwMode="auto">
          <a:xfrm>
            <a:off x="6096326" y="4715852"/>
            <a:ext cx="5904332" cy="36004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D7270C-C478-4484-AAD4-21E731CC214A}"/>
              </a:ext>
            </a:extLst>
          </p:cNvPr>
          <p:cNvSpPr txBox="1"/>
          <p:nvPr/>
        </p:nvSpPr>
        <p:spPr>
          <a:xfrm>
            <a:off x="11162503" y="4715852"/>
            <a:ext cx="93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800">
                <a:solidFill>
                  <a:schemeClr val="tx1"/>
                </a:solidFill>
              </a:rPr>
              <a:t>8x11ac</a:t>
            </a:r>
          </a:p>
        </p:txBody>
      </p:sp>
    </p:spTree>
    <p:extLst>
      <p:ext uri="{BB962C8B-B14F-4D97-AF65-F5344CB8AC3E}">
        <p14:creationId xmlns:p14="http://schemas.microsoft.com/office/powerpoint/2010/main" val="22075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089DD-62B1-5D83-5186-F0A8EED8F2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8BD06-BB5C-D420-DEA5-69B0CC746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182D53-C08F-537E-0DF5-BBBF7BADF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7CA8553-6EDC-A2C5-70B9-F29D315E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Phase noise compensation in 3GPP </a:t>
            </a:r>
            <a:endParaRPr lang="en-SE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EC8C93F6-B729-D229-49B9-59D055869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3GPP </a:t>
            </a:r>
            <a:r>
              <a:rPr lang="en-GB" err="1"/>
              <a:t>Rel</a:t>
            </a:r>
            <a:r>
              <a:rPr lang="en-GB"/>
              <a:t> 15 supports distributed PTRS (similar to 802.11 pilots)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3GPP has concluded that ICI mitigation is feasible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/>
              <a:t>[4] shows that a low-complexity 3-tap de-ICI filter gives significant gain (recap in Appendix B)</a:t>
            </a:r>
            <a:endParaRPr lang="en-GB" sz="2800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It has been shown [4] that OFDM systems with smaller sub-carrier spacing equipped with simple ICI compensation can outperform systems with larger sub-carrier spacing equipped with only CPE compensation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9EAAF-2E37-C79E-8C48-836B021C5527}"/>
              </a:ext>
            </a:extLst>
          </p:cNvPr>
          <p:cNvSpPr txBox="1"/>
          <p:nvPr/>
        </p:nvSpPr>
        <p:spPr>
          <a:xfrm>
            <a:off x="6379190" y="5832804"/>
            <a:ext cx="51845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BLER for 480 kHz SCS in TDL-A 10 ns channel with Rel-15 PTRS structure, MCS22, BW 400 MHz, FR2 (52.6-71 GHz) [4]</a:t>
            </a:r>
            <a:endParaRPr lang="en-SE" sz="1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36C03A-0803-919E-1D0A-C089B92E8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829" y="1628800"/>
            <a:ext cx="5707299" cy="424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0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472C9-4B85-FEAF-025C-EE22F30C71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CE803-E7F8-1295-6D7E-3FB6B6D576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278362-D353-F608-00C7-2C54A43907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10C5DC1-EE5E-87A6-A4A0-43475C18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Subcarrier spacing for </a:t>
            </a:r>
            <a:r>
              <a:rPr lang="en-US" err="1"/>
              <a:t>mmWave</a:t>
            </a:r>
            <a:r>
              <a:rPr lang="en-US"/>
              <a:t> in 3GPP</a:t>
            </a:r>
            <a:endParaRPr lang="en-S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BF1B51-52D3-9F6C-997C-9B2F19D1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3GPP has chosen the subcarrier spacing based partially on the effectiveness of low complexity ICI mitigation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3GPP supports subcarrier spacings of 120 kHz and 480 kHz in </a:t>
            </a:r>
            <a:r>
              <a:rPr lang="en-US" err="1"/>
              <a:t>mmWave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93EE4B-B164-870F-810E-C9A2BA0AA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30" y="3501008"/>
            <a:ext cx="10679903" cy="214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3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D0F714-83F6-43A3-8E91-603354A5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CPE and ICI compensation for upclocked 802.11 OFDM PHYs</a:t>
            </a:r>
            <a:endParaRPr lang="en-SE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152A0D6-6088-42E8-A52A-DCEB06FA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72323"/>
            <a:ext cx="5468644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Low complexity CPE and ICI compensation is feasible for the IEEE 802.11 sub-7 GHz PHYs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changes to the PHYs are required (</a:t>
            </a:r>
            <a:r>
              <a:rPr lang="en-US"/>
              <a:t>except upclocking)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pilots are also useful for CPE and ICI compensation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ICI compensation might also be beneficial for increased reliability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6867AF-6999-4436-940B-83B76FB73A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EB95-5A16-4E5D-88D5-75138EACEB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BC634-0BAE-45B6-AAA0-02FD06E63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7" name="Content Placeholder 16" descr="Chart, line chart&#10;&#10;Description automatically generated">
            <a:extLst>
              <a:ext uri="{FF2B5EF4-FFF2-40B4-BE49-F238E27FC236}">
                <a16:creationId xmlns:a16="http://schemas.microsoft.com/office/drawing/2014/main" id="{12C1D1EC-AA31-412F-8647-0E40A6C640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1412776"/>
            <a:ext cx="3212355" cy="2409266"/>
          </a:xfrm>
        </p:spPr>
      </p:pic>
      <p:pic>
        <p:nvPicPr>
          <p:cNvPr id="19" name="Picture 18" descr="Chart, line chart&#10;&#10;Description automatically generated">
            <a:extLst>
              <a:ext uri="{FF2B5EF4-FFF2-40B4-BE49-F238E27FC236}">
                <a16:creationId xmlns:a16="http://schemas.microsoft.com/office/drawing/2014/main" id="{F1539D95-6651-4F2B-AD84-F1143422A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4037807"/>
            <a:ext cx="3212356" cy="24092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694518-F4A0-40EC-B08C-33CE185E3CCE}"/>
              </a:ext>
            </a:extLst>
          </p:cNvPr>
          <p:cNvSpPr txBox="1"/>
          <p:nvPr/>
        </p:nvSpPr>
        <p:spPr>
          <a:xfrm flipH="1">
            <a:off x="8990430" y="1966779"/>
            <a:ext cx="1525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SCS: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.11ac: 2.5 MHz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.11ax: 625 kHz</a:t>
            </a:r>
            <a:r>
              <a:rPr lang="en-US" dirty="0"/>
              <a:t>.</a:t>
            </a:r>
            <a:endParaRPr lang="en-S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F52BE2-6A7D-422B-932D-9D7320C5D44D}"/>
              </a:ext>
            </a:extLst>
          </p:cNvPr>
          <p:cNvSpPr txBox="1"/>
          <p:nvPr/>
        </p:nvSpPr>
        <p:spPr>
          <a:xfrm flipH="1">
            <a:off x="7837812" y="4831773"/>
            <a:ext cx="1525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SCS: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.11ac: 2.5 MHz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.11ax: 625 kHz</a:t>
            </a:r>
            <a:r>
              <a:rPr lang="en-US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0313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A0820-8580-A453-8B06-CF5A62FB29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C6CA4-B37E-E7F9-157D-F66F72A23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DD33D0-215E-1BCF-E253-D5B1829BF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1F704A-9C04-22CA-1A03-B986CE1A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/>
              <a:t>Observations</a:t>
            </a:r>
            <a:endParaRPr lang="en-S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8172D12-957D-4DE7-C685-6AB88E70F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802.11 ax/be PHY is significantly more efficient than the 802.11ac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11ax/be PHY is better suited for future enhancements than the 11ac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 there might be a need to support multi-user techniques (e.g. OFDMA) in future versions of the standard, or there might be a need for larger bandwidths (e.g. upclocking 320 MHz)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OFDM systems with smaller sub-carrier spacing equipped with simple ICI compensation can outperform systems with larger sub-carrier spacing equipped with only CPE compensation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3GPP has designe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 the OFDM numerology for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mmWave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taking into account ICI mitigation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Effective, low complexity CPE and ICI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mitigation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upclocked 802.11 OFDM PHYs can be performed based on the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Phase noise mitigation can be performed without the need to modify the 802.11ac/ax/be PHYs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is no need to standardize the phase noise compensation algorithms (proprietary solutions)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ICI mitigation may also help improve reliability</a:t>
            </a:r>
          </a:p>
        </p:txBody>
      </p:sp>
    </p:spTree>
    <p:extLst>
      <p:ext uri="{BB962C8B-B14F-4D97-AF65-F5344CB8AC3E}">
        <p14:creationId xmlns:p14="http://schemas.microsoft.com/office/powerpoint/2010/main" val="391229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F3F3-A92A-B2D6-678D-1E82CD34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76DE2-1544-274E-FF23-0B53A8972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113213"/>
          </a:xfrm>
        </p:spPr>
        <p:txBody>
          <a:bodyPr/>
          <a:lstStyle/>
          <a:p>
            <a:r>
              <a:rPr lang="en-US" dirty="0"/>
              <a:t>The</a:t>
            </a:r>
            <a:r>
              <a:rPr lang="en-SE" dirty="0"/>
              <a:t> 11ax/11be PHY</a:t>
            </a:r>
            <a:r>
              <a:rPr lang="en-US" dirty="0"/>
              <a:t>s</a:t>
            </a:r>
            <a:r>
              <a:rPr lang="en-SE" dirty="0"/>
              <a:t> </a:t>
            </a:r>
            <a:r>
              <a:rPr lang="en-US" dirty="0"/>
              <a:t>are more efficient and future proof than the 802.11ac PHY</a:t>
            </a:r>
            <a:endParaRPr lang="en-SE" dirty="0"/>
          </a:p>
          <a:p>
            <a:endParaRPr lang="en-US" dirty="0"/>
          </a:p>
          <a:p>
            <a:r>
              <a:rPr lang="en-US" dirty="0"/>
              <a:t>The current 802.11ac/ax/be OFDM PHY pilots can be used in low complexity, proprietary algorithms to compensate for the degradation due to CPE and ICI</a:t>
            </a:r>
          </a:p>
          <a:p>
            <a:endParaRPr lang="en-US" dirty="0"/>
          </a:p>
          <a:p>
            <a:r>
              <a:rPr lang="en-US" dirty="0"/>
              <a:t>The choice of the OFDM numerology for 45/60 GHz should be made considering ICI mitigation</a:t>
            </a:r>
          </a:p>
          <a:p>
            <a:endParaRPr lang="en-US" dirty="0"/>
          </a:p>
          <a:p>
            <a:r>
              <a:rPr lang="en-US" dirty="0"/>
              <a:t>ICI compensation may also be beneficial for increased reliability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DDDDE-0810-C4E9-C4FE-669CAE801E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CF24E-3CE7-6687-D27E-63369FCCAE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FF347F-06C6-E7E5-F036-95FEC25A30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7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1D50AE21-1743-6746-9774-86389EC1F23C}" vid="{33B47E45-A9C0-204E-8B2E-9DB81AC8984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1358</Words>
  <Application>Microsoft Office PowerPoint</Application>
  <PresentationFormat>Widescreen</PresentationFormat>
  <Paragraphs>174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Times New Roman</vt:lpstr>
      <vt:lpstr>Office Theme</vt:lpstr>
      <vt:lpstr>Document</vt:lpstr>
      <vt:lpstr>Equation.DSMT4</vt:lpstr>
      <vt:lpstr>Considerations on the PHY for 60 GHz</vt:lpstr>
      <vt:lpstr>Abstract</vt:lpstr>
      <vt:lpstr>Recap: 802.11ac/ax PHY efficiency</vt:lpstr>
      <vt:lpstr>Recap: phase noise in OFDM systems</vt:lpstr>
      <vt:lpstr>Phase noise compensation in 3GPP </vt:lpstr>
      <vt:lpstr>Subcarrier spacing for mmWave in 3GPP</vt:lpstr>
      <vt:lpstr>CPE and ICI compensation for upclocked 802.11 OFDM PHYs</vt:lpstr>
      <vt:lpstr>Observations</vt:lpstr>
      <vt:lpstr>Conclusions</vt:lpstr>
      <vt:lpstr>Straw Poll</vt:lpstr>
      <vt:lpstr>References</vt:lpstr>
      <vt:lpstr>Appendix A  802.11ad Phase noise model</vt:lpstr>
      <vt:lpstr>Appendix B: phase noise compensation in 3GPP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Miguel Lopez</dc:creator>
  <cp:keywords/>
  <dc:description/>
  <cp:lastModifiedBy>Miguel Lopez M</cp:lastModifiedBy>
  <cp:revision>2</cp:revision>
  <cp:lastPrinted>1601-01-01T00:00:00Z</cp:lastPrinted>
  <dcterms:created xsi:type="dcterms:W3CDTF">2022-10-13T13:34:14Z</dcterms:created>
  <dcterms:modified xsi:type="dcterms:W3CDTF">2022-11-16T04:41:34Z</dcterms:modified>
  <cp:category/>
</cp:coreProperties>
</file>