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249" autoAdjust="0"/>
  </p:normalViewPr>
  <p:slideViewPr>
    <p:cSldViewPr snapToGrid="0">
      <p:cViewPr varScale="1">
        <p:scale>
          <a:sx n="66" d="100"/>
          <a:sy n="66" d="100"/>
        </p:scale>
        <p:origin x="48" y="2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919D98-7A66-4442-B59B-96AA1B563EC2}" type="datetimeFigureOut">
              <a:rPr lang="zh-CN" altLang="en-US" smtClean="0"/>
              <a:t>2022/11/2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09004-20E7-4BBD-B887-7A7AE9F331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3895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we show the </a:t>
            </a:r>
            <a:r>
              <a:rPr kumimoji="1" lang="en-US" altLang="ja-JP" dirty="0" err="1"/>
              <a:t>AoA</a:t>
            </a:r>
            <a:r>
              <a:rPr kumimoji="1" lang="en-US" altLang="ja-JP" dirty="0"/>
              <a:t> pseudospectra plot for the</a:t>
            </a:r>
          </a:p>
          <a:p>
            <a:r>
              <a:rPr kumimoji="1" lang="en-US" altLang="ja-JP" dirty="0"/>
              <a:t>same packet with two, four, six and eight antennas. We</a:t>
            </a:r>
          </a:p>
          <a:p>
            <a:r>
              <a:rPr kumimoji="1" lang="en-US" altLang="ja-JP" dirty="0"/>
              <a:t>plot them in Cartesian coordinates as it’s more clearly</a:t>
            </a:r>
          </a:p>
          <a:p>
            <a:r>
              <a:rPr kumimoji="1" lang="en-US" altLang="ja-JP" dirty="0"/>
              <a:t>viewed than polar plot. A two-antenna arrangement</a:t>
            </a:r>
          </a:p>
          <a:p>
            <a:r>
              <a:rPr kumimoji="1" lang="en-US" altLang="ja-JP" dirty="0"/>
              <a:t>generates one peak. Four antennas yield better resolution than two antennas with the measured bearing</a:t>
            </a:r>
          </a:p>
          <a:p>
            <a:r>
              <a:rPr kumimoji="1" lang="en-US" altLang="ja-JP" dirty="0"/>
              <a:t>closer to the true bearing. However, with four antennas,</a:t>
            </a:r>
          </a:p>
          <a:p>
            <a:r>
              <a:rPr kumimoji="1" lang="en-US" altLang="ja-JP" dirty="0"/>
              <a:t>it is not possible to differentiate two incoming signals</a:t>
            </a:r>
          </a:p>
          <a:p>
            <a:r>
              <a:rPr kumimoji="1" lang="en-US" altLang="ja-JP" dirty="0"/>
              <a:t>within a 45 degree range. The direct path and reflected</a:t>
            </a:r>
          </a:p>
          <a:p>
            <a:r>
              <a:rPr kumimoji="1" lang="en-US" altLang="ja-JP" dirty="0"/>
              <a:t>path are around 30 degrees apart from each other, so</a:t>
            </a:r>
          </a:p>
          <a:p>
            <a:r>
              <a:rPr kumimoji="1" lang="en-US" altLang="ja-JP" dirty="0"/>
              <a:t>they can not be differentiated with four antennas. Instead, one peak at an angle between the two incoming</a:t>
            </a:r>
          </a:p>
          <a:p>
            <a:r>
              <a:rPr kumimoji="1" lang="en-US" altLang="ja-JP" dirty="0"/>
              <a:t>signals is generated. However, this bearing is usually</a:t>
            </a:r>
          </a:p>
          <a:p>
            <a:r>
              <a:rPr kumimoji="1" lang="en-US" altLang="ja-JP" dirty="0"/>
              <a:t>close to the true bearing. Once six antennas are applied, we find that both the direct path and multipath</a:t>
            </a:r>
          </a:p>
          <a:p>
            <a:r>
              <a:rPr kumimoji="1" lang="en-US" altLang="ja-JP" dirty="0"/>
              <a:t>components are visible. With eight antennas, we have</a:t>
            </a:r>
          </a:p>
          <a:p>
            <a:r>
              <a:rPr kumimoji="1" lang="en-US" altLang="ja-JP" dirty="0"/>
              <a:t>even better resolution and more accurate results. </a:t>
            </a:r>
            <a:endParaRPr kumimoji="1" lang="ja-JP" altLang="en-US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909004-20E7-4BBD-B887-7A7AE9F331CB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8466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092232A9-B79D-482C-B37E-23678B869C72}" type="datetimeFigureOut">
              <a:rPr lang="zh-CN" altLang="en-US" smtClean="0"/>
              <a:t>2022/11/2</a:t>
            </a:fld>
            <a:endParaRPr lang="zh-CN" altLang="en-US" dirty="0"/>
          </a:p>
        </p:txBody>
      </p:sp>
      <p:sp>
        <p:nvSpPr>
          <p:cNvPr id="7" name="Line 8">
            <a:extLst>
              <a:ext uri="{FF2B5EF4-FFF2-40B4-BE49-F238E27FC236}">
                <a16:creationId xmlns:a16="http://schemas.microsoft.com/office/drawing/2014/main" id="{8A032261-FB03-0A89-1B37-36FD806B6C3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en-GB" sz="1800" dirty="0"/>
              <a:t>L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81A70DC-463C-B277-BE4B-2B8638D4346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Slide </a:t>
            </a:r>
            <a:fld id="{1D1AEF17-2F2B-421F-925F-502895AF38AE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3F99B417-9063-4CE1-51B6-AF366A5F5C1E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err="1"/>
              <a:t>Lihua</a:t>
            </a:r>
            <a:r>
              <a:rPr lang="en-US" altLang="zh-CN" dirty="0"/>
              <a:t> Zhu, </a:t>
            </a:r>
            <a:r>
              <a:rPr lang="en-US" altLang="zh-CN" dirty="0" err="1"/>
              <a:t>Ruijie</a:t>
            </a:r>
            <a:r>
              <a:rPr lang="en-US" altLang="zh-CN" dirty="0"/>
              <a:t> Networks Inc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2835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D1AEF17-2F2B-421F-925F-502895AF38A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zh-CN" altLang="en-US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092232A9-B79D-482C-B37E-23678B869C72}" type="datetimeFigureOut">
              <a:rPr lang="zh-CN" altLang="en-US" smtClean="0"/>
              <a:t>2022/11/2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2043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092232A9-B79D-482C-B37E-23678B869C72}" type="datetimeFigureOut">
              <a:rPr lang="zh-CN" altLang="en-US" smtClean="0"/>
              <a:t>2022/11/2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D1AEF17-2F2B-421F-925F-502895AF38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21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092232A9-B79D-482C-B37E-23678B869C72}" type="datetimeFigureOut">
              <a:rPr lang="zh-CN" altLang="en-US" smtClean="0"/>
              <a:t>2022/11/2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D1AEF17-2F2B-421F-925F-502895AF38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73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092232A9-B79D-482C-B37E-23678B869C72}" type="datetimeFigureOut">
              <a:rPr lang="zh-CN" altLang="en-US" smtClean="0"/>
              <a:t>2022/11/2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D1AEF17-2F2B-421F-925F-502895AF38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9384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092232A9-B79D-482C-B37E-23678B869C72}" type="datetimeFigureOut">
              <a:rPr lang="zh-CN" altLang="en-US" smtClean="0"/>
              <a:t>2022/11/2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D1AEF17-2F2B-421F-925F-502895AF38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2029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092232A9-B79D-482C-B37E-23678B869C72}" type="datetimeFigureOut">
              <a:rPr lang="zh-CN" altLang="en-US" smtClean="0"/>
              <a:t>2022/11/2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D1AEF17-2F2B-421F-925F-502895AF38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8839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092232A9-B79D-482C-B37E-23678B869C72}" type="datetimeFigureOut">
              <a:rPr lang="zh-CN" altLang="en-US" smtClean="0"/>
              <a:t>2022/11/2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D1AEF17-2F2B-421F-925F-502895AF38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4536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092232A9-B79D-482C-B37E-23678B869C72}" type="datetimeFigureOut">
              <a:rPr lang="zh-CN" altLang="en-US" smtClean="0"/>
              <a:t>2022/11/2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D1AEF17-2F2B-421F-925F-502895AF38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1756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November 2022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err="1"/>
              <a:t>Lihua</a:t>
            </a:r>
            <a:r>
              <a:rPr lang="en-US" altLang="zh-CN" dirty="0"/>
              <a:t> Zhu, </a:t>
            </a:r>
            <a:r>
              <a:rPr lang="en-US" altLang="zh-CN" dirty="0" err="1"/>
              <a:t>Ruijie</a:t>
            </a:r>
            <a:r>
              <a:rPr lang="en-US" altLang="zh-CN" dirty="0"/>
              <a:t> Networks Inc</a:t>
            </a:r>
            <a:endParaRPr lang="zh-CN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Slide </a:t>
            </a:r>
            <a:fld id="{1D1AEF17-2F2B-421F-925F-502895AF38AE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802.11-22/1852r1</a:t>
            </a:r>
          </a:p>
        </p:txBody>
      </p:sp>
    </p:spTree>
    <p:extLst>
      <p:ext uri="{BB962C8B-B14F-4D97-AF65-F5344CB8AC3E}">
        <p14:creationId xmlns:p14="http://schemas.microsoft.com/office/powerpoint/2010/main" val="3761817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55AB9-91D3-9BD3-5D84-B1660690CD6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43A64CF4-BD00-2C4D-E363-14F9925E059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363200" cy="1333500"/>
          </a:xfrm>
          <a:ln/>
        </p:spPr>
        <p:txBody>
          <a:bodyPr/>
          <a:lstStyle/>
          <a:p>
            <a: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>
                <a:solidFill>
                  <a:schemeClr val="tx2"/>
                </a:solidFill>
              </a:rPr>
              <a:t>Support for high-bandwidth and multi-Tx CFR capture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48F49D38-2D53-72A4-5434-331A065F4D5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9471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2022-xx-xx</a:t>
            </a:r>
          </a:p>
        </p:txBody>
      </p:sp>
      <p:graphicFrame>
        <p:nvGraphicFramePr>
          <p:cNvPr id="7" name="Object 3">
            <a:extLst>
              <a:ext uri="{FF2B5EF4-FFF2-40B4-BE49-F238E27FC236}">
                <a16:creationId xmlns:a16="http://schemas.microsoft.com/office/drawing/2014/main" id="{B43E0328-54C8-0A87-4EB4-2B008548BE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1173206"/>
              </p:ext>
            </p:extLst>
          </p:nvPr>
        </p:nvGraphicFramePr>
        <p:xfrm>
          <a:off x="1339850" y="2909888"/>
          <a:ext cx="9685338" cy="240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10439485" imgH="2599321" progId="Word.Document.8">
                  <p:embed/>
                </p:oleObj>
              </mc:Choice>
              <mc:Fallback>
                <p:oleObj name="Document" r:id="rId2" imgW="10439485" imgH="259932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9850" y="2909888"/>
                        <a:ext cx="9685338" cy="2400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">
            <a:extLst>
              <a:ext uri="{FF2B5EF4-FFF2-40B4-BE49-F238E27FC236}">
                <a16:creationId xmlns:a16="http://schemas.microsoft.com/office/drawing/2014/main" id="{423B0EF3-EB56-C2D3-AB76-935B900476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775" y="239250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342900" indent="-342900">
              <a:spcBef>
                <a:spcPct val="200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chemeClr val="tx1"/>
                </a:solidFill>
                <a:latin typeface="Times New Roman" pitchFamily="18" charset="0"/>
                <a:ea typeface="+mn-ea"/>
              </a:rPr>
              <a:t>Authors: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2D291A9-04FC-EDE5-3097-792961FABEC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E650798E-1739-10E1-E68D-0B6246EC4F27}"/>
              </a:ext>
            </a:extLst>
          </p:cNvPr>
          <p:cNvSpPr txBox="1"/>
          <p:nvPr/>
        </p:nvSpPr>
        <p:spPr>
          <a:xfrm>
            <a:off x="9322822" y="6441858"/>
            <a:ext cx="22917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err="1">
                <a:solidFill>
                  <a:schemeClr val="tx1"/>
                </a:solidFill>
                <a:latin typeface="+mn-lt"/>
              </a:rPr>
              <a:t>Lihua</a:t>
            </a:r>
            <a:r>
              <a:rPr lang="en-US" altLang="zh-CN" sz="1200" dirty="0">
                <a:solidFill>
                  <a:schemeClr val="tx1"/>
                </a:solidFill>
                <a:latin typeface="+mn-lt"/>
              </a:rPr>
              <a:t> Zhu, </a:t>
            </a:r>
            <a:r>
              <a:rPr lang="en-US" altLang="zh-CN" sz="1200" dirty="0" err="1">
                <a:solidFill>
                  <a:schemeClr val="tx1"/>
                </a:solidFill>
                <a:latin typeface="+mn-lt"/>
              </a:rPr>
              <a:t>Ruijie</a:t>
            </a:r>
            <a:r>
              <a:rPr lang="en-US" altLang="zh-CN" sz="1200" dirty="0">
                <a:solidFill>
                  <a:schemeClr val="tx1"/>
                </a:solidFill>
                <a:latin typeface="+mn-lt"/>
              </a:rPr>
              <a:t> Networks Inc</a:t>
            </a:r>
            <a:endParaRPr lang="zh-CN" altLang="en-US" sz="12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56426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55AB9-91D3-9BD3-5D84-B1660690CD6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2D291A9-04FC-EDE5-3097-792961FABEC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E650798E-1739-10E1-E68D-0B6246EC4F27}"/>
              </a:ext>
            </a:extLst>
          </p:cNvPr>
          <p:cNvSpPr txBox="1"/>
          <p:nvPr/>
        </p:nvSpPr>
        <p:spPr>
          <a:xfrm>
            <a:off x="9306044" y="6441858"/>
            <a:ext cx="22917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err="1">
                <a:solidFill>
                  <a:schemeClr val="tx1"/>
                </a:solidFill>
                <a:latin typeface="+mn-lt"/>
              </a:rPr>
              <a:t>Lihua</a:t>
            </a:r>
            <a:r>
              <a:rPr lang="en-US" altLang="zh-CN" sz="1200" dirty="0">
                <a:solidFill>
                  <a:schemeClr val="tx1"/>
                </a:solidFill>
                <a:latin typeface="+mn-lt"/>
              </a:rPr>
              <a:t> Zhu, </a:t>
            </a:r>
            <a:r>
              <a:rPr lang="en-US" altLang="zh-CN" sz="1200" dirty="0" err="1">
                <a:solidFill>
                  <a:schemeClr val="tx1"/>
                </a:solidFill>
                <a:latin typeface="+mn-lt"/>
              </a:rPr>
              <a:t>Ruijie</a:t>
            </a:r>
            <a:r>
              <a:rPr lang="en-US" altLang="zh-CN" sz="1200" dirty="0">
                <a:solidFill>
                  <a:schemeClr val="tx1"/>
                </a:solidFill>
                <a:latin typeface="+mn-lt"/>
              </a:rPr>
              <a:t> Networks Inc</a:t>
            </a:r>
            <a:endParaRPr lang="zh-CN" altLang="en-US" sz="1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7C798FC0-0420-DD31-8005-7624CC906B36}"/>
              </a:ext>
            </a:extLst>
          </p:cNvPr>
          <p:cNvSpPr txBox="1">
            <a:spLocks/>
          </p:cNvSpPr>
          <p:nvPr/>
        </p:nvSpPr>
        <p:spPr bwMode="auto">
          <a:xfrm>
            <a:off x="886652" y="772696"/>
            <a:ext cx="10418696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1" lang="en-US" altLang="ja-JP" sz="3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j-cs"/>
              </a:rPr>
              <a:t>Introduction</a:t>
            </a:r>
            <a:endParaRPr kumimoji="1" lang="ja-JP" alt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j-cs"/>
            </a:endParaRPr>
          </a:p>
        </p:txBody>
      </p:sp>
      <p:sp>
        <p:nvSpPr>
          <p:cNvPr id="14" name="コンテンツ プレースホルダー 2">
            <a:extLst>
              <a:ext uri="{FF2B5EF4-FFF2-40B4-BE49-F238E27FC236}">
                <a16:creationId xmlns:a16="http://schemas.microsoft.com/office/drawing/2014/main" id="{26027CC2-8F80-15F1-A10B-0BE2D43D33B6}"/>
              </a:ext>
            </a:extLst>
          </p:cNvPr>
          <p:cNvSpPr txBox="1">
            <a:spLocks/>
          </p:cNvSpPr>
          <p:nvPr/>
        </p:nvSpPr>
        <p:spPr bwMode="auto">
          <a:xfrm>
            <a:off x="886652" y="2258200"/>
            <a:ext cx="10418696" cy="449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sz="2800" kern="0" dirty="0">
                <a:latin typeface="+mj-lt"/>
                <a:ea typeface="宋体" panose="02010600030101010101" pitchFamily="2" charset="-122"/>
              </a:rPr>
              <a:t>This submission briefly discusses:</a:t>
            </a:r>
          </a:p>
          <a:p>
            <a:pPr marL="0" indent="0"/>
            <a:r>
              <a:rPr lang="en-US" altLang="zh-CN" sz="1600" b="0" kern="0" dirty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en-US" altLang="zh-CN" sz="2000" b="0" kern="0" dirty="0">
                <a:ea typeface="宋体" panose="02010600030101010101" pitchFamily="2" charset="-122"/>
              </a:rPr>
              <a:t>- The application of CFR</a:t>
            </a:r>
          </a:p>
          <a:p>
            <a:pPr marL="0" indent="0"/>
            <a:r>
              <a:rPr lang="en-US" altLang="zh-CN" sz="2000" b="0" kern="0" dirty="0">
                <a:ea typeface="宋体" panose="02010600030101010101" pitchFamily="2" charset="-122"/>
              </a:rPr>
              <a:t>  - The pros of supporting high-bandwidth and Multi-</a:t>
            </a:r>
            <a:r>
              <a:rPr lang="en-US" altLang="zh-CN" sz="2000" b="0" kern="0" dirty="0" err="1">
                <a:ea typeface="宋体" panose="02010600030101010101" pitchFamily="2" charset="-122"/>
              </a:rPr>
              <a:t>tx</a:t>
            </a:r>
            <a:r>
              <a:rPr lang="en-US" altLang="zh-CN" sz="2000" b="0" kern="0" dirty="0">
                <a:ea typeface="宋体" panose="02010600030101010101" pitchFamily="2" charset="-122"/>
              </a:rPr>
              <a:t> CFR capture </a:t>
            </a:r>
          </a:p>
          <a:p>
            <a:pPr marL="0" indent="0"/>
            <a:r>
              <a:rPr lang="en-US" altLang="zh-CN" sz="2000" b="0" kern="0" dirty="0">
                <a:ea typeface="宋体" panose="02010600030101010101" pitchFamily="2" charset="-122"/>
              </a:rPr>
              <a:t>  - How to overcome the challenges that may be introduced </a:t>
            </a:r>
          </a:p>
          <a:p>
            <a:pPr marL="0" indent="0"/>
            <a:r>
              <a:rPr lang="en-US" altLang="ja-JP" sz="2000" b="0" kern="0" dirty="0">
                <a:ea typeface="宋体" panose="02010600030101010101" pitchFamily="2" charset="-122"/>
              </a:rPr>
              <a:t>  </a:t>
            </a:r>
            <a:r>
              <a:rPr lang="en-US" altLang="zh-CN" sz="2000" b="0" kern="0" dirty="0">
                <a:ea typeface="宋体" panose="02010600030101010101" pitchFamily="2" charset="-122"/>
              </a:rPr>
              <a:t>- </a:t>
            </a:r>
            <a:r>
              <a:rPr lang="en-US" altLang="ja-JP" sz="2000" b="0" kern="0" dirty="0">
                <a:ea typeface="宋体" panose="02010600030101010101" pitchFamily="2" charset="-122"/>
              </a:rPr>
              <a:t>Call for developing a uniform format and interface for CFR</a:t>
            </a:r>
          </a:p>
        </p:txBody>
      </p:sp>
    </p:spTree>
    <p:extLst>
      <p:ext uri="{BB962C8B-B14F-4D97-AF65-F5344CB8AC3E}">
        <p14:creationId xmlns:p14="http://schemas.microsoft.com/office/powerpoint/2010/main" val="889805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55AB9-91D3-9BD3-5D84-B1660690CD6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2D291A9-04FC-EDE5-3097-792961FABEC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E650798E-1739-10E1-E68D-0B6246EC4F27}"/>
              </a:ext>
            </a:extLst>
          </p:cNvPr>
          <p:cNvSpPr txBox="1"/>
          <p:nvPr/>
        </p:nvSpPr>
        <p:spPr>
          <a:xfrm>
            <a:off x="9306044" y="6441858"/>
            <a:ext cx="22917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err="1">
                <a:solidFill>
                  <a:schemeClr val="tx1"/>
                </a:solidFill>
                <a:latin typeface="+mn-lt"/>
              </a:rPr>
              <a:t>Lihua</a:t>
            </a:r>
            <a:r>
              <a:rPr lang="en-US" altLang="zh-CN" sz="1200" dirty="0">
                <a:solidFill>
                  <a:schemeClr val="tx1"/>
                </a:solidFill>
                <a:latin typeface="+mn-lt"/>
              </a:rPr>
              <a:t> Zhu, </a:t>
            </a:r>
            <a:r>
              <a:rPr lang="en-US" altLang="zh-CN" sz="1200" dirty="0" err="1">
                <a:solidFill>
                  <a:schemeClr val="tx1"/>
                </a:solidFill>
                <a:latin typeface="+mn-lt"/>
              </a:rPr>
              <a:t>Ruijie</a:t>
            </a:r>
            <a:r>
              <a:rPr lang="en-US" altLang="zh-CN" sz="1200" dirty="0">
                <a:solidFill>
                  <a:schemeClr val="tx1"/>
                </a:solidFill>
                <a:latin typeface="+mn-lt"/>
              </a:rPr>
              <a:t> Networks Inc</a:t>
            </a:r>
            <a:endParaRPr lang="zh-CN" altLang="en-US" sz="1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3C46E38F-CAE2-1B16-8D5A-77F0E4EB5F48}"/>
              </a:ext>
            </a:extLst>
          </p:cNvPr>
          <p:cNvSpPr txBox="1">
            <a:spLocks/>
          </p:cNvSpPr>
          <p:nvPr/>
        </p:nvSpPr>
        <p:spPr bwMode="auto">
          <a:xfrm>
            <a:off x="901699" y="55245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br>
              <a:rPr lang="en-US" altLang="zh-CN" kern="0">
                <a:latin typeface="宋体" panose="02010600030101010101" pitchFamily="2" charset="-122"/>
                <a:ea typeface="宋体" panose="02010600030101010101" pitchFamily="2" charset="-122"/>
              </a:rPr>
            </a:br>
            <a:r>
              <a:rPr lang="en-US" altLang="zh-CN" kern="0">
                <a:ea typeface="宋体" panose="02010600030101010101" pitchFamily="2" charset="-122"/>
              </a:rPr>
              <a:t>The application of CFR</a:t>
            </a:r>
            <a:endParaRPr lang="ja-JP" altLang="en-US" kern="0" dirty="0">
              <a:ea typeface="宋体" panose="02010600030101010101" pitchFamily="2" charset="-122"/>
            </a:endParaRP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7A23D2D0-5633-3AB2-F01F-D90DB2210FCC}"/>
              </a:ext>
            </a:extLst>
          </p:cNvPr>
          <p:cNvSpPr txBox="1">
            <a:spLocks/>
          </p:cNvSpPr>
          <p:nvPr/>
        </p:nvSpPr>
        <p:spPr bwMode="auto">
          <a:xfrm>
            <a:off x="929217" y="2188901"/>
            <a:ext cx="10475383" cy="3714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b="0" kern="0" dirty="0">
                <a:ea typeface="宋体" panose="02010600030101010101" pitchFamily="2" charset="-122"/>
              </a:rPr>
              <a:t>CFR characterizes channel status information, which is crucial for reliable communication with high data rates in multi-antenna systems</a:t>
            </a:r>
          </a:p>
          <a:p>
            <a:pPr marL="0" indent="0"/>
            <a:endParaRPr lang="en-US" altLang="ja-JP" b="0" kern="0" dirty="0">
              <a:ea typeface="宋体" panose="02010600030101010101" pitchFamily="2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b="0" kern="0" dirty="0">
                <a:ea typeface="宋体" panose="02010600030101010101" pitchFamily="2" charset="-122"/>
              </a:rPr>
              <a:t>It can be used for multi-user scheduling,</a:t>
            </a:r>
            <a:r>
              <a:rPr lang="zh-CN" altLang="en-US" b="0" kern="0" dirty="0">
                <a:ea typeface="宋体" panose="02010600030101010101" pitchFamily="2" charset="-122"/>
              </a:rPr>
              <a:t> </a:t>
            </a:r>
            <a:r>
              <a:rPr lang="en-US" altLang="zh-CN" b="0" kern="0" dirty="0">
                <a:ea typeface="宋体" panose="02010600030101010101" pitchFamily="2" charset="-122"/>
              </a:rPr>
              <a:t>time/frequency/power resource allocation, pre-coded,</a:t>
            </a:r>
            <a:r>
              <a:rPr lang="zh-CN" altLang="en-US" b="0" kern="0" dirty="0">
                <a:ea typeface="宋体" panose="02010600030101010101" pitchFamily="2" charset="-122"/>
              </a:rPr>
              <a:t> </a:t>
            </a:r>
            <a:r>
              <a:rPr lang="en-US" altLang="zh-CN" b="0" kern="0" dirty="0">
                <a:ea typeface="宋体" panose="02010600030101010101" pitchFamily="2" charset="-122"/>
              </a:rPr>
              <a:t>rate adaption and network parameter optimizing</a:t>
            </a:r>
          </a:p>
          <a:p>
            <a:pPr marL="0" indent="0"/>
            <a:endParaRPr lang="en-US" altLang="ja-JP" b="0" kern="0" dirty="0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80440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55AB9-91D3-9BD3-5D84-B1660690CD6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2D291A9-04FC-EDE5-3097-792961FABEC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E650798E-1739-10E1-E68D-0B6246EC4F27}"/>
              </a:ext>
            </a:extLst>
          </p:cNvPr>
          <p:cNvSpPr txBox="1"/>
          <p:nvPr/>
        </p:nvSpPr>
        <p:spPr>
          <a:xfrm>
            <a:off x="9306044" y="6441858"/>
            <a:ext cx="22917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err="1">
                <a:solidFill>
                  <a:schemeClr val="tx1"/>
                </a:solidFill>
                <a:latin typeface="+mn-lt"/>
              </a:rPr>
              <a:t>Lihua</a:t>
            </a:r>
            <a:r>
              <a:rPr lang="en-US" altLang="zh-CN" sz="1200" dirty="0">
                <a:solidFill>
                  <a:schemeClr val="tx1"/>
                </a:solidFill>
                <a:latin typeface="+mn-lt"/>
              </a:rPr>
              <a:t> Zhu, </a:t>
            </a:r>
            <a:r>
              <a:rPr lang="en-US" altLang="zh-CN" sz="1200" dirty="0" err="1">
                <a:solidFill>
                  <a:schemeClr val="tx1"/>
                </a:solidFill>
                <a:latin typeface="+mn-lt"/>
              </a:rPr>
              <a:t>Ruijie</a:t>
            </a:r>
            <a:r>
              <a:rPr lang="en-US" altLang="zh-CN" sz="1200" dirty="0">
                <a:solidFill>
                  <a:schemeClr val="tx1"/>
                </a:solidFill>
                <a:latin typeface="+mn-lt"/>
              </a:rPr>
              <a:t> Networks Inc</a:t>
            </a:r>
            <a:endParaRPr lang="zh-CN" altLang="en-US" sz="1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3C46E38F-CAE2-1B16-8D5A-77F0E4EB5F48}"/>
              </a:ext>
            </a:extLst>
          </p:cNvPr>
          <p:cNvSpPr txBox="1">
            <a:spLocks/>
          </p:cNvSpPr>
          <p:nvPr/>
        </p:nvSpPr>
        <p:spPr bwMode="auto">
          <a:xfrm>
            <a:off x="901699" y="55245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br>
              <a:rPr lang="en-US" altLang="zh-CN" kern="0">
                <a:latin typeface="宋体" panose="02010600030101010101" pitchFamily="2" charset="-122"/>
                <a:ea typeface="宋体" panose="02010600030101010101" pitchFamily="2" charset="-122"/>
              </a:rPr>
            </a:br>
            <a:r>
              <a:rPr lang="en-US" altLang="zh-CN" kern="0">
                <a:ea typeface="宋体" panose="02010600030101010101" pitchFamily="2" charset="-122"/>
              </a:rPr>
              <a:t>The application of CFR</a:t>
            </a:r>
            <a:endParaRPr lang="ja-JP" altLang="en-US" kern="0" dirty="0">
              <a:ea typeface="宋体" panose="02010600030101010101" pitchFamily="2" charset="-122"/>
            </a:endParaRPr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6D443739-A445-C6FC-D60E-825C820B89F8}"/>
              </a:ext>
            </a:extLst>
          </p:cNvPr>
          <p:cNvSpPr txBox="1">
            <a:spLocks/>
          </p:cNvSpPr>
          <p:nvPr/>
        </p:nvSpPr>
        <p:spPr bwMode="auto">
          <a:xfrm>
            <a:off x="784849" y="1357774"/>
            <a:ext cx="4296438" cy="44411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endParaRPr lang="en-US" altLang="ja-JP" b="0" kern="0" dirty="0">
              <a:ea typeface="宋体" panose="02010600030101010101" pitchFamily="2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b="0" kern="0" dirty="0">
                <a:ea typeface="宋体" panose="02010600030101010101" pitchFamily="2" charset="-122"/>
              </a:rPr>
              <a:t>Also, its role in </a:t>
            </a:r>
            <a:r>
              <a:rPr lang="en-US" altLang="ja-JP" b="0" kern="0" dirty="0" err="1">
                <a:ea typeface="宋体" panose="02010600030101010101" pitchFamily="2" charset="-122"/>
              </a:rPr>
              <a:t>wlan</a:t>
            </a:r>
            <a:r>
              <a:rPr lang="en-US" altLang="ja-JP" b="0" kern="0" dirty="0">
                <a:ea typeface="宋体" panose="02010600030101010101" pitchFamily="2" charset="-122"/>
              </a:rPr>
              <a:t> sensing has attracted more research. I</a:t>
            </a:r>
            <a:r>
              <a:rPr lang="en-US" altLang="zh-CN" b="0" kern="0" dirty="0">
                <a:ea typeface="宋体" panose="02010600030101010101" pitchFamily="2" charset="-122"/>
              </a:rPr>
              <a:t>t can sense the activity of target in given environment, so it will play important role in Smart home, Gesture recognition, Gaming control and Presence detection</a:t>
            </a:r>
            <a:r>
              <a:rPr lang="en-US" altLang="zh-CN" b="0" kern="0" baseline="30000" dirty="0">
                <a:ea typeface="宋体" panose="02010600030101010101" pitchFamily="2" charset="-122"/>
              </a:rPr>
              <a:t>[1]</a:t>
            </a:r>
            <a:endParaRPr lang="en-US" altLang="ja-JP" b="0" kern="0" baseline="30000" dirty="0">
              <a:ea typeface="宋体" panose="02010600030101010101" pitchFamily="2" charset="-122"/>
            </a:endParaRP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8C072B43-8588-E514-38C7-1996283C2A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2241" y="1937463"/>
            <a:ext cx="5006352" cy="3281763"/>
          </a:xfrm>
          <a:prstGeom prst="rect">
            <a:avLst/>
          </a:prstGeom>
        </p:spPr>
      </p:pic>
      <p:sp>
        <p:nvSpPr>
          <p:cNvPr id="13" name="文本框 12">
            <a:extLst>
              <a:ext uri="{FF2B5EF4-FFF2-40B4-BE49-F238E27FC236}">
                <a16:creationId xmlns:a16="http://schemas.microsoft.com/office/drawing/2014/main" id="{869B9DC8-6767-4B78-5557-B959316073DD}"/>
              </a:ext>
            </a:extLst>
          </p:cNvPr>
          <p:cNvSpPr txBox="1"/>
          <p:nvPr/>
        </p:nvSpPr>
        <p:spPr>
          <a:xfrm>
            <a:off x="6817279" y="5247155"/>
            <a:ext cx="49775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Example application of WLAN sensing</a:t>
            </a:r>
            <a:r>
              <a:rPr lang="en-US" altLang="zh-CN" sz="2000" baseline="30000" dirty="0">
                <a:solidFill>
                  <a:schemeClr val="tx1"/>
                </a:solidFill>
              </a:rPr>
              <a:t>[3]</a:t>
            </a:r>
            <a:endParaRPr lang="zh-CN" altLang="en-US" sz="2000" baseline="30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614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55AB9-91D3-9BD3-5D84-B1660690CD6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2D291A9-04FC-EDE5-3097-792961FABEC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E650798E-1739-10E1-E68D-0B6246EC4F27}"/>
              </a:ext>
            </a:extLst>
          </p:cNvPr>
          <p:cNvSpPr txBox="1"/>
          <p:nvPr/>
        </p:nvSpPr>
        <p:spPr>
          <a:xfrm>
            <a:off x="9306044" y="6441858"/>
            <a:ext cx="22917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err="1">
                <a:solidFill>
                  <a:schemeClr val="tx1"/>
                </a:solidFill>
                <a:latin typeface="+mn-lt"/>
              </a:rPr>
              <a:t>Lihua</a:t>
            </a:r>
            <a:r>
              <a:rPr lang="en-US" altLang="zh-CN" sz="1200" dirty="0">
                <a:solidFill>
                  <a:schemeClr val="tx1"/>
                </a:solidFill>
                <a:latin typeface="+mn-lt"/>
              </a:rPr>
              <a:t> Zhu, </a:t>
            </a:r>
            <a:r>
              <a:rPr lang="en-US" altLang="zh-CN" sz="1200" dirty="0" err="1">
                <a:solidFill>
                  <a:schemeClr val="tx1"/>
                </a:solidFill>
                <a:latin typeface="+mn-lt"/>
              </a:rPr>
              <a:t>Ruijie</a:t>
            </a:r>
            <a:r>
              <a:rPr lang="en-US" altLang="zh-CN" sz="1200" dirty="0">
                <a:solidFill>
                  <a:schemeClr val="tx1"/>
                </a:solidFill>
                <a:latin typeface="+mn-lt"/>
              </a:rPr>
              <a:t> Networks Inc</a:t>
            </a:r>
            <a:endParaRPr lang="zh-CN" altLang="en-US" sz="1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コンテンツ プレースホルダー 2">
            <a:extLst>
              <a:ext uri="{FF2B5EF4-FFF2-40B4-BE49-F238E27FC236}">
                <a16:creationId xmlns:a16="http://schemas.microsoft.com/office/drawing/2014/main" id="{265ECD56-2576-678C-70DC-E9A0F2FE1D98}"/>
              </a:ext>
            </a:extLst>
          </p:cNvPr>
          <p:cNvSpPr txBox="1">
            <a:spLocks/>
          </p:cNvSpPr>
          <p:nvPr/>
        </p:nvSpPr>
        <p:spPr bwMode="auto">
          <a:xfrm>
            <a:off x="839416" y="1844824"/>
            <a:ext cx="10361084" cy="449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b="0" kern="0">
                <a:ea typeface="宋体" panose="02010600030101010101" pitchFamily="2" charset="-122"/>
              </a:rPr>
              <a:t>The existing open source driver only support 20MHZ/40MHZ/80MHZ bandwidth CFR capture basing on some fixed network cards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b="0" kern="0">
                <a:ea typeface="宋体" panose="02010600030101010101" pitchFamily="2" charset="-122"/>
              </a:rPr>
              <a:t>802.11be is adding 320MHZ bandwidth operating modes, the use of which can improve the accuracy and resolution of wlan sensing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b="0" kern="0">
                <a:ea typeface="宋体" panose="02010600030101010101" pitchFamily="2" charset="-122"/>
              </a:rPr>
              <a:t>Also, STA(tx) is usually treated as a single antenna under many CFR capture mode. But CFR</a:t>
            </a:r>
            <a:r>
              <a:rPr lang="zh-CN" altLang="en-US" b="0" kern="0">
                <a:ea typeface="宋体" panose="02010600030101010101" pitchFamily="2" charset="-122"/>
              </a:rPr>
              <a:t> </a:t>
            </a:r>
            <a:r>
              <a:rPr lang="en-US" altLang="zh-CN" b="0" kern="0">
                <a:ea typeface="宋体" panose="02010600030101010101" pitchFamily="2" charset="-122"/>
              </a:rPr>
              <a:t>of</a:t>
            </a:r>
            <a:r>
              <a:rPr lang="zh-CN" altLang="en-US" b="0" kern="0">
                <a:ea typeface="宋体" panose="02010600030101010101" pitchFamily="2" charset="-122"/>
              </a:rPr>
              <a:t> </a:t>
            </a:r>
            <a:r>
              <a:rPr lang="en-US" altLang="zh-CN" b="0" kern="0">
                <a:ea typeface="宋体" panose="02010600030101010101" pitchFamily="2" charset="-122"/>
              </a:rPr>
              <a:t>SIMO</a:t>
            </a:r>
            <a:r>
              <a:rPr lang="zh-CN" altLang="en-US" b="0" kern="0">
                <a:ea typeface="宋体" panose="02010600030101010101" pitchFamily="2" charset="-122"/>
              </a:rPr>
              <a:t> </a:t>
            </a:r>
            <a:r>
              <a:rPr lang="en-US" altLang="zh-CN" b="0" kern="0">
                <a:ea typeface="宋体" panose="02010600030101010101" pitchFamily="2" charset="-122"/>
              </a:rPr>
              <a:t>can</a:t>
            </a:r>
            <a:r>
              <a:rPr lang="zh-CN" altLang="en-US" b="0" kern="0">
                <a:ea typeface="宋体" panose="02010600030101010101" pitchFamily="2" charset="-122"/>
              </a:rPr>
              <a:t> </a:t>
            </a:r>
            <a:r>
              <a:rPr lang="en-US" altLang="zh-CN" b="0" kern="0">
                <a:ea typeface="宋体" panose="02010600030101010101" pitchFamily="2" charset="-122"/>
              </a:rPr>
              <a:t>not</a:t>
            </a:r>
            <a:r>
              <a:rPr lang="zh-CN" altLang="en-US" b="0" kern="0">
                <a:ea typeface="宋体" panose="02010600030101010101" pitchFamily="2" charset="-122"/>
              </a:rPr>
              <a:t> </a:t>
            </a:r>
            <a:r>
              <a:rPr lang="en-US" altLang="zh-CN" b="0" kern="0">
                <a:ea typeface="宋体" panose="02010600030101010101" pitchFamily="2" charset="-122"/>
              </a:rPr>
              <a:t>reflect the true channel state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b="0" kern="0">
                <a:ea typeface="宋体" panose="02010600030101010101" pitchFamily="2" charset="-122"/>
              </a:rPr>
              <a:t>Basing on CFR of MIMO system, we can get the maximum multiplexing and diversity</a:t>
            </a:r>
            <a:r>
              <a:rPr lang="zh-CN" altLang="en-US" b="0" kern="0">
                <a:ea typeface="宋体" panose="02010600030101010101" pitchFamily="2" charset="-122"/>
              </a:rPr>
              <a:t> </a:t>
            </a:r>
            <a:r>
              <a:rPr lang="en-US" altLang="zh-CN" b="0" kern="0">
                <a:ea typeface="宋体" panose="02010600030101010101" pitchFamily="2" charset="-122"/>
              </a:rPr>
              <a:t>gain of MIMO; Also wlan sensing will get great benefits from it</a:t>
            </a:r>
          </a:p>
          <a:p>
            <a:pPr>
              <a:buFont typeface="Arial" panose="020B0604020202020204" pitchFamily="34" charset="0"/>
              <a:buChar char="•"/>
            </a:pPr>
            <a:endParaRPr lang="ja-JP" altLang="en-US" kern="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48855E45-1CA6-A95F-CB15-7D605659EA63}"/>
              </a:ext>
            </a:extLst>
          </p:cNvPr>
          <p:cNvSpPr txBox="1">
            <a:spLocks/>
          </p:cNvSpPr>
          <p:nvPr/>
        </p:nvSpPr>
        <p:spPr bwMode="auto">
          <a:xfrm>
            <a:off x="929217" y="354753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br>
              <a:rPr lang="en-US" altLang="zh-CN" kern="0">
                <a:latin typeface="宋体" panose="02010600030101010101" pitchFamily="2" charset="-122"/>
                <a:ea typeface="宋体" panose="02010600030101010101" pitchFamily="2" charset="-122"/>
              </a:rPr>
            </a:br>
            <a:r>
              <a:rPr lang="en-US" altLang="zh-CN" kern="0">
                <a:ea typeface="宋体" panose="02010600030101010101" pitchFamily="2" charset="-122"/>
              </a:rPr>
              <a:t>Need for high-bandwidth and Multi-tx CFR capture</a:t>
            </a:r>
            <a:endParaRPr kumimoji="1" lang="ja-JP" altLang="en-US" kern="0" dirty="0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43111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55AB9-91D3-9BD3-5D84-B1660690CD6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2D291A9-04FC-EDE5-3097-792961FABEC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E650798E-1739-10E1-E68D-0B6246EC4F27}"/>
              </a:ext>
            </a:extLst>
          </p:cNvPr>
          <p:cNvSpPr txBox="1"/>
          <p:nvPr/>
        </p:nvSpPr>
        <p:spPr>
          <a:xfrm>
            <a:off x="9306044" y="6441858"/>
            <a:ext cx="22917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err="1">
                <a:solidFill>
                  <a:schemeClr val="tx1"/>
                </a:solidFill>
                <a:latin typeface="+mn-lt"/>
              </a:rPr>
              <a:t>Lihua</a:t>
            </a:r>
            <a:r>
              <a:rPr lang="en-US" altLang="zh-CN" sz="1200" dirty="0">
                <a:solidFill>
                  <a:schemeClr val="tx1"/>
                </a:solidFill>
                <a:latin typeface="+mn-lt"/>
              </a:rPr>
              <a:t> Zhu, </a:t>
            </a:r>
            <a:r>
              <a:rPr lang="en-US" altLang="zh-CN" sz="1200" dirty="0" err="1">
                <a:solidFill>
                  <a:schemeClr val="tx1"/>
                </a:solidFill>
                <a:latin typeface="+mn-lt"/>
              </a:rPr>
              <a:t>Ruijie</a:t>
            </a:r>
            <a:r>
              <a:rPr lang="en-US" altLang="zh-CN" sz="1200" dirty="0">
                <a:solidFill>
                  <a:schemeClr val="tx1"/>
                </a:solidFill>
                <a:latin typeface="+mn-lt"/>
              </a:rPr>
              <a:t> Networks Inc</a:t>
            </a:r>
            <a:endParaRPr lang="zh-CN" altLang="en-US" sz="1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48855E45-1CA6-A95F-CB15-7D605659EA63}"/>
              </a:ext>
            </a:extLst>
          </p:cNvPr>
          <p:cNvSpPr txBox="1">
            <a:spLocks/>
          </p:cNvSpPr>
          <p:nvPr/>
        </p:nvSpPr>
        <p:spPr bwMode="auto">
          <a:xfrm>
            <a:off x="929217" y="354753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br>
              <a:rPr lang="en-US" altLang="zh-CN" kern="0">
                <a:latin typeface="宋体" panose="02010600030101010101" pitchFamily="2" charset="-122"/>
                <a:ea typeface="宋体" panose="02010600030101010101" pitchFamily="2" charset="-122"/>
              </a:rPr>
            </a:br>
            <a:r>
              <a:rPr lang="en-US" altLang="zh-CN" kern="0">
                <a:ea typeface="宋体" panose="02010600030101010101" pitchFamily="2" charset="-122"/>
              </a:rPr>
              <a:t>Need for high-bandwidth and Multi-tx CFR capture</a:t>
            </a:r>
            <a:endParaRPr kumimoji="1" lang="ja-JP" altLang="en-US" kern="0" dirty="0">
              <a:ea typeface="宋体" panose="02010600030101010101" pitchFamily="2" charset="-122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0E865B1C-D88D-1ABF-5978-9CF7380291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376" y="1647027"/>
            <a:ext cx="4033651" cy="2974244"/>
          </a:xfrm>
          <a:prstGeom prst="rect">
            <a:avLst/>
          </a:prstGeom>
        </p:spPr>
      </p:pic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5C7D30C4-F81D-D336-D280-7AA45983A135}"/>
              </a:ext>
            </a:extLst>
          </p:cNvPr>
          <p:cNvSpPr txBox="1">
            <a:spLocks/>
          </p:cNvSpPr>
          <p:nvPr/>
        </p:nvSpPr>
        <p:spPr bwMode="auto">
          <a:xfrm>
            <a:off x="581976" y="4842702"/>
            <a:ext cx="4198368" cy="15200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914400" indent="0" algn="ctr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3716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18288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2860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7432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2004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6576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GB" altLang="ja-JP" sz="2000" b="0" kern="0" dirty="0">
                <a:solidFill>
                  <a:schemeClr val="tx1"/>
                </a:solidFill>
              </a:rPr>
              <a:t>More antennas improve resolution and accuracy. Resolution and accuracy benefit localization</a:t>
            </a:r>
            <a:r>
              <a:rPr lang="en-GB" altLang="ja-JP" sz="2000" b="0" kern="0" baseline="30000" dirty="0">
                <a:solidFill>
                  <a:schemeClr val="tx1"/>
                </a:solidFill>
              </a:rPr>
              <a:t>[2]</a:t>
            </a:r>
            <a:endParaRPr lang="en-US" altLang="ja-JP" sz="2000" b="0" kern="0" baseline="30000" dirty="0">
              <a:solidFill>
                <a:schemeClr val="tx1"/>
              </a:solidFill>
            </a:endParaRPr>
          </a:p>
          <a:p>
            <a:endParaRPr lang="en-US" altLang="ja-JP" sz="1400" b="0" kern="0" dirty="0">
              <a:solidFill>
                <a:schemeClr val="tx1"/>
              </a:solidFill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84A8270E-010B-15AC-61DF-27208E93F1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03913" y="1556792"/>
            <a:ext cx="5588963" cy="3232543"/>
          </a:xfrm>
          <a:prstGeom prst="rect">
            <a:avLst/>
          </a:prstGeom>
        </p:spPr>
      </p:pic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B433BAE8-282F-C03E-566F-49DD68BE7982}"/>
              </a:ext>
            </a:extLst>
          </p:cNvPr>
          <p:cNvSpPr txBox="1">
            <a:spLocks/>
          </p:cNvSpPr>
          <p:nvPr/>
        </p:nvSpPr>
        <p:spPr bwMode="auto">
          <a:xfrm>
            <a:off x="5793317" y="4910780"/>
            <a:ext cx="5272079" cy="15200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GB" altLang="ja-JP" sz="2000" b="0" kern="0" dirty="0">
                <a:solidFill>
                  <a:schemeClr val="tx1"/>
                </a:solidFill>
              </a:rPr>
              <a:t>Signal bandwidth VS the resolution of sensing</a:t>
            </a:r>
            <a:r>
              <a:rPr lang="en-GB" altLang="ja-JP" sz="2000" b="0" kern="0" baseline="30000" dirty="0">
                <a:solidFill>
                  <a:schemeClr val="tx1"/>
                </a:solidFill>
              </a:rPr>
              <a:t>[1]</a:t>
            </a:r>
            <a:endParaRPr lang="en-US" altLang="ja-JP" sz="2000" b="0" kern="0" baseline="30000" dirty="0">
              <a:solidFill>
                <a:schemeClr val="tx1"/>
              </a:solidFill>
            </a:endParaRPr>
          </a:p>
          <a:p>
            <a:pPr marL="0" indent="0"/>
            <a:endParaRPr lang="en-US" altLang="ja-JP" sz="1400" b="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30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55AB9-91D3-9BD3-5D84-B1660690CD6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2D291A9-04FC-EDE5-3097-792961FABEC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E650798E-1739-10E1-E68D-0B6246EC4F27}"/>
              </a:ext>
            </a:extLst>
          </p:cNvPr>
          <p:cNvSpPr txBox="1"/>
          <p:nvPr/>
        </p:nvSpPr>
        <p:spPr>
          <a:xfrm>
            <a:off x="9306044" y="6441858"/>
            <a:ext cx="22917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err="1">
                <a:solidFill>
                  <a:schemeClr val="tx1"/>
                </a:solidFill>
                <a:latin typeface="+mn-lt"/>
              </a:rPr>
              <a:t>Lihua</a:t>
            </a:r>
            <a:r>
              <a:rPr lang="en-US" altLang="zh-CN" sz="1200" dirty="0">
                <a:solidFill>
                  <a:schemeClr val="tx1"/>
                </a:solidFill>
                <a:latin typeface="+mn-lt"/>
              </a:rPr>
              <a:t> Zhu, </a:t>
            </a:r>
            <a:r>
              <a:rPr lang="en-US" altLang="zh-CN" sz="1200" dirty="0" err="1">
                <a:solidFill>
                  <a:schemeClr val="tx1"/>
                </a:solidFill>
                <a:latin typeface="+mn-lt"/>
              </a:rPr>
              <a:t>Ruijie</a:t>
            </a:r>
            <a:r>
              <a:rPr lang="en-US" altLang="zh-CN" sz="1200" dirty="0">
                <a:solidFill>
                  <a:schemeClr val="tx1"/>
                </a:solidFill>
                <a:latin typeface="+mn-lt"/>
              </a:rPr>
              <a:t> Networks Inc</a:t>
            </a:r>
            <a:endParaRPr lang="zh-CN" altLang="en-US" sz="1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0F5F622-106F-8CCA-08A8-7BC75FCB9E0F}"/>
              </a:ext>
            </a:extLst>
          </p:cNvPr>
          <p:cNvSpPr txBox="1">
            <a:spLocks/>
          </p:cNvSpPr>
          <p:nvPr/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kumimoji="1" lang="en-US" altLang="zh-CN" kern="0">
                <a:ea typeface="宋体" panose="02010600030101010101" pitchFamily="2" charset="-122"/>
              </a:rPr>
              <a:t>Challenges &amp; Solution</a:t>
            </a:r>
            <a:endParaRPr kumimoji="1" lang="ja-JP" altLang="en-US" kern="0" dirty="0">
              <a:ea typeface="宋体" panose="02010600030101010101" pitchFamily="2" charset="-122"/>
            </a:endParaRPr>
          </a:p>
        </p:txBody>
      </p:sp>
      <p:sp>
        <p:nvSpPr>
          <p:cNvPr id="11" name="コンテンツ プレースホルダー 2">
            <a:extLst>
              <a:ext uri="{FF2B5EF4-FFF2-40B4-BE49-F238E27FC236}">
                <a16:creationId xmlns:a16="http://schemas.microsoft.com/office/drawing/2014/main" id="{B4B7397C-593E-4EF5-BE88-0630DA7AFC7C}"/>
              </a:ext>
            </a:extLst>
          </p:cNvPr>
          <p:cNvSpPr txBox="1">
            <a:spLocks/>
          </p:cNvSpPr>
          <p:nvPr/>
        </p:nvSpPr>
        <p:spPr bwMode="auto">
          <a:xfrm>
            <a:off x="929217" y="1830390"/>
            <a:ext cx="10346268" cy="449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b="0" kern="0">
                <a:ea typeface="宋体" panose="02010600030101010101" pitchFamily="2" charset="-122"/>
              </a:rPr>
              <a:t>Higher bandwidth means more CFR of subcarriers should be capture; And more TX antennas also lead to an increase in CFR data.</a:t>
            </a:r>
          </a:p>
          <a:p>
            <a:pPr marL="0" indent="0"/>
            <a:endParaRPr lang="en-US" altLang="zh-CN" b="0" kern="0">
              <a:ea typeface="宋体" panose="02010600030101010101" pitchFamily="2" charset="-122"/>
            </a:endParaRPr>
          </a:p>
          <a:p>
            <a:pPr marL="0" indent="0"/>
            <a:r>
              <a:rPr lang="en-US" altLang="zh-CN" b="0" kern="0">
                <a:ea typeface="宋体" panose="02010600030101010101" pitchFamily="2" charset="-122"/>
              </a:rPr>
              <a:t>Challenges: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kern="0">
                <a:ea typeface="宋体" panose="02010600030101010101" pitchFamily="2" charset="-122"/>
              </a:rPr>
              <a:t>Deterioration</a:t>
            </a:r>
            <a:r>
              <a:rPr lang="zh-CN" altLang="en-US" sz="2000" b="0" kern="0">
                <a:ea typeface="宋体" panose="02010600030101010101" pitchFamily="2" charset="-122"/>
              </a:rPr>
              <a:t> </a:t>
            </a:r>
            <a:r>
              <a:rPr lang="en-US" altLang="zh-CN" sz="2000" b="0" kern="0">
                <a:ea typeface="宋体" panose="02010600030101010101" pitchFamily="2" charset="-122"/>
              </a:rPr>
              <a:t>of</a:t>
            </a:r>
            <a:r>
              <a:rPr lang="zh-CN" altLang="en-US" sz="2000" b="0" kern="0">
                <a:ea typeface="宋体" panose="02010600030101010101" pitchFamily="2" charset="-122"/>
              </a:rPr>
              <a:t> </a:t>
            </a:r>
            <a:r>
              <a:rPr lang="en-US" altLang="zh-CN" sz="2000" b="0" kern="0">
                <a:ea typeface="宋体" panose="02010600030101010101" pitchFamily="2" charset="-122"/>
              </a:rPr>
              <a:t>the</a:t>
            </a:r>
            <a:r>
              <a:rPr lang="zh-CN" altLang="en-US" sz="2000" b="0" kern="0">
                <a:ea typeface="宋体" panose="02010600030101010101" pitchFamily="2" charset="-122"/>
              </a:rPr>
              <a:t> </a:t>
            </a:r>
            <a:r>
              <a:rPr lang="en-US" altLang="zh-CN" sz="2000" b="0" kern="0">
                <a:ea typeface="宋体" panose="02010600030101010101" pitchFamily="2" charset="-122"/>
              </a:rPr>
              <a:t>communication quality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kern="0">
                <a:ea typeface="宋体" panose="02010600030101010101" pitchFamily="2" charset="-122"/>
              </a:rPr>
              <a:t>Take up more storage space</a:t>
            </a:r>
          </a:p>
          <a:p>
            <a:pPr marL="0" indent="0"/>
            <a:endParaRPr lang="en-US" altLang="zh-CN" b="0" kern="0">
              <a:ea typeface="宋体" panose="02010600030101010101" pitchFamily="2" charset="-122"/>
            </a:endParaRPr>
          </a:p>
          <a:p>
            <a:pPr marL="0" indent="0"/>
            <a:r>
              <a:rPr lang="en-US" altLang="zh-CN" b="0" kern="0">
                <a:ea typeface="宋体" panose="02010600030101010101" pitchFamily="2" charset="-122"/>
              </a:rPr>
              <a:t>Possible solution: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kern="0">
                <a:ea typeface="宋体" panose="02010600030101010101" pitchFamily="2" charset="-122"/>
              </a:rPr>
              <a:t>Set</a:t>
            </a:r>
            <a:r>
              <a:rPr lang="zh-CN" altLang="en-US" sz="2000" b="0" kern="0">
                <a:ea typeface="宋体" panose="02010600030101010101" pitchFamily="2" charset="-122"/>
              </a:rPr>
              <a:t> </a:t>
            </a:r>
            <a:r>
              <a:rPr lang="en-US" altLang="zh-CN" sz="2000" b="0" kern="0">
                <a:ea typeface="宋体" panose="02010600030101010101" pitchFamily="2" charset="-122"/>
              </a:rPr>
              <a:t>priorities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kern="0">
                <a:ea typeface="宋体" panose="02010600030101010101" pitchFamily="2" charset="-122"/>
              </a:rPr>
              <a:t>Compress CFR data(Lossy or lossless compression algorithms)</a:t>
            </a:r>
          </a:p>
          <a:p>
            <a:pPr marL="0" indent="0"/>
            <a:r>
              <a:rPr lang="en-US" altLang="ja-JP" kern="0"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</a:p>
          <a:p>
            <a:pPr marL="0" indent="0"/>
            <a:endParaRPr lang="en-US" altLang="ja-JP" kern="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30399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55AB9-91D3-9BD3-5D84-B1660690CD6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2D291A9-04FC-EDE5-3097-792961FABEC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E650798E-1739-10E1-E68D-0B6246EC4F27}"/>
              </a:ext>
            </a:extLst>
          </p:cNvPr>
          <p:cNvSpPr txBox="1"/>
          <p:nvPr/>
        </p:nvSpPr>
        <p:spPr>
          <a:xfrm>
            <a:off x="9306044" y="6441858"/>
            <a:ext cx="22917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err="1">
                <a:solidFill>
                  <a:schemeClr val="tx1"/>
                </a:solidFill>
                <a:latin typeface="+mn-lt"/>
              </a:rPr>
              <a:t>Lihua</a:t>
            </a:r>
            <a:r>
              <a:rPr lang="en-US" altLang="zh-CN" sz="1200" dirty="0">
                <a:solidFill>
                  <a:schemeClr val="tx1"/>
                </a:solidFill>
                <a:latin typeface="+mn-lt"/>
              </a:rPr>
              <a:t> Zhu, </a:t>
            </a:r>
            <a:r>
              <a:rPr lang="en-US" altLang="zh-CN" sz="1200" dirty="0" err="1">
                <a:solidFill>
                  <a:schemeClr val="tx1"/>
                </a:solidFill>
                <a:latin typeface="+mn-lt"/>
              </a:rPr>
              <a:t>Ruijie</a:t>
            </a:r>
            <a:r>
              <a:rPr lang="en-US" altLang="zh-CN" sz="1200" dirty="0">
                <a:solidFill>
                  <a:schemeClr val="tx1"/>
                </a:solidFill>
                <a:latin typeface="+mn-lt"/>
              </a:rPr>
              <a:t> Networks Inc</a:t>
            </a:r>
            <a:endParaRPr lang="zh-CN" altLang="en-US" sz="1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7124546C-B92A-9D9B-4C8C-05C424465F58}"/>
              </a:ext>
            </a:extLst>
          </p:cNvPr>
          <p:cNvSpPr txBox="1">
            <a:spLocks/>
          </p:cNvSpPr>
          <p:nvPr/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kumimoji="1" lang="en-US" altLang="ja-JP" kern="0"/>
              <a:t>Summary</a:t>
            </a:r>
            <a:endParaRPr kumimoji="1" lang="ja-JP" altLang="en-US" kern="0" dirty="0"/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1D916AFC-ED26-04A2-DA65-24555A81A564}"/>
              </a:ext>
            </a:extLst>
          </p:cNvPr>
          <p:cNvSpPr txBox="1">
            <a:spLocks/>
          </p:cNvSpPr>
          <p:nvPr/>
        </p:nvSpPr>
        <p:spPr bwMode="auto">
          <a:xfrm>
            <a:off x="914401" y="1981201"/>
            <a:ext cx="10361084" cy="42561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CFR of high-bandwidth and multi-TX operation mode is important for improving communication performance and WLAN sensing.</a:t>
            </a:r>
          </a:p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In order to further promote the application of CFR,  the format and interface of CFR should be customized.</a:t>
            </a: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4566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55AB9-91D3-9BD3-5D84-B1660690CD6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2D291A9-04FC-EDE5-3097-792961FABEC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E650798E-1739-10E1-E68D-0B6246EC4F27}"/>
              </a:ext>
            </a:extLst>
          </p:cNvPr>
          <p:cNvSpPr txBox="1"/>
          <p:nvPr/>
        </p:nvSpPr>
        <p:spPr>
          <a:xfrm>
            <a:off x="9306044" y="6450247"/>
            <a:ext cx="22917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err="1">
                <a:solidFill>
                  <a:schemeClr val="tx1"/>
                </a:solidFill>
                <a:latin typeface="+mn-lt"/>
              </a:rPr>
              <a:t>Lihua</a:t>
            </a:r>
            <a:r>
              <a:rPr lang="en-US" altLang="zh-CN" sz="1200" dirty="0">
                <a:solidFill>
                  <a:schemeClr val="tx1"/>
                </a:solidFill>
                <a:latin typeface="+mn-lt"/>
              </a:rPr>
              <a:t> Zhu, </a:t>
            </a:r>
            <a:r>
              <a:rPr lang="en-US" altLang="zh-CN" sz="1200" dirty="0" err="1">
                <a:solidFill>
                  <a:schemeClr val="tx1"/>
                </a:solidFill>
                <a:latin typeface="+mn-lt"/>
              </a:rPr>
              <a:t>Ruijie</a:t>
            </a:r>
            <a:r>
              <a:rPr lang="en-US" altLang="zh-CN" sz="1200" dirty="0">
                <a:solidFill>
                  <a:schemeClr val="tx1"/>
                </a:solidFill>
                <a:latin typeface="+mn-lt"/>
              </a:rPr>
              <a:t> Networks Inc</a:t>
            </a:r>
            <a:endParaRPr lang="zh-CN" altLang="en-US" sz="1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6F7425B-4247-24A1-CB50-D8FC707CF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1" lang="en-GB" sz="3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j-cs"/>
              </a:rPr>
              <a:t>References</a:t>
            </a:r>
            <a:endParaRPr kumimoji="1" lang="en-GB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j-cs"/>
            </a:endParaRPr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FBAD1F77-D853-3E3F-E0AE-76653E6DCC75}"/>
              </a:ext>
            </a:extLst>
          </p:cNvPr>
          <p:cNvSpPr txBox="1">
            <a:spLocks/>
          </p:cNvSpPr>
          <p:nvPr/>
        </p:nvSpPr>
        <p:spPr bwMode="auto">
          <a:xfrm>
            <a:off x="818638" y="1767575"/>
            <a:ext cx="10654207" cy="48463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1" lang="en-GB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[1]	“</a:t>
            </a:r>
            <a:r>
              <a:rPr kumimoji="1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IEEE 802-11-Overview-and-Amendments-Under-Development” 2022 July</a:t>
            </a:r>
          </a:p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1" lang="en-US" altLang="ja-JP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[2] “</a:t>
            </a:r>
            <a:r>
              <a:rPr kumimoji="1" lang="en-US" altLang="ja-JP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ArrayRrack</a:t>
            </a:r>
            <a:r>
              <a:rPr kumimoji="1" lang="en-US" altLang="ja-JP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: A Fine-Grained Indoor Location System”</a:t>
            </a:r>
          </a:p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altLang="ja-JP" kern="0" dirty="0">
                <a:latin typeface="Times New Roman"/>
                <a:ea typeface="MS Gothic"/>
              </a:rPr>
              <a:t>[3] “ An Overview on IEEE 802.11b</a:t>
            </a:r>
            <a:r>
              <a:rPr lang="en-US" altLang="zh-CN" kern="0" dirty="0">
                <a:latin typeface="Times New Roman"/>
                <a:ea typeface="MS Gothic"/>
              </a:rPr>
              <a:t>f:WLAN sensing”</a:t>
            </a: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146137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主题​​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483</TotalTime>
  <Words>690</Words>
  <Application>Microsoft Office PowerPoint</Application>
  <PresentationFormat>宽屏</PresentationFormat>
  <Paragraphs>86</Paragraphs>
  <Slides>9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等线</vt:lpstr>
      <vt:lpstr>宋体</vt:lpstr>
      <vt:lpstr>Arial</vt:lpstr>
      <vt:lpstr>Times New Roman</vt:lpstr>
      <vt:lpstr>802-11-Submission</vt:lpstr>
      <vt:lpstr>Document</vt:lpstr>
      <vt:lpstr>Support for high-bandwidth and multi-Tx CFR capture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 for high-bandwidth and multi-Tx CFR capture</dc:title>
  <dc:creator>朱 丽花</dc:creator>
  <cp:lastModifiedBy>朱 丽花</cp:lastModifiedBy>
  <cp:revision>10</cp:revision>
  <dcterms:created xsi:type="dcterms:W3CDTF">2022-11-01T01:31:58Z</dcterms:created>
  <dcterms:modified xsi:type="dcterms:W3CDTF">2022-11-02T02:10:45Z</dcterms:modified>
</cp:coreProperties>
</file>