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981" r:id="rId18"/>
    <p:sldId id="984" r:id="rId19"/>
    <p:sldId id="986" r:id="rId20"/>
    <p:sldId id="983" r:id="rId21"/>
    <p:sldId id="893" r:id="rId22"/>
    <p:sldId id="985" r:id="rId23"/>
    <p:sldId id="942" r:id="rId24"/>
    <p:sldId id="906" r:id="rId25"/>
    <p:sldId id="949" r:id="rId26"/>
    <p:sldId id="979" r:id="rId27"/>
    <p:sldId id="950" r:id="rId28"/>
    <p:sldId id="945" r:id="rId29"/>
    <p:sldId id="982" r:id="rId30"/>
    <p:sldId id="960" r:id="rId31"/>
    <p:sldId id="961" r:id="rId32"/>
    <p:sldId id="962" r:id="rId33"/>
    <p:sldId id="963" r:id="rId34"/>
    <p:sldId id="965" r:id="rId35"/>
    <p:sldId id="966" r:id="rId36"/>
    <p:sldId id="968" r:id="rId37"/>
    <p:sldId id="970" r:id="rId38"/>
    <p:sldId id="971" r:id="rId39"/>
    <p:sldId id="972" r:id="rId40"/>
    <p:sldId id="973" r:id="rId41"/>
    <p:sldId id="842" r:id="rId42"/>
    <p:sldId id="888" r:id="rId4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69" d="100"/>
          <a:sy n="69" d="100"/>
        </p:scale>
        <p:origin x="60" y="6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25</c:v>
                </c:pt>
                <c:pt idx="2">
                  <c:v>252</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409653232"/>
        <c:axId val="-1409648880"/>
      </c:barChart>
      <c:catAx>
        <c:axId val="-14096532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09648880"/>
        <c:crosses val="autoZero"/>
        <c:auto val="1"/>
        <c:lblAlgn val="ctr"/>
        <c:lblOffset val="100"/>
        <c:noMultiLvlLbl val="0"/>
      </c:catAx>
      <c:valAx>
        <c:axId val="-14096488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0965323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1139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1715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5664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123304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50214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552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802.11-22/1843r6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t>Motion (</a:t>
            </a:r>
            <a:r>
              <a:rPr lang="en-US" altLang="en-US" sz="1600" dirty="0" smtClean="0">
                <a:solidFill>
                  <a:srgbClr val="0000FF"/>
                </a:solidFill>
              </a:rPr>
              <a:t>149-158</a:t>
            </a:r>
            <a:r>
              <a:rPr lang="en-US" altLang="en-US" sz="1600" dirty="0" smtClean="0"/>
              <a:t>)</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460270527"/>
              </p:ext>
            </p:extLst>
          </p:nvPr>
        </p:nvGraphicFramePr>
        <p:xfrm>
          <a:off x="3429000" y="1341356"/>
          <a:ext cx="8305800" cy="34539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Dibakar</a:t>
                      </a:r>
                      <a:r>
                        <a:rPr lang="en-US" altLang="zh-CN" sz="1200" kern="1200" dirty="0" smtClean="0">
                          <a:solidFill>
                            <a:srgbClr val="00B050"/>
                          </a:solidFill>
                          <a:latin typeface="+mn-lt"/>
                          <a:ea typeface="+mn-ea"/>
                          <a:cs typeface="+mn-cs"/>
                        </a:rPr>
                        <a:t> Das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CR for </a:t>
                      </a:r>
                      <a:r>
                        <a:rPr lang="en-US" altLang="zh-CN" sz="1200" kern="1200" dirty="0" err="1" smtClean="0">
                          <a:solidFill>
                            <a:srgbClr val="00B050"/>
                          </a:solidFill>
                          <a:latin typeface="+mn-lt"/>
                          <a:ea typeface="+mn-ea"/>
                          <a:cs typeface="+mn-cs"/>
                        </a:rPr>
                        <a:t>Miscellenous</a:t>
                      </a:r>
                      <a:r>
                        <a:rPr lang="en-US" altLang="zh-CN" sz="1200" kern="1200" dirty="0" smtClean="0">
                          <a:solidFill>
                            <a:srgbClr val="00B050"/>
                          </a:solidFill>
                          <a:latin typeface="+mn-lt"/>
                          <a:ea typeface="+mn-ea"/>
                          <a:cs typeface="+mn-cs"/>
                        </a:rPr>
                        <a:t> negotiation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 sensing session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a:t>
                      </a:r>
                      <a:r>
                        <a:rPr lang="en-US" altLang="zh-CN" sz="1200" kern="1200" dirty="0" err="1" smtClean="0">
                          <a:solidFill>
                            <a:srgbClr val="00B050"/>
                          </a:solidFill>
                          <a:latin typeface="+mn-lt"/>
                          <a:ea typeface="+mn-ea"/>
                          <a:cs typeface="+mn-cs"/>
                        </a:rPr>
                        <a:t>Qaulcomm</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DMG-monostatic-PPDU</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49, 50 and 139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11/1824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575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561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CID 356 introduction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reuse of HE (TB) ranging NDP and EHT sounding NDP in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69792282"/>
              </p:ext>
            </p:extLst>
          </p:nvPr>
        </p:nvGraphicFramePr>
        <p:xfrm>
          <a:off x="3429000" y="1600200"/>
          <a:ext cx="8305801" cy="112002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640778138"/>
              </p:ext>
            </p:extLst>
          </p:nvPr>
        </p:nvGraphicFramePr>
        <p:xfrm>
          <a:off x="3429000" y="3109922"/>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11/1824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575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561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CID 356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DMG CID 351 356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reuse of HE (TB) ranging NDP and EHT sounding NDP in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3 (9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52, 365 and 449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1</a:t>
            </a:r>
            <a:endParaRPr lang="en-US" altLang="en-US" sz="1400" dirty="0">
              <a:solidFill>
                <a:srgbClr val="0000FF"/>
              </a:solidFill>
              <a:cs typeface="Times New Roman" panose="02020603050405020304" pitchFamily="18" charset="0"/>
            </a:endParaRPr>
          </a:p>
        </p:txBody>
      </p:sp>
      <p:sp>
        <p:nvSpPr>
          <p:cNvPr id="11" name="Rectangle 2"/>
          <p:cNvSpPr txBox="1">
            <a:spLocks noChangeArrowheads="1"/>
          </p:cNvSpPr>
          <p:nvPr/>
        </p:nvSpPr>
        <p:spPr bwMode="auto">
          <a:xfrm>
            <a:off x="3429000" y="288132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655472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1600200"/>
          <a:ext cx="8305801" cy="112002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471324962"/>
              </p:ext>
            </p:extLst>
          </p:nvPr>
        </p:nvGraphicFramePr>
        <p:xfrm>
          <a:off x="3429000" y="3109922"/>
          <a:ext cx="8305800" cy="261499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22/1819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reuse of HE (TB) ranging NDP and EHT sounding NDP in 802.11bf</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cc40-cid428-resolution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22/1861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3 (9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52, 365 and 449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 of DMG CID 351 356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1</a:t>
            </a:r>
            <a:endParaRPr lang="en-US" altLang="en-US" sz="1400" dirty="0">
              <a:solidFill>
                <a:srgbClr val="0000FF"/>
              </a:solidFill>
              <a:cs typeface="Times New Roman" panose="02020603050405020304" pitchFamily="18" charset="0"/>
            </a:endParaRPr>
          </a:p>
        </p:txBody>
      </p:sp>
      <p:sp>
        <p:nvSpPr>
          <p:cNvPr id="11" name="Rectangle 2"/>
          <p:cNvSpPr txBox="1">
            <a:spLocks noChangeArrowheads="1"/>
          </p:cNvSpPr>
          <p:nvPr/>
        </p:nvSpPr>
        <p:spPr bwMode="auto">
          <a:xfrm>
            <a:off x="3429000" y="288132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9889699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Deadline </a:t>
            </a:r>
            <a:r>
              <a:rPr lang="en-US" altLang="en-US" sz="1600" dirty="0">
                <a:solidFill>
                  <a:srgbClr val="0000FF"/>
                </a:solidFill>
              </a:rPr>
              <a:t>confirmation for each </a:t>
            </a:r>
            <a:r>
              <a:rPr lang="en-US" altLang="zh-CN" sz="1600" dirty="0" err="1" smtClean="0">
                <a:solidFill>
                  <a:srgbClr val="0000FF"/>
                </a:solidFill>
              </a:rPr>
              <a:t>PoC</a:t>
            </a:r>
            <a:r>
              <a:rPr lang="en-US" altLang="zh-CN" sz="1600" dirty="0" smtClean="0">
                <a:solidFill>
                  <a:srgbClr val="0000FF"/>
                </a:solidFill>
              </a:rPr>
              <a:t>/</a:t>
            </a:r>
            <a:r>
              <a:rPr lang="en-US" altLang="en-US" sz="1600" dirty="0" smtClean="0">
                <a:solidFill>
                  <a:srgbClr val="0000FF"/>
                </a:solidFill>
              </a:rPr>
              <a:t>Assignee</a:t>
            </a:r>
            <a:endParaRPr lang="en-US" altLang="en-US" sz="1600" dirty="0">
              <a:solidFill>
                <a:srgbClr val="0000FF"/>
              </a:solidFill>
            </a:endParaRPr>
          </a:p>
          <a:p>
            <a:pPr algn="just"/>
            <a:r>
              <a:rPr lang="en-US" altLang="en-US" sz="1600" dirty="0" smtClean="0">
                <a:solidFill>
                  <a:srgbClr val="0000FF"/>
                </a:solidFill>
              </a:rPr>
              <a:t>Key </a:t>
            </a:r>
            <a:r>
              <a:rPr lang="en-US" altLang="en-US" sz="1600" dirty="0">
                <a:solidFill>
                  <a:srgbClr val="0000FF"/>
                </a:solidFill>
              </a:rPr>
              <a:t>topics discussion</a:t>
            </a:r>
          </a:p>
          <a:p>
            <a:pPr algn="just"/>
            <a:r>
              <a:rPr lang="en-US" altLang="en-US" sz="1600" dirty="0">
                <a:solidFill>
                  <a:srgbClr val="0000FF"/>
                </a:solidFill>
              </a:rPr>
              <a:t>SP for Timeline ( Initial Letter Ballot (D1.0) </a:t>
            </a:r>
            <a:r>
              <a:rPr lang="en-US" altLang="en-US" sz="1600" dirty="0" smtClean="0">
                <a:solidFill>
                  <a:srgbClr val="0000FF"/>
                </a:solidFill>
              </a:rPr>
              <a:t>)</a:t>
            </a:r>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10738649"/>
              </p:ext>
            </p:extLst>
          </p:nvPr>
        </p:nvGraphicFramePr>
        <p:xfrm>
          <a:off x="3429000" y="1600200"/>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Sensing-Responder-to-Sensing-Responder Sounding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644791784"/>
              </p:ext>
            </p:extLst>
          </p:nvPr>
        </p:nvGraphicFramePr>
        <p:xfrm>
          <a:off x="3429000" y="3089360"/>
          <a:ext cx="8305800" cy="23963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22/1819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reuse of HE (TB) ranging NDP and EHT sounding NDP in 802.11bf</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Threshold – Part 3 (9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52, 365 and 449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 of DMG CID 351 356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IV (11.21.8.1)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bl>
          </a:graphicData>
        </a:graphic>
      </p:graphicFrame>
      <p:sp>
        <p:nvSpPr>
          <p:cNvPr id="7"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1</a:t>
            </a:r>
            <a:endParaRPr lang="en-US" altLang="en-US" sz="1400" dirty="0">
              <a:solidFill>
                <a:srgbClr val="0000FF"/>
              </a:solidFill>
              <a:cs typeface="Times New Roman" panose="02020603050405020304" pitchFamily="18" charset="0"/>
            </a:endParaRPr>
          </a:p>
        </p:txBody>
      </p:sp>
      <p:sp>
        <p:nvSpPr>
          <p:cNvPr id="11" name="Rectangle 2"/>
          <p:cNvSpPr txBox="1">
            <a:spLocks noChangeArrowheads="1"/>
          </p:cNvSpPr>
          <p:nvPr/>
        </p:nvSpPr>
        <p:spPr bwMode="auto">
          <a:xfrm>
            <a:off x="3429000" y="286076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69110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November </a:t>
            </a:r>
            <a:r>
              <a:rPr lang="en-US" altLang="zh-CN" dirty="0" smtClean="0"/>
              <a:t>	1, 	7, 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t>
            </a:r>
            <a:r>
              <a:rPr lang="en-US" altLang="zh-CN" dirty="0"/>
              <a:t>November </a:t>
            </a:r>
            <a:r>
              <a:rPr lang="en-US" altLang="zh-CN" dirty="0" smtClean="0"/>
              <a:t>	       3, 		10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74567735"/>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solidFill>
                  <a:srgbClr val="0000FF"/>
                </a:solidFill>
              </a:rPr>
              <a:t>January 2023</a:t>
            </a:r>
            <a:r>
              <a:rPr lang="en-US" altLang="zh-CN" sz="2400" dirty="0" smtClean="0"/>
              <a:t>?</a:t>
            </a:r>
          </a:p>
          <a:p>
            <a:pPr lvl="1" algn="just"/>
            <a:r>
              <a:rPr lang="en-US" altLang="zh-CN" dirty="0"/>
              <a:t>SP </a:t>
            </a:r>
            <a:r>
              <a:rPr lang="en-US" altLang="zh-CN" dirty="0" smtClean="0"/>
              <a:t>Result:</a:t>
            </a:r>
            <a:r>
              <a:rPr lang="en-US" altLang="zh-CN" sz="1800" dirty="0">
                <a:solidFill>
                  <a:srgbClr val="000000"/>
                </a:solidFill>
                <a:highlight>
                  <a:srgbClr val="00FF00"/>
                </a:highlight>
              </a:rPr>
              <a:t> </a:t>
            </a:r>
            <a:r>
              <a:rPr lang="en-US" altLang="zh-CN" sz="1800" dirty="0" smtClean="0">
                <a:solidFill>
                  <a:srgbClr val="000000"/>
                </a:solidFill>
                <a:highlight>
                  <a:srgbClr val="00FF00"/>
                </a:highlight>
              </a:rPr>
              <a:t>Unanimous </a:t>
            </a:r>
            <a:r>
              <a:rPr lang="en-US" altLang="zh-CN" sz="1800" dirty="0">
                <a:solidFill>
                  <a:srgbClr val="000000"/>
                </a:solidFill>
                <a:highlight>
                  <a:srgbClr val="00FF00"/>
                </a:highlight>
              </a:rPr>
              <a:t>consent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marL="361950" lvl="1" indent="0" algn="just">
              <a:buNone/>
            </a:pPr>
            <a:r>
              <a:rPr lang="en-US" altLang="zh-CN" sz="2400" dirty="0" smtClean="0"/>
              <a:t>Note</a:t>
            </a:r>
            <a:r>
              <a:rPr lang="en-US" altLang="zh-CN" sz="2400" dirty="0"/>
              <a:t>: January 2023 </a:t>
            </a:r>
            <a:r>
              <a:rPr lang="en-US" altLang="zh-CN" sz="2400" dirty="0" smtClean="0"/>
              <a:t>is </a:t>
            </a:r>
            <a:r>
              <a:rPr lang="en-US" altLang="zh-CN" sz="2400" dirty="0"/>
              <a:t>the hard </a:t>
            </a:r>
            <a:r>
              <a:rPr lang="en-US" altLang="zh-CN" sz="2400" dirty="0" smtClean="0"/>
              <a:t>deadline to move forward</a:t>
            </a:r>
            <a:endParaRPr lang="en-US" altLang="zh-CN" sz="2400" dirty="0"/>
          </a:p>
          <a:p>
            <a:pPr lvl="1" algn="just"/>
            <a:endParaRPr lang="en-US" altLang="zh-CN" sz="2400" dirty="0"/>
          </a:p>
        </p:txBody>
      </p:sp>
    </p:spTree>
    <p:extLst>
      <p:ext uri="{BB962C8B-B14F-4D97-AF65-F5344CB8AC3E}">
        <p14:creationId xmlns:p14="http://schemas.microsoft.com/office/powerpoint/2010/main" val="13413846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57.2%</a:t>
            </a:r>
            <a:r>
              <a:rPr lang="en-US" altLang="zh-CN" sz="1800" dirty="0" smtClean="0"/>
              <a:t> </a:t>
            </a:r>
            <a:r>
              <a:rPr lang="en-US" altLang="zh-CN" sz="1800" dirty="0"/>
              <a:t>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smtClean="0">
                <a:solidFill>
                  <a:srgbClr val="FF0000"/>
                </a:solidFill>
              </a:rPr>
              <a:t>522/912</a:t>
            </a:r>
            <a:r>
              <a:rPr lang="en-US" altLang="zh-CN" sz="1800" dirty="0"/>
              <a:t>, Please refer to the figure</a:t>
            </a:r>
            <a:r>
              <a:rPr lang="en-US" altLang="zh-CN" sz="1800" dirty="0" smtClean="0"/>
              <a:t>)</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70.3%</a:t>
            </a:r>
            <a:r>
              <a:rPr lang="en-US" altLang="zh-CN" sz="1800" dirty="0" smtClean="0"/>
              <a:t> </a:t>
            </a:r>
            <a:r>
              <a:rPr lang="en-US" altLang="zh-CN" sz="1800" dirty="0"/>
              <a:t>of all CC40 comments were </a:t>
            </a:r>
            <a:r>
              <a:rPr lang="en-US" altLang="zh-CN" sz="1800" dirty="0" smtClean="0"/>
              <a:t>resolved or marked as ready for motion </a:t>
            </a:r>
          </a:p>
          <a:p>
            <a:pPr marL="457200" lvl="1" indent="0" algn="just">
              <a:spcBef>
                <a:spcPts val="0"/>
              </a:spcBef>
              <a:spcAft>
                <a:spcPts val="600"/>
              </a:spcAft>
              <a:buNone/>
            </a:pPr>
            <a:r>
              <a:rPr lang="en-US" altLang="zh-CN" sz="1800" dirty="0" smtClean="0"/>
              <a:t>        (</a:t>
            </a:r>
            <a:r>
              <a:rPr lang="en-US" altLang="zh-CN" sz="1800" dirty="0" smtClean="0">
                <a:solidFill>
                  <a:srgbClr val="FF0000"/>
                </a:solidFill>
              </a:rPr>
              <a:t>641/912</a:t>
            </a:r>
            <a:r>
              <a:rPr lang="en-US" altLang="zh-CN" sz="1800" dirty="0" smtClean="0"/>
              <a:t>)</a:t>
            </a:r>
            <a:endParaRPr lang="en-US" altLang="zh-CN" sz="1800" dirty="0"/>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95728789"/>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10</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a:t>
            </a:r>
            <a:r>
              <a:rPr lang="en-US" altLang="zh-CN" sz="1100" strike="sngStrike" dirty="0" smtClean="0">
                <a:solidFill>
                  <a:schemeClr val="bg1">
                    <a:lumMod val="50000"/>
                  </a:schemeClr>
                </a:solidFill>
                <a:cs typeface="Times New Roman" panose="02020603050405020304" pitchFamily="18" charset="0"/>
              </a:rPr>
              <a:t>00:00 ET --- Travel to Thailand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smtClean="0">
                <a:cs typeface="Times New Roman" panose="02020603050405020304" pitchFamily="18" charset="0"/>
              </a:rPr>
              <a:t>:</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629400" y="1069759"/>
            <a:ext cx="51816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(Nov – Jan CAC </a:t>
            </a:r>
            <a:r>
              <a:rPr lang="en-US" altLang="zh-CN" sz="1050" dirty="0">
                <a:cs typeface="Times New Roman" panose="02020603050405020304" pitchFamily="18" charset="0"/>
              </a:rPr>
              <a:t>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33977795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smtClean="0"/>
              <a:t>Each </a:t>
            </a:r>
            <a:r>
              <a:rPr lang="en-US" altLang="zh-CN" sz="1600" b="1" kern="0" dirty="0"/>
              <a:t>assignee provides the </a:t>
            </a:r>
            <a:r>
              <a:rPr lang="en-US" altLang="zh-CN" sz="1600" b="1" kern="0" dirty="0" err="1"/>
              <a:t>PoC</a:t>
            </a:r>
            <a:r>
              <a:rPr lang="en-US" altLang="zh-CN" sz="1600" b="1" kern="0" dirty="0"/>
              <a:t> an estimated </a:t>
            </a:r>
            <a:r>
              <a:rPr lang="en-US" altLang="zh-CN" sz="1600" b="1" kern="0" dirty="0">
                <a:solidFill>
                  <a:srgbClr val="0000FF"/>
                </a:solidFill>
              </a:rPr>
              <a:t>deadline</a:t>
            </a:r>
            <a:r>
              <a:rPr lang="en-US" altLang="zh-CN" sz="1600" b="1" kern="0" dirty="0"/>
              <a:t> to resolve the remaining CIDs  </a:t>
            </a:r>
            <a:endParaRPr lang="en-US" altLang="zh-CN" sz="1600" b="1" kern="0" dirty="0" smtClean="0"/>
          </a:p>
          <a:p>
            <a:pPr lvl="1" algn="just">
              <a:buFont typeface="Arial" panose="020B0604020202020204" pitchFamily="34" charset="0"/>
              <a:buChar char="–"/>
              <a:defRPr/>
            </a:pPr>
            <a:r>
              <a:rPr lang="en-US" altLang="zh-CN" sz="1400" dirty="0" smtClean="0"/>
              <a:t>Assignee </a:t>
            </a:r>
            <a:r>
              <a:rPr lang="en-US" altLang="zh-CN" sz="1400" dirty="0"/>
              <a:t>Provide the </a:t>
            </a:r>
            <a:r>
              <a:rPr lang="en-US" altLang="zh-CN" sz="1400" dirty="0" smtClean="0">
                <a:solidFill>
                  <a:srgbClr val="0000FF"/>
                </a:solidFill>
              </a:rPr>
              <a:t>feedback (Deadline, Note) </a:t>
            </a:r>
            <a:r>
              <a:rPr lang="en-US" altLang="zh-CN" sz="1400" dirty="0"/>
              <a:t>by </a:t>
            </a:r>
            <a:r>
              <a:rPr lang="en-US" altLang="zh-CN" sz="1400" dirty="0">
                <a:solidFill>
                  <a:srgbClr val="0000FF"/>
                </a:solidFill>
              </a:rPr>
              <a:t>November </a:t>
            </a:r>
            <a:r>
              <a:rPr lang="en-US" altLang="zh-CN" sz="1400" dirty="0" smtClean="0">
                <a:solidFill>
                  <a:srgbClr val="0000FF"/>
                </a:solidFill>
              </a:rPr>
              <a:t>8</a:t>
            </a:r>
          </a:p>
          <a:p>
            <a:pPr lvl="1" algn="just">
              <a:buFont typeface="Arial" panose="020B0604020202020204" pitchFamily="34" charset="0"/>
              <a:buChar char="–"/>
              <a:defRPr/>
            </a:pPr>
            <a:r>
              <a:rPr lang="en-US" altLang="zh-CN" sz="1400" dirty="0" smtClean="0">
                <a:solidFill>
                  <a:srgbClr val="0000FF"/>
                </a:solidFill>
              </a:rPr>
              <a:t>Editor/Chair </a:t>
            </a:r>
            <a:r>
              <a:rPr lang="en-US" altLang="zh-CN" sz="1400" dirty="0"/>
              <a:t>helps to compile the </a:t>
            </a:r>
            <a:r>
              <a:rPr lang="en-US" altLang="zh-CN" sz="1400" dirty="0" smtClean="0">
                <a:solidFill>
                  <a:srgbClr val="0000FF"/>
                </a:solidFill>
              </a:rPr>
              <a:t>list</a:t>
            </a:r>
            <a:r>
              <a:rPr lang="en-US" altLang="zh-CN" sz="1400" dirty="0"/>
              <a:t>, and discuss during the call on </a:t>
            </a:r>
            <a:r>
              <a:rPr lang="en-US" altLang="zh-CN" sz="1400" dirty="0">
                <a:solidFill>
                  <a:srgbClr val="0000FF"/>
                </a:solidFill>
              </a:rPr>
              <a:t>November 8</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Group members give </a:t>
            </a:r>
            <a:r>
              <a:rPr lang="en-US" altLang="zh-CN" sz="1400" dirty="0" smtClean="0">
                <a:solidFill>
                  <a:srgbClr val="0000FF"/>
                </a:solidFill>
              </a:rPr>
              <a:t>suggestion for key </a:t>
            </a:r>
            <a:r>
              <a:rPr lang="en-US" altLang="zh-CN" sz="1400" dirty="0">
                <a:solidFill>
                  <a:srgbClr val="0000FF"/>
                </a:solidFill>
              </a:rPr>
              <a:t>topics </a:t>
            </a:r>
            <a:r>
              <a:rPr lang="en-US" altLang="zh-CN" sz="1400" dirty="0"/>
              <a:t>(Editor/Chair will provide the initial version, e.g., around 5 topics), Editor/Chair helps </a:t>
            </a:r>
            <a:r>
              <a:rPr lang="en-US" altLang="zh-CN" sz="1400" dirty="0" smtClean="0"/>
              <a:t>to compile the </a:t>
            </a:r>
            <a:r>
              <a:rPr lang="en-US" altLang="zh-CN" sz="1400" dirty="0" smtClean="0">
                <a:solidFill>
                  <a:srgbClr val="0000FF"/>
                </a:solidFill>
              </a:rPr>
              <a:t>list</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Tree>
    <p:extLst>
      <p:ext uri="{BB962C8B-B14F-4D97-AF65-F5344CB8AC3E}">
        <p14:creationId xmlns:p14="http://schemas.microsoft.com/office/powerpoint/2010/main" val="438756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November </a:t>
            </a:r>
            <a:r>
              <a:rPr lang="en-US" altLang="en-US" sz="1800" dirty="0">
                <a:solidFill>
                  <a:srgbClr val="0000FF"/>
                </a:solidFill>
              </a:rPr>
              <a:t>	1, 	7, 8		10:00 - 12:00 ET</a:t>
            </a:r>
          </a:p>
          <a:p>
            <a:pPr marL="285750" indent="-285750" algn="just"/>
            <a:r>
              <a:rPr lang="en-US" altLang="en-US" sz="1800" dirty="0" smtClean="0">
                <a:solidFill>
                  <a:srgbClr val="0000FF"/>
                </a:solidFill>
              </a:rPr>
              <a:t>November </a:t>
            </a:r>
            <a:r>
              <a:rPr lang="en-US" altLang="en-US" sz="1800" dirty="0">
                <a:solidFill>
                  <a:srgbClr val="0000FF"/>
                </a:solidFill>
              </a:rPr>
              <a:t>	       3, 		10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p>
          <a:p>
            <a:pPr marL="628650" lvl="2">
              <a:buFont typeface="微软雅黑" panose="020B0503020204020204" pitchFamily="34" charset="-122"/>
              <a:buChar char="–"/>
              <a:defRPr/>
            </a:pPr>
            <a:r>
              <a:rPr lang="en-SG" altLang="zh-CN" b="1" dirty="0" smtClean="0"/>
              <a:t>22/989r1 contains other 3 CIDs that are not part of this motion request.</a:t>
            </a:r>
            <a:endParaRPr lang="zh-CN" altLang="zh-CN" dirty="0" smtClean="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r>
              <a:rPr lang="en-US" altLang="zh-CN" sz="1800" b="1" kern="0" dirty="0"/>
              <a:t>: </a:t>
            </a:r>
            <a:r>
              <a:rPr lang="en-US" altLang="zh-CN" sz="1800" b="1" kern="0" dirty="0" err="1"/>
              <a:t>Rojan</a:t>
            </a:r>
            <a:r>
              <a:rPr lang="en-US" altLang="zh-CN" sz="1800" b="1" kern="0" dirty="0"/>
              <a:t> </a:t>
            </a:r>
            <a:r>
              <a:rPr lang="en-US" altLang="zh-CN" sz="1800" b="1" kern="0" dirty="0" err="1"/>
              <a:t>Chitrakar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smtClean="0"/>
              <a:t>Kamel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smtClean="0"/>
              <a:t>SP Result</a:t>
            </a:r>
            <a:r>
              <a:rPr lang="en-US" altLang="zh-CN" kern="0" dirty="0"/>
              <a:t>: Unanimous consent</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160100</TotalTime>
  <Words>3740</Words>
  <Application>Microsoft Office PowerPoint</Application>
  <PresentationFormat>宽屏</PresentationFormat>
  <Paragraphs>895</Paragraphs>
  <Slides>42</Slides>
  <Notes>42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42</vt:i4>
      </vt:variant>
    </vt:vector>
  </HeadingPairs>
  <TitlesOfParts>
    <vt:vector size="5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566</cp:revision>
  <cp:lastPrinted>2014-11-04T15:04:57Z</cp:lastPrinted>
  <dcterms:created xsi:type="dcterms:W3CDTF">2007-04-17T18:10:23Z</dcterms:created>
  <dcterms:modified xsi:type="dcterms:W3CDTF">2022-11-08T16:03:41Z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(3)4hm5yYhAiZvhff6IgJs3/BpRXFwz/ezrE+z/zcyLf644bqar9HbgcV7TXJurl15LK+h/6Xpu
n/usCbQsOiYYMhUyxHW4dbso4PCuBzK6a3vpvdrMuOApxWlf2RlJJ8hHMhtVFHbUGzBShQaL
cCJsMix3t5LuPygTYeizT6kejVUoRQ4KmIn8o0xgAfZ+SK63WWOXdYLhzae8LJ6uQc+9wmA7
/BHzvNcPIcV+vYCH3A</vt:lpwstr>
  </property>
  <property fmtid="{D5CDD505-2E9C-101B-9397-08002B2CF9AE}" pid="27" name="_2015_ms_pID_7253431">
    <vt:lpwstr>fgruqi2eppwa9rgIF3x0khukt0fBVlkzdjLPullfRL7jIvWwci4k9a
NPhDqapvocRENJCCzN2DtiDSowq0yRozAN/kcLUS8pHH1A4woVlbCdquzRv1KFKMXduLMjA2
qhR0zrTmRR7bNeuEnwfM7bpWWS0aAbvNK1VwZ+T9KkFQP56h+qixgP30DZrCa7xjg6JtGibE
MxL/V+y0XWuridDUWcmQhjuhiUHVG34+OAGD</vt:lpwstr>
  </property>
  <property fmtid="{D5CDD505-2E9C-101B-9397-08002B2CF9AE}" pid="28" name="_2015_ms_pID_7253432">
    <vt:lpwstr>EU3TGvD8akMef40+s0lG/3o=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