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3"/>
  </p:notesMasterIdLst>
  <p:handoutMasterIdLst>
    <p:handoutMasterId r:id="rId44"/>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80" r:id="rId17"/>
    <p:sldId id="981" r:id="rId18"/>
    <p:sldId id="984" r:id="rId19"/>
    <p:sldId id="983" r:id="rId20"/>
    <p:sldId id="893" r:id="rId21"/>
    <p:sldId id="985" r:id="rId22"/>
    <p:sldId id="942" r:id="rId23"/>
    <p:sldId id="906" r:id="rId24"/>
    <p:sldId id="949" r:id="rId25"/>
    <p:sldId id="979" r:id="rId26"/>
    <p:sldId id="950" r:id="rId27"/>
    <p:sldId id="945" r:id="rId28"/>
    <p:sldId id="982" r:id="rId29"/>
    <p:sldId id="960" r:id="rId30"/>
    <p:sldId id="961" r:id="rId31"/>
    <p:sldId id="962" r:id="rId32"/>
    <p:sldId id="963" r:id="rId33"/>
    <p:sldId id="965" r:id="rId34"/>
    <p:sldId id="966" r:id="rId35"/>
    <p:sldId id="968" r:id="rId36"/>
    <p:sldId id="970" r:id="rId37"/>
    <p:sldId id="971" r:id="rId38"/>
    <p:sldId id="972" r:id="rId39"/>
    <p:sldId id="973" r:id="rId40"/>
    <p:sldId id="842" r:id="rId41"/>
    <p:sldId id="888" r:id="rId4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a:srgbClr val="C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332" autoAdjust="0"/>
    <p:restoredTop sz="90200" autoAdjust="0"/>
  </p:normalViewPr>
  <p:slideViewPr>
    <p:cSldViewPr>
      <p:cViewPr varScale="1">
        <p:scale>
          <a:sx n="101" d="100"/>
          <a:sy n="101" d="100"/>
        </p:scale>
        <p:origin x="258" y="10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D0.1 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591</c:v>
                </c:pt>
                <c:pt idx="1">
                  <c:v>55</c:v>
                </c:pt>
                <c:pt idx="2">
                  <c:v>266</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245</c:v>
                </c:pt>
                <c:pt idx="1">
                  <c:v>25</c:v>
                </c:pt>
                <c:pt idx="2">
                  <c:v>252</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961914144"/>
        <c:axId val="-1961911424"/>
      </c:barChart>
      <c:catAx>
        <c:axId val="-196191414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961911424"/>
        <c:crosses val="autoZero"/>
        <c:auto val="1"/>
        <c:lblAlgn val="ctr"/>
        <c:lblOffset val="100"/>
        <c:noMultiLvlLbl val="0"/>
      </c:catAx>
      <c:valAx>
        <c:axId val="-196191142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961914144"/>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80549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611391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017157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55704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123304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492569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85913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5502142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88375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342900" lvl="1" indent="-342900" algn="just">
              <a:buFont typeface="Arial" panose="020B0604020202020204" pitchFamily="34" charset="0"/>
              <a:buChar char="•"/>
              <a:defRPr/>
            </a:pPr>
            <a:r>
              <a:rPr lang="en-US" altLang="zh-CN" sz="2800" b="1" kern="0" dirty="0" smtClean="0"/>
              <a:t>Will you attend July Plenary in person?</a:t>
            </a:r>
          </a:p>
          <a:p>
            <a:pPr lvl="1" algn="just">
              <a:buFont typeface="Arial" panose="020B0604020202020204" pitchFamily="34" charset="0"/>
              <a:buChar char="–"/>
              <a:defRPr/>
            </a:pPr>
            <a:r>
              <a:rPr lang="en-US" altLang="zh-CN" sz="2400" dirty="0" smtClean="0"/>
              <a:t>Yes	13</a:t>
            </a:r>
          </a:p>
          <a:p>
            <a:pPr lvl="1" algn="just">
              <a:buFont typeface="Arial" panose="020B0604020202020204" pitchFamily="34" charset="0"/>
              <a:buChar char="–"/>
              <a:defRPr/>
            </a:pPr>
            <a:r>
              <a:rPr lang="en-US" altLang="zh-CN" sz="2400" dirty="0" smtClean="0"/>
              <a:t>No	15</a:t>
            </a:r>
          </a:p>
          <a:p>
            <a:pPr lvl="1" algn="just">
              <a:buFont typeface="Arial" panose="020B0604020202020204" pitchFamily="34" charset="0"/>
              <a:buChar char="–"/>
              <a:defRPr/>
            </a:pPr>
            <a:r>
              <a:rPr lang="en-US" altLang="zh-CN" sz="2400" dirty="0" smtClean="0"/>
              <a:t>Not sure yet	2</a:t>
            </a:r>
          </a:p>
          <a:p>
            <a:endParaRPr lang="zh-CN" altLang="en-US" dirty="0"/>
          </a:p>
        </p:txBody>
      </p:sp>
    </p:spTree>
    <p:extLst>
      <p:ext uri="{BB962C8B-B14F-4D97-AF65-F5344CB8AC3E}">
        <p14:creationId xmlns:p14="http://schemas.microsoft.com/office/powerpoint/2010/main" val="90609007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955298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671203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757784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546676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718958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74183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64956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4765164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044606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093354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202646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412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802.11-22/1843r3</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November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November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2022-11-1</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November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en-US" sz="1600" dirty="0" smtClean="0"/>
              <a:t>Motion (</a:t>
            </a:r>
            <a:r>
              <a:rPr lang="en-US" altLang="en-US" sz="1600" dirty="0" smtClean="0">
                <a:solidFill>
                  <a:srgbClr val="0000FF"/>
                </a:solidFill>
              </a:rPr>
              <a:t>149-158</a:t>
            </a:r>
            <a:r>
              <a:rPr lang="en-US" altLang="en-US" sz="1600" dirty="0" smtClean="0"/>
              <a:t>)</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868570"/>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460270527"/>
              </p:ext>
            </p:extLst>
          </p:nvPr>
        </p:nvGraphicFramePr>
        <p:xfrm>
          <a:off x="3429000" y="1341356"/>
          <a:ext cx="8305800" cy="345392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22/1577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Dibakar</a:t>
                      </a:r>
                      <a:r>
                        <a:rPr lang="en-US" altLang="zh-CN" sz="1200" kern="1200" dirty="0" smtClean="0">
                          <a:solidFill>
                            <a:srgbClr val="00B050"/>
                          </a:solidFill>
                          <a:latin typeface="+mn-lt"/>
                          <a:ea typeface="+mn-ea"/>
                          <a:cs typeface="+mn-cs"/>
                        </a:rPr>
                        <a:t> Das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CR for </a:t>
                      </a:r>
                      <a:r>
                        <a:rPr lang="en-US" altLang="zh-CN" sz="1200" kern="1200" dirty="0" err="1" smtClean="0">
                          <a:solidFill>
                            <a:srgbClr val="00B050"/>
                          </a:solidFill>
                          <a:latin typeface="+mn-lt"/>
                          <a:ea typeface="+mn-ea"/>
                          <a:cs typeface="+mn-cs"/>
                        </a:rPr>
                        <a:t>Miscellenous</a:t>
                      </a:r>
                      <a:r>
                        <a:rPr lang="en-US" altLang="zh-CN" sz="1200" kern="1200" dirty="0" smtClean="0">
                          <a:solidFill>
                            <a:srgbClr val="00B050"/>
                          </a:solidFill>
                          <a:latin typeface="+mn-lt"/>
                          <a:ea typeface="+mn-ea"/>
                          <a:cs typeface="+mn-cs"/>
                        </a:rPr>
                        <a:t> negotiation related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22/1385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a:t>
                      </a:r>
                      <a:r>
                        <a:rPr lang="en-US" altLang="zh-CN" sz="1200" kern="1200" baseline="0" dirty="0" smtClean="0">
                          <a:solidFill>
                            <a:srgbClr val="00B050"/>
                          </a:solidFill>
                          <a:latin typeface="+mn-lt"/>
                          <a:ea typeface="+mn-ea"/>
                          <a:cs typeface="+mn-cs"/>
                        </a:rPr>
                        <a:t> CC40 sensing session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22/1523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a:t>
                      </a:r>
                      <a:r>
                        <a:rPr lang="en-US" altLang="zh-CN" sz="1200" kern="1200" dirty="0" err="1" smtClean="0">
                          <a:solidFill>
                            <a:srgbClr val="00B050"/>
                          </a:solidFill>
                          <a:latin typeface="+mn-lt"/>
                          <a:ea typeface="+mn-ea"/>
                          <a:cs typeface="+mn-cs"/>
                        </a:rPr>
                        <a:t>Qaulcomm</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DMG-monostatic-PPDU</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22/0927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CIDs Related to WLAN Sensing Procedure Overview</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22/1823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CID 49, 50 and 139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11/1824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575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22/1651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561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DMG CID 356 introduction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reuse of HE (TB) ranging NDP and EHT sounding NDP in 802.11bf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7345614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November 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469792282"/>
              </p:ext>
            </p:extLst>
          </p:nvPr>
        </p:nvGraphicFramePr>
        <p:xfrm>
          <a:off x="3429000" y="1600200"/>
          <a:ext cx="8305801" cy="1120024"/>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640778138"/>
              </p:ext>
            </p:extLst>
          </p:nvPr>
        </p:nvGraphicFramePr>
        <p:xfrm>
          <a:off x="3429000" y="3109922"/>
          <a:ext cx="8305800" cy="305236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11/1824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Dongguk Lim(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 575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22/1826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SBP Comments in CC40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22/1384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 561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22/1829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Trainin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DMG CID 356 introduction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22/1830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Trainin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 of DMG CID 351 356</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reuse of HE (TB) ranging NDP and EHT sounding NDP in 802.11bf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cc40-cid428-resolution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Topic Threshold – Part 3 (9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CID-108-comment-resolution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22/0980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52, 365 and 449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1</a:t>
            </a:r>
            <a:endParaRPr lang="en-US" altLang="en-US" sz="1400" dirty="0">
              <a:solidFill>
                <a:srgbClr val="0000FF"/>
              </a:solidFill>
              <a:cs typeface="Times New Roman" panose="02020603050405020304" pitchFamily="18" charset="0"/>
            </a:endParaRPr>
          </a:p>
        </p:txBody>
      </p:sp>
      <p:sp>
        <p:nvSpPr>
          <p:cNvPr id="11" name="Rectangle 2"/>
          <p:cNvSpPr txBox="1">
            <a:spLocks noChangeArrowheads="1"/>
          </p:cNvSpPr>
          <p:nvPr/>
        </p:nvSpPr>
        <p:spPr bwMode="auto">
          <a:xfrm>
            <a:off x="3429000" y="2881322"/>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6554727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November </a:t>
            </a:r>
            <a:r>
              <a:rPr lang="en-US" altLang="zh-CN" sz="3200" dirty="0" smtClean="0">
                <a:solidFill>
                  <a:srgbClr val="0000FF"/>
                </a:solidFill>
                <a:cs typeface="Times New Roman" panose="02020603050405020304" pitchFamily="18" charset="0"/>
              </a:rPr>
              <a:t>7</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1600200"/>
          <a:ext cx="8305801" cy="1120024"/>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220578194"/>
              </p:ext>
            </p:extLst>
          </p:nvPr>
        </p:nvGraphicFramePr>
        <p:xfrm>
          <a:off x="3429000" y="3109922"/>
          <a:ext cx="8305800" cy="195895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reuse of HE (TB) ranging NDP and EHT sounding NDP in 802.11bf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cc40-cid428-resolution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Topic Threshold – Part 3 (9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CID-108-comment-resolution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22/0980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52, 365 and 449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1</a:t>
            </a:r>
            <a:endParaRPr lang="en-US" altLang="en-US" sz="1400" dirty="0">
              <a:solidFill>
                <a:srgbClr val="0000FF"/>
              </a:solidFill>
              <a:cs typeface="Times New Roman" panose="02020603050405020304" pitchFamily="18" charset="0"/>
            </a:endParaRPr>
          </a:p>
        </p:txBody>
      </p:sp>
      <p:sp>
        <p:nvSpPr>
          <p:cNvPr id="11" name="Rectangle 2"/>
          <p:cNvSpPr txBox="1">
            <a:spLocks noChangeArrowheads="1"/>
          </p:cNvSpPr>
          <p:nvPr/>
        </p:nvSpPr>
        <p:spPr bwMode="auto">
          <a:xfrm>
            <a:off x="3429000" y="2881322"/>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9889699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474567735"/>
              </p:ext>
            </p:extLst>
          </p:nvPr>
        </p:nvGraphicFramePr>
        <p:xfrm>
          <a:off x="3429000" y="4572000"/>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9681173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r>
              <a:rPr lang="en-US" altLang="zh-CN" dirty="0"/>
              <a:t>November </a:t>
            </a:r>
            <a:r>
              <a:rPr lang="en-US" altLang="zh-CN" dirty="0" smtClean="0"/>
              <a:t>	1, 	7, 8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a:t>
            </a:r>
            <a:r>
              <a:rPr lang="en-US" altLang="zh-CN" dirty="0"/>
              <a:t>November </a:t>
            </a:r>
            <a:r>
              <a:rPr lang="en-US" altLang="zh-CN" dirty="0" smtClean="0"/>
              <a:t>	       3, 		10	23:00 - 01:00 ET</a:t>
            </a:r>
          </a:p>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800" kern="0" dirty="0" smtClean="0">
                <a:solidFill>
                  <a:srgbClr val="FF0000"/>
                </a:solidFill>
              </a:rPr>
              <a:t>Initial Letter Ballot (D1.0)		</a:t>
            </a:r>
            <a:r>
              <a:rPr lang="en-US" altLang="zh-CN" sz="1800" i="1" strike="sngStrike" kern="0" dirty="0" smtClean="0">
                <a:solidFill>
                  <a:srgbClr val="FF0000"/>
                </a:solidFill>
              </a:rPr>
              <a:t>Jul 2022</a:t>
            </a:r>
            <a:r>
              <a:rPr lang="en-US" altLang="zh-CN" sz="1800" i="1" strike="sngStrike" kern="0" dirty="0" smtClean="0">
                <a:solidFill>
                  <a:srgbClr val="FF0000"/>
                </a:solidFill>
                <a:sym typeface="Wingdings" panose="05000000000000000000" pitchFamily="2" charset="2"/>
              </a:rPr>
              <a:t> Sep</a:t>
            </a:r>
            <a:r>
              <a:rPr lang="en-US" altLang="zh-CN" sz="1800" i="1" strike="sngStrike" kern="0" dirty="0" smtClean="0">
                <a:solidFill>
                  <a:srgbClr val="FF0000"/>
                </a:solidFill>
              </a:rPr>
              <a:t> 2022</a:t>
            </a:r>
          </a:p>
          <a:p>
            <a:pPr marL="0" lvl="1" indent="0" algn="just" defTabSz="685800" eaLnBrk="1" fontAlgn="auto" hangingPunct="1">
              <a:spcBef>
                <a:spcPts val="200"/>
              </a:spcBef>
              <a:spcAft>
                <a:spcPts val="600"/>
              </a:spcAft>
              <a:buNone/>
              <a:defRPr/>
            </a:pPr>
            <a:r>
              <a:rPr lang="en-US" altLang="zh-CN" sz="1800" i="1" kern="0" dirty="0">
                <a:solidFill>
                  <a:srgbClr val="FF0000"/>
                </a:solidFill>
              </a:rPr>
              <a:t>	</a:t>
            </a:r>
            <a:r>
              <a:rPr lang="en-US" altLang="zh-CN" sz="1800" i="1" kern="0" dirty="0" smtClean="0">
                <a:solidFill>
                  <a:srgbClr val="FF0000"/>
                </a:solidFill>
              </a:rPr>
              <a:t>				</a:t>
            </a:r>
            <a:r>
              <a:rPr lang="en-US" altLang="zh-CN" sz="1800" i="1" kern="0" dirty="0">
                <a:solidFill>
                  <a:srgbClr val="FF0000"/>
                </a:solidFill>
                <a:sym typeface="Wingdings" panose="05000000000000000000" pitchFamily="2" charset="2"/>
              </a:rPr>
              <a:t> </a:t>
            </a:r>
            <a:r>
              <a:rPr lang="en-US" altLang="zh-CN" sz="1800" i="1" kern="0" dirty="0" smtClean="0">
                <a:solidFill>
                  <a:srgbClr val="FF0000"/>
                </a:solidFill>
                <a:sym typeface="Wingdings" panose="05000000000000000000" pitchFamily="2" charset="2"/>
              </a:rPr>
              <a:t>Nov</a:t>
            </a:r>
            <a:r>
              <a:rPr lang="en-US" altLang="zh-CN" sz="1800" i="1" kern="0" dirty="0" smtClean="0">
                <a:solidFill>
                  <a:srgbClr val="FF0000"/>
                </a:solidFill>
              </a:rPr>
              <a:t> 2022</a:t>
            </a:r>
          </a:p>
          <a:p>
            <a:pPr marL="161925" lvl="1" indent="-233363" algn="just" defTabSz="685800" eaLnBrk="1" fontAlgn="auto" hangingPunct="1">
              <a:spcBef>
                <a:spcPts val="200"/>
              </a:spcBef>
              <a:spcAft>
                <a:spcPts val="600"/>
              </a:spcAft>
              <a:defRPr/>
            </a:pPr>
            <a:r>
              <a:rPr lang="en-US" altLang="zh-CN" sz="1800" kern="0" dirty="0" smtClean="0"/>
              <a:t>Recirculation </a:t>
            </a:r>
            <a:r>
              <a:rPr lang="en-US" altLang="zh-CN" sz="1800" kern="0" dirty="0"/>
              <a:t>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2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a:buFont typeface="Times New Roman" pitchFamily="16" charset="0"/>
              <a:buChar char="•"/>
            </a:pPr>
            <a:r>
              <a:rPr lang="en-US" altLang="zh-CN" kern="0" dirty="0">
                <a:solidFill>
                  <a:srgbClr val="000000"/>
                </a:solidFill>
                <a:latin typeface="Times New Roman"/>
              </a:rPr>
              <a:t>Sep 1, </a:t>
            </a:r>
            <a:r>
              <a:rPr lang="en-US" altLang="zh-CN" kern="0" dirty="0" smtClean="0">
                <a:solidFill>
                  <a:srgbClr val="000000"/>
                </a:solidFill>
                <a:latin typeface="Times New Roman"/>
              </a:rPr>
              <a:t>2022</a:t>
            </a:r>
          </a:p>
          <a:p>
            <a:pPr lvl="1">
              <a:buFont typeface="Times New Roman" pitchFamily="16" charset="0"/>
              <a:buChar char="•"/>
            </a:pPr>
            <a:r>
              <a:rPr lang="en-US" altLang="zh-CN" sz="1800" kern="0" dirty="0" err="1" smtClean="0">
                <a:solidFill>
                  <a:srgbClr val="000000"/>
                </a:solidFill>
                <a:latin typeface="Times New Roman"/>
              </a:rPr>
              <a:t>TGbf</a:t>
            </a:r>
            <a:r>
              <a:rPr lang="en-US" altLang="zh-CN" sz="1800" kern="0" dirty="0" smtClean="0">
                <a:solidFill>
                  <a:srgbClr val="000000"/>
                </a:solidFill>
                <a:latin typeface="Times New Roman"/>
              </a:rPr>
              <a:t> </a:t>
            </a:r>
            <a:r>
              <a:rPr lang="en-US" altLang="zh-CN" sz="1800" kern="0" dirty="0">
                <a:solidFill>
                  <a:srgbClr val="000000"/>
                </a:solidFill>
                <a:latin typeface="Times New Roman"/>
              </a:rPr>
              <a:t>decide to change the timeline for Initial Letter Ballot (D1.0) to November </a:t>
            </a:r>
            <a:r>
              <a:rPr lang="en-US" altLang="zh-CN" sz="1800" kern="0" dirty="0" smtClean="0">
                <a:solidFill>
                  <a:srgbClr val="000000"/>
                </a:solidFill>
                <a:latin typeface="Times New Roman"/>
              </a:rPr>
              <a:t>2022</a:t>
            </a:r>
          </a:p>
          <a:p>
            <a:pPr lvl="1">
              <a:buFont typeface="Times New Roman" pitchFamily="16" charset="0"/>
              <a:buChar char="•"/>
            </a:pPr>
            <a:r>
              <a:rPr lang="en-US" altLang="zh-CN" sz="1800" dirty="0" smtClean="0"/>
              <a:t>SP </a:t>
            </a:r>
            <a:r>
              <a:rPr lang="en-US" altLang="zh-CN" sz="1800" dirty="0"/>
              <a:t>Result: Unanimous </a:t>
            </a:r>
            <a:r>
              <a:rPr lang="en-US" altLang="zh-CN" sz="1800" dirty="0" smtClean="0"/>
              <a:t>consent</a:t>
            </a:r>
            <a:endParaRPr lang="en-US" altLang="zh-CN" sz="18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SP for Timeline ( </a:t>
            </a:r>
            <a:r>
              <a:rPr lang="en-US" altLang="zh-CN" sz="3200" kern="0" dirty="0" smtClean="0">
                <a:solidFill>
                  <a:srgbClr val="FF0000"/>
                </a:solidFill>
              </a:rPr>
              <a:t>Initial </a:t>
            </a:r>
            <a:r>
              <a:rPr lang="en-US" altLang="zh-CN" sz="3200" kern="0" dirty="0">
                <a:solidFill>
                  <a:srgbClr val="FF0000"/>
                </a:solidFill>
              </a:rPr>
              <a:t>Letter Ballot (D1.0</a:t>
            </a:r>
            <a:r>
              <a:rPr lang="en-US" altLang="zh-CN" sz="3200" kern="0" dirty="0" smtClean="0">
                <a:solidFill>
                  <a:srgbClr val="FF0000"/>
                </a:solidFill>
              </a:rPr>
              <a:t>) </a:t>
            </a:r>
            <a:r>
              <a:rPr lang="en-US" altLang="en-US" sz="3200" dirty="0" smtClean="0">
                <a:solidFill>
                  <a:schemeClr val="tx2"/>
                </a:solidFill>
              </a:rPr>
              <a: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smtClean="0"/>
              <a:t>Do you agree to change the timeline for </a:t>
            </a:r>
            <a:r>
              <a:rPr lang="en-US" altLang="zh-CN" sz="2800" dirty="0"/>
              <a:t>Initial Letter Ballot (D1.0</a:t>
            </a:r>
            <a:r>
              <a:rPr lang="en-US" altLang="zh-CN" sz="2800" dirty="0" smtClean="0"/>
              <a:t>) to </a:t>
            </a:r>
            <a:r>
              <a:rPr lang="en-US" altLang="zh-CN" sz="2400" dirty="0" smtClean="0">
                <a:solidFill>
                  <a:srgbClr val="0000FF"/>
                </a:solidFill>
              </a:rPr>
              <a:t>January 2023</a:t>
            </a:r>
            <a:r>
              <a:rPr lang="en-US" altLang="zh-CN" sz="2400" dirty="0" smtClean="0"/>
              <a:t>?</a:t>
            </a:r>
            <a:endParaRPr lang="en-US" altLang="zh-CN" sz="2400" dirty="0" smtClean="0"/>
          </a:p>
          <a:p>
            <a:pPr lvl="1" algn="just"/>
            <a:r>
              <a:rPr lang="en-US" altLang="zh-CN" dirty="0"/>
              <a:t>SP Result</a:t>
            </a:r>
            <a:r>
              <a:rPr lang="en-US" altLang="zh-CN" dirty="0" smtClean="0"/>
              <a:t>:</a:t>
            </a:r>
            <a:endParaRPr lang="en-US" altLang="zh-CN" dirty="0">
              <a:solidFill>
                <a:srgbClr val="00B050"/>
              </a:solidFill>
            </a:endParaRPr>
          </a:p>
          <a:p>
            <a:pPr marL="457200" lvl="1" indent="0" algn="just">
              <a:buNone/>
            </a:pPr>
            <a:endParaRPr lang="en-US" altLang="zh-CN" sz="2400" dirty="0"/>
          </a:p>
          <a:p>
            <a:pPr marL="457200" lvl="1" indent="0" algn="just">
              <a:buNone/>
            </a:pPr>
            <a:endParaRPr lang="en-US" altLang="zh-CN" sz="2400" dirty="0" smtClean="0"/>
          </a:p>
          <a:p>
            <a:pPr marL="361950" lvl="1" indent="0" algn="just">
              <a:buNone/>
            </a:pPr>
            <a:r>
              <a:rPr lang="en-US" altLang="zh-CN" sz="2400" dirty="0" smtClean="0"/>
              <a:t>Note</a:t>
            </a:r>
            <a:r>
              <a:rPr lang="en-US" altLang="zh-CN" sz="2400" dirty="0"/>
              <a:t>: </a:t>
            </a:r>
            <a:r>
              <a:rPr lang="en-US" altLang="zh-CN" sz="2400" dirty="0"/>
              <a:t>January 2023 </a:t>
            </a:r>
            <a:r>
              <a:rPr lang="en-US" altLang="zh-CN" sz="2400" dirty="0" smtClean="0"/>
              <a:t>is </a:t>
            </a:r>
            <a:r>
              <a:rPr lang="en-US" altLang="zh-CN" sz="2400" dirty="0"/>
              <a:t>the hard </a:t>
            </a:r>
            <a:r>
              <a:rPr lang="en-US" altLang="zh-CN" sz="2400" dirty="0" smtClean="0"/>
              <a:t>deadline to move forward</a:t>
            </a:r>
            <a:endParaRPr lang="en-US" altLang="zh-CN" sz="2400" dirty="0"/>
          </a:p>
          <a:p>
            <a:pPr lvl="1" algn="just"/>
            <a:endParaRPr lang="en-US" altLang="zh-CN" sz="2400" dirty="0"/>
          </a:p>
        </p:txBody>
      </p:sp>
    </p:spTree>
    <p:extLst>
      <p:ext uri="{BB962C8B-B14F-4D97-AF65-F5344CB8AC3E}">
        <p14:creationId xmlns:p14="http://schemas.microsoft.com/office/powerpoint/2010/main" val="13413846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 (</a:t>
            </a:r>
            <a:r>
              <a:rPr lang="en-US" altLang="zh-CN" dirty="0"/>
              <a:t>U</a:t>
            </a:r>
            <a:r>
              <a:rPr lang="en-US" altLang="zh-CN" dirty="0" smtClean="0"/>
              <a:t>ntil September Interim)</a:t>
            </a:r>
            <a:endParaRPr lang="en-GB" dirty="0"/>
          </a:p>
        </p:txBody>
      </p:sp>
      <p:sp>
        <p:nvSpPr>
          <p:cNvPr id="9218" name="Rectangle 2"/>
          <p:cNvSpPr>
            <a:spLocks noGrp="1" noChangeArrowheads="1"/>
          </p:cNvSpPr>
          <p:nvPr>
            <p:ph idx="1"/>
          </p:nvPr>
        </p:nvSpPr>
        <p:spPr>
          <a:xfrm>
            <a:off x="533401" y="1752600"/>
            <a:ext cx="5334000"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D0.1 (802.11bf CC40 comments)</a:t>
            </a:r>
          </a:p>
          <a:p>
            <a:pPr lvl="1" algn="just">
              <a:spcBef>
                <a:spcPts val="0"/>
              </a:spcBef>
              <a:spcAft>
                <a:spcPts val="600"/>
              </a:spcAft>
              <a:buFont typeface="Arial" panose="020B0604020202020204" pitchFamily="34" charset="0"/>
              <a:buChar char="•"/>
            </a:pPr>
            <a:r>
              <a:rPr lang="en-US" altLang="zh-CN" sz="1800" dirty="0" smtClean="0"/>
              <a:t>~</a:t>
            </a:r>
            <a:r>
              <a:rPr lang="en-US" altLang="zh-CN" sz="1800" dirty="0" smtClean="0">
                <a:solidFill>
                  <a:srgbClr val="FF0000"/>
                </a:solidFill>
              </a:rPr>
              <a:t>57.2%</a:t>
            </a:r>
            <a:r>
              <a:rPr lang="en-US" altLang="zh-CN" sz="1800" dirty="0" smtClean="0"/>
              <a:t> </a:t>
            </a:r>
            <a:r>
              <a:rPr lang="en-US" altLang="zh-CN" sz="1800" dirty="0"/>
              <a:t>of all CC40 comments </a:t>
            </a:r>
            <a:r>
              <a:rPr lang="en-US" altLang="zh-CN" sz="1800" dirty="0" smtClean="0"/>
              <a:t>were resolved </a:t>
            </a:r>
          </a:p>
          <a:p>
            <a:pPr marL="361950" lvl="1" indent="0" algn="just">
              <a:spcBef>
                <a:spcPts val="0"/>
              </a:spcBef>
              <a:spcAft>
                <a:spcPts val="600"/>
              </a:spcAft>
              <a:buNone/>
            </a:pPr>
            <a:r>
              <a:rPr lang="en-US" altLang="zh-CN" sz="1800" dirty="0" smtClean="0"/>
              <a:t>	</a:t>
            </a:r>
            <a:r>
              <a:rPr lang="en-US" altLang="zh-CN" sz="1800" dirty="0" smtClean="0"/>
              <a:t>(</a:t>
            </a:r>
            <a:r>
              <a:rPr lang="en-US" altLang="zh-CN" sz="1800" dirty="0" smtClean="0">
                <a:solidFill>
                  <a:srgbClr val="FF0000"/>
                </a:solidFill>
              </a:rPr>
              <a:t>522/912</a:t>
            </a:r>
            <a:r>
              <a:rPr lang="en-US" altLang="zh-CN" sz="1800" dirty="0"/>
              <a:t>, Please refer to the figure</a:t>
            </a:r>
            <a:r>
              <a:rPr lang="en-US" altLang="zh-CN" sz="1800" dirty="0" smtClean="0"/>
              <a:t>)</a:t>
            </a:r>
          </a:p>
          <a:p>
            <a:pPr lvl="1" algn="just">
              <a:spcBef>
                <a:spcPts val="0"/>
              </a:spcBef>
              <a:spcAft>
                <a:spcPts val="600"/>
              </a:spcAft>
              <a:buFont typeface="Arial" panose="020B0604020202020204" pitchFamily="34" charset="0"/>
              <a:buChar char="•"/>
            </a:pPr>
            <a:r>
              <a:rPr lang="en-US" altLang="zh-CN" sz="1800" dirty="0" smtClean="0"/>
              <a:t>~</a:t>
            </a:r>
            <a:r>
              <a:rPr lang="en-US" altLang="zh-CN" sz="1800" dirty="0" smtClean="0">
                <a:solidFill>
                  <a:srgbClr val="FF0000"/>
                </a:solidFill>
              </a:rPr>
              <a:t>70.3%</a:t>
            </a:r>
            <a:r>
              <a:rPr lang="en-US" altLang="zh-CN" sz="1800" dirty="0" smtClean="0"/>
              <a:t> </a:t>
            </a:r>
            <a:r>
              <a:rPr lang="en-US" altLang="zh-CN" sz="1800" dirty="0"/>
              <a:t>of all CC40 comments were </a:t>
            </a:r>
            <a:r>
              <a:rPr lang="en-US" altLang="zh-CN" sz="1800" dirty="0" smtClean="0"/>
              <a:t>resolved or marked as ready for motion </a:t>
            </a:r>
          </a:p>
          <a:p>
            <a:pPr marL="457200" lvl="1" indent="0" algn="just">
              <a:spcBef>
                <a:spcPts val="0"/>
              </a:spcBef>
              <a:spcAft>
                <a:spcPts val="600"/>
              </a:spcAft>
              <a:buNone/>
            </a:pPr>
            <a:r>
              <a:rPr lang="en-US" altLang="zh-CN" sz="1800" dirty="0" smtClean="0"/>
              <a:t>        (</a:t>
            </a:r>
            <a:r>
              <a:rPr lang="en-US" altLang="zh-CN" sz="1800" dirty="0" smtClean="0">
                <a:solidFill>
                  <a:srgbClr val="FF0000"/>
                </a:solidFill>
              </a:rPr>
              <a:t>641/912</a:t>
            </a:r>
            <a:r>
              <a:rPr lang="en-US" altLang="zh-CN" sz="1800" dirty="0" smtClean="0"/>
              <a:t>)</a:t>
            </a:r>
            <a:endParaRPr lang="en-US" altLang="zh-CN" sz="1800" dirty="0"/>
          </a:p>
          <a:p>
            <a:pPr marL="361950" lvl="1" indent="0" algn="just">
              <a:spcBef>
                <a:spcPts val="0"/>
              </a:spcBef>
              <a:spcAft>
                <a:spcPts val="600"/>
              </a:spcAft>
              <a:buNone/>
            </a:pPr>
            <a:endParaRPr lang="en-US" altLang="zh-CN" sz="1800"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6"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795728789"/>
              </p:ext>
            </p:extLst>
          </p:nvPr>
        </p:nvGraphicFramePr>
        <p:xfrm>
          <a:off x="6858000" y="1981200"/>
          <a:ext cx="5150768" cy="381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72098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1722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19</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September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20</a:t>
            </a:r>
            <a:r>
              <a:rPr lang="en-US" altLang="zh-CN" sz="1100" strike="sngStrike" dirty="0">
                <a:solidFill>
                  <a:schemeClr val="bg1">
                    <a:lumMod val="50000"/>
                  </a:schemeClr>
                </a:solidFill>
                <a:cs typeface="Times New Roman" panose="02020603050405020304" pitchFamily="18" charset="0"/>
              </a:rPr>
              <a:t>	(Tuesday),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a:t>
            </a:r>
            <a:r>
              <a:rPr lang="en-US" altLang="zh-CN" sz="1100"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27</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29</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smtClean="0">
                <a:solidFill>
                  <a:schemeClr val="bg1">
                    <a:lumMod val="50000"/>
                  </a:schemeClr>
                </a:solidFill>
                <a:cs typeface="Times New Roman" panose="02020603050405020304" pitchFamily="18" charset="0"/>
              </a:rPr>
              <a:t>  (Holiday)</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13</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17</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18</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20</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24</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27</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31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7</a:t>
            </a:r>
            <a:r>
              <a:rPr lang="en-US" altLang="zh-CN" sz="1100" dirty="0">
                <a:solidFill>
                  <a:srgbClr val="00B050"/>
                </a:solidFill>
                <a:cs typeface="Times New Roman" panose="02020603050405020304" pitchFamily="18" charset="0"/>
              </a:rPr>
              <a:t>	(Monday),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 </a:t>
            </a:r>
            <a:r>
              <a:rPr lang="en-US" altLang="zh-CN" sz="1100" dirty="0">
                <a:solidFill>
                  <a:srgbClr val="FF0000"/>
                </a:solidFill>
                <a:cs typeface="Times New Roman" panose="02020603050405020304" pitchFamily="18" charset="0"/>
              </a:rPr>
              <a:t>(Daylight saving time </a:t>
            </a:r>
            <a:r>
              <a:rPr lang="en-US" altLang="zh-CN" sz="1100" dirty="0" smtClean="0">
                <a:solidFill>
                  <a:srgbClr val="FF0000"/>
                </a:solidFill>
                <a:cs typeface="Times New Roman" panose="02020603050405020304" pitchFamily="18" charset="0"/>
              </a:rPr>
              <a:t>end </a:t>
            </a:r>
            <a:r>
              <a:rPr lang="en-US" altLang="zh-CN" sz="1100" dirty="0">
                <a:solidFill>
                  <a:srgbClr val="FF0000"/>
                </a:solidFill>
                <a:cs typeface="Times New Roman" panose="02020603050405020304" pitchFamily="18" charset="0"/>
              </a:rPr>
              <a:t>on Nov. </a:t>
            </a:r>
            <a:r>
              <a:rPr lang="en-US" altLang="zh-CN" sz="1100" dirty="0" smtClean="0">
                <a:solidFill>
                  <a:srgbClr val="FF0000"/>
                </a:solidFill>
                <a:cs typeface="Times New Roman" panose="02020603050405020304" pitchFamily="18" charset="0"/>
              </a:rPr>
              <a:t>6)</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10</a:t>
            </a:r>
            <a:r>
              <a:rPr lang="en-US" altLang="zh-CN" sz="1100" strike="sngStrike" dirty="0">
                <a:solidFill>
                  <a:schemeClr val="bg1">
                    <a:lumMod val="50000"/>
                  </a:schemeClr>
                </a:solidFill>
                <a:cs typeface="Times New Roman" panose="02020603050405020304" pitchFamily="18" charset="0"/>
              </a:rPr>
              <a:t>	(Thursday),	</a:t>
            </a:r>
            <a:r>
              <a:rPr lang="en-US" altLang="zh-CN" sz="1100" strike="sngStrike" dirty="0" smtClean="0">
                <a:solidFill>
                  <a:schemeClr val="bg1">
                    <a:lumMod val="50000"/>
                  </a:schemeClr>
                </a:solidFill>
                <a:cs typeface="Times New Roman" panose="02020603050405020304" pitchFamily="18" charset="0"/>
              </a:rPr>
              <a:t>22</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a:t>
            </a:r>
            <a:r>
              <a:rPr lang="en-US" altLang="zh-CN" sz="1100" strike="sngStrike" dirty="0" smtClean="0">
                <a:solidFill>
                  <a:schemeClr val="bg1">
                    <a:lumMod val="50000"/>
                  </a:schemeClr>
                </a:solidFill>
                <a:cs typeface="Times New Roman" panose="02020603050405020304" pitchFamily="18" charset="0"/>
              </a:rPr>
              <a:t>00:00 ET --- Travel to Thailand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9" name="Rectangle 3"/>
          <p:cNvSpPr txBox="1">
            <a:spLocks noChangeArrowheads="1"/>
          </p:cNvSpPr>
          <p:nvPr/>
        </p:nvSpPr>
        <p:spPr bwMode="auto">
          <a:xfrm>
            <a:off x="6400800" y="1069759"/>
            <a:ext cx="5410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 </a:t>
            </a:r>
            <a:endParaRPr lang="en-US" altLang="zh-CN" sz="1600" b="1" dirty="0" smtClean="0">
              <a:cs typeface="Times New Roman" panose="02020603050405020304" pitchFamily="18" charset="0"/>
            </a:endParaRP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November Plenary </a:t>
            </a:r>
            <a:r>
              <a:rPr lang="en-US" altLang="zh-CN" sz="1600" b="1" dirty="0"/>
              <a:t>2022 (November 13-18) </a:t>
            </a:r>
            <a:endParaRPr lang="en-US" altLang="zh-CN" sz="1600" b="1" dirty="0" smtClean="0"/>
          </a:p>
          <a:p>
            <a:pPr marL="361950" lvl="1" indent="-361950" algn="just">
              <a:spcBef>
                <a:spcPct val="0"/>
              </a:spcBef>
              <a:spcAft>
                <a:spcPts val="0"/>
              </a:spcAft>
              <a:buClr>
                <a:srgbClr val="000000"/>
              </a:buClr>
              <a:buNone/>
              <a:defRPr/>
            </a:pPr>
            <a:r>
              <a:rPr lang="en-US" altLang="zh-CN" sz="1600" dirty="0"/>
              <a:t>	</a:t>
            </a:r>
            <a:r>
              <a:rPr lang="en-US" altLang="zh-CN" sz="1200" dirty="0" smtClean="0"/>
              <a:t>(</a:t>
            </a:r>
            <a:r>
              <a:rPr lang="en-US" altLang="zh-CN" sz="1200" dirty="0"/>
              <a:t>Daylight saving time end on </a:t>
            </a:r>
            <a:r>
              <a:rPr lang="en-US" altLang="zh-CN" sz="1200" dirty="0">
                <a:solidFill>
                  <a:srgbClr val="0000FF"/>
                </a:solidFill>
              </a:rPr>
              <a:t>Nov. </a:t>
            </a:r>
            <a:r>
              <a:rPr lang="en-US" altLang="zh-CN" sz="1200" dirty="0" smtClean="0">
                <a:solidFill>
                  <a:srgbClr val="0000FF"/>
                </a:solidFill>
              </a:rPr>
              <a:t>6</a:t>
            </a:r>
            <a:r>
              <a:rPr lang="en-US" altLang="zh-CN" sz="1200" dirty="0" smtClean="0"/>
              <a:t>)</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FFC000"/>
                </a:solidFill>
                <a:cs typeface="Times New Roman" panose="02020603050405020304" pitchFamily="18" charset="0"/>
              </a:rPr>
              <a:t>November 14    </a:t>
            </a:r>
            <a:r>
              <a:rPr lang="en-US" altLang="zh-CN" sz="1200" dirty="0">
                <a:solidFill>
                  <a:srgbClr val="FFC000"/>
                </a:solidFill>
                <a:cs typeface="Times New Roman" panose="02020603050405020304" pitchFamily="18" charset="0"/>
              </a:rPr>
              <a:t>(Monday PM </a:t>
            </a:r>
            <a:r>
              <a:rPr lang="en-US" altLang="zh-CN" sz="1200" dirty="0" smtClean="0">
                <a:solidFill>
                  <a:srgbClr val="FFC000"/>
                </a:solidFill>
                <a:cs typeface="Times New Roman" panose="02020603050405020304" pitchFamily="18" charset="0"/>
              </a:rPr>
              <a:t>1),</a:t>
            </a:r>
            <a:r>
              <a:rPr lang="en-US" altLang="zh-CN" sz="1200" dirty="0">
                <a:solidFill>
                  <a:srgbClr val="FFC000"/>
                </a:solidFill>
                <a:cs typeface="Times New Roman" panose="02020603050405020304" pitchFamily="18" charset="0"/>
              </a:rPr>
              <a:t>		</a:t>
            </a:r>
            <a:r>
              <a:rPr lang="en-US" altLang="zh-CN" sz="1200" dirty="0" smtClean="0">
                <a:solidFill>
                  <a:srgbClr val="FFC000"/>
                </a:solidFill>
                <a:cs typeface="Times New Roman" panose="02020603050405020304" pitchFamily="18" charset="0"/>
              </a:rPr>
              <a:t>13:30-15:30 </a:t>
            </a:r>
            <a:r>
              <a:rPr lang="en-US" altLang="zh-CN" sz="1200" dirty="0">
                <a:solidFill>
                  <a:srgbClr val="FFC000"/>
                </a:solidFill>
                <a:cs typeface="Times New Roman" panose="02020603050405020304" pitchFamily="18" charset="0"/>
              </a:rPr>
              <a:t>Thailand </a:t>
            </a:r>
            <a:r>
              <a:rPr lang="en-US" altLang="zh-CN" sz="1200" dirty="0" smtClean="0">
                <a:solidFill>
                  <a:srgbClr val="FFC00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November 15    (Tuesday AM 1),	08:00-10:00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November </a:t>
            </a:r>
            <a:r>
              <a:rPr lang="en-US" altLang="zh-CN" dirty="0" smtClean="0">
                <a:solidFill>
                  <a:srgbClr val="FFC000"/>
                </a:solidFill>
                <a:cs typeface="Times New Roman" panose="02020603050405020304" pitchFamily="18" charset="0"/>
              </a:rPr>
              <a:t>15    </a:t>
            </a:r>
            <a:r>
              <a:rPr lang="en-US" altLang="zh-CN" dirty="0">
                <a:solidFill>
                  <a:srgbClr val="FFC000"/>
                </a:solidFill>
                <a:cs typeface="Times New Roman" panose="02020603050405020304" pitchFamily="18" charset="0"/>
              </a:rPr>
              <a:t>(Tuesday PM 1),		13:30-15:30 Thailand time</a:t>
            </a:r>
          </a:p>
          <a:p>
            <a:pPr marL="400050" lvl="2" indent="0" algn="just">
              <a:spcBef>
                <a:spcPct val="0"/>
              </a:spcBef>
              <a:spcAft>
                <a:spcPts val="0"/>
              </a:spcAft>
              <a:buClr>
                <a:srgbClr val="000000"/>
              </a:buClr>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November 16    (Wednesday AM 1),	08:00-10:00 Thailand time</a:t>
            </a:r>
          </a:p>
          <a:p>
            <a:pPr marL="685800" lvl="2" indent="-285750" algn="just">
              <a:spcBef>
                <a:spcPct val="0"/>
              </a:spcBef>
              <a:spcAft>
                <a:spcPts val="0"/>
              </a:spcAft>
              <a:buFont typeface="Times New Roman" panose="02020603050405020304" pitchFamily="18" charset="0"/>
              <a:buChar char="―"/>
              <a:defRPr/>
            </a:pPr>
            <a:r>
              <a:rPr lang="en-US" altLang="zh-CN" dirty="0" smtClean="0">
                <a:solidFill>
                  <a:srgbClr val="00B0F0"/>
                </a:solidFill>
                <a:ea typeface="宋体" panose="02010600030101010101" pitchFamily="2" charset="-122"/>
              </a:rPr>
              <a:t>November 16    </a:t>
            </a:r>
            <a:r>
              <a:rPr lang="en-US" altLang="zh-CN" dirty="0">
                <a:solidFill>
                  <a:srgbClr val="00B0F0"/>
                </a:solidFill>
                <a:ea typeface="宋体" panose="02010600030101010101" pitchFamily="2" charset="-122"/>
              </a:rPr>
              <a:t>(Wednesday AM 2),	10:30-12:30 Thailand time</a:t>
            </a:r>
          </a:p>
          <a:p>
            <a:pPr marL="400050" lvl="2" indent="0" algn="just">
              <a:spcBef>
                <a:spcPct val="0"/>
              </a:spcBef>
              <a:spcAft>
                <a:spcPts val="0"/>
              </a:spcAft>
              <a:buNone/>
              <a:defRPr/>
            </a:pPr>
            <a:endParaRPr lang="en-US" altLang="zh-CN" sz="1200" strike="sngStrike"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B050"/>
                </a:solidFill>
                <a:cs typeface="Times New Roman" panose="02020603050405020304" pitchFamily="18" charset="0"/>
              </a:rPr>
              <a:t>November 17    </a:t>
            </a:r>
            <a:r>
              <a:rPr lang="en-US" altLang="zh-CN" sz="1200" dirty="0">
                <a:solidFill>
                  <a:srgbClr val="00B050"/>
                </a:solidFill>
                <a:cs typeface="Times New Roman" panose="02020603050405020304" pitchFamily="18" charset="0"/>
              </a:rPr>
              <a:t>(Thursday </a:t>
            </a:r>
            <a:r>
              <a:rPr lang="en-US" altLang="zh-CN" sz="1200" dirty="0" smtClean="0">
                <a:solidFill>
                  <a:srgbClr val="00B050"/>
                </a:solidFill>
                <a:cs typeface="Times New Roman" panose="02020603050405020304" pitchFamily="18" charset="0"/>
              </a:rPr>
              <a:t>AM 1),</a:t>
            </a:r>
            <a:r>
              <a:rPr lang="en-US" altLang="zh-CN" sz="1200" dirty="0">
                <a:solidFill>
                  <a:srgbClr val="00B050"/>
                </a:solidFill>
                <a:cs typeface="Times New Roman" panose="02020603050405020304" pitchFamily="18" charset="0"/>
              </a:rPr>
              <a:t>	</a:t>
            </a:r>
            <a:r>
              <a:rPr lang="en-US" altLang="zh-CN" sz="1200"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Thailand </a:t>
            </a:r>
            <a:r>
              <a:rPr lang="en-US" altLang="zh-CN" sz="1200" dirty="0" smtClean="0">
                <a:solidFill>
                  <a:srgbClr val="00B050"/>
                </a:solidFill>
                <a:cs typeface="Times New Roman" panose="02020603050405020304" pitchFamily="18" charset="0"/>
              </a:rPr>
              <a:t>time</a:t>
            </a: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 </a:t>
            </a:r>
            <a:r>
              <a:rPr lang="en-US" altLang="zh-CN" sz="105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05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(Sept - Nov </a:t>
            </a:r>
            <a:r>
              <a:rPr lang="en-US" altLang="zh-CN" sz="1050" dirty="0">
                <a:cs typeface="Times New Roman" panose="02020603050405020304" pitchFamily="18" charset="0"/>
              </a:rPr>
              <a:t>2022 CAC calls: </a:t>
            </a:r>
            <a:r>
              <a:rPr lang="en-US" altLang="zh-CN" sz="1050" dirty="0">
                <a:solidFill>
                  <a:srgbClr val="FF0000"/>
                </a:solidFill>
                <a:cs typeface="Times New Roman" panose="02020603050405020304" pitchFamily="18" charset="0"/>
              </a:rPr>
              <a:t>October 10, 31 09:00 </a:t>
            </a:r>
            <a:r>
              <a:rPr lang="en-US" altLang="zh-CN" sz="1050" dirty="0" smtClean="0">
                <a:solidFill>
                  <a:srgbClr val="FF0000"/>
                </a:solidFill>
                <a:cs typeface="Times New Roman" panose="02020603050405020304" pitchFamily="18" charset="0"/>
              </a:rPr>
              <a:t>ET; </a:t>
            </a:r>
            <a:r>
              <a:rPr lang="en-US" altLang="zh-CN" sz="1050" dirty="0">
                <a:solidFill>
                  <a:srgbClr val="FF0000"/>
                </a:solidFill>
                <a:cs typeface="Times New Roman" panose="02020603050405020304" pitchFamily="18" charset="0"/>
              </a:rPr>
              <a:t>November 13 06:00 </a:t>
            </a:r>
            <a:r>
              <a:rPr lang="en-US" altLang="zh-CN" sz="1050" dirty="0" smtClean="0">
                <a:solidFill>
                  <a:srgbClr val="FF0000"/>
                </a:solidFill>
                <a:cs typeface="Times New Roman" panose="02020603050405020304" pitchFamily="18" charset="0"/>
              </a:rPr>
              <a:t>ET</a:t>
            </a:r>
            <a:r>
              <a:rPr lang="en-US" altLang="zh-CN" sz="1050" dirty="0" smtClean="0">
                <a:cs typeface="Times New Roman" panose="02020603050405020304" pitchFamily="18" charset="0"/>
              </a:rPr>
              <a:t>)</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2.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2035678442"/>
              </p:ext>
            </p:extLst>
          </p:nvPr>
        </p:nvGraphicFramePr>
        <p:xfrm>
          <a:off x="6553200" y="37338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Thailand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3:00-5:00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17:00-19:00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4:30-6:30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5:30-7:30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19:30-21:30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14:30-16:30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7:30-9:30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8:30-10:30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22:30-00:30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11:00-13:00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01:00-03:00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Evening 1</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14:30-16:30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04:30-06:30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8736990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3246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To be Confirmed</a:t>
            </a:r>
            <a:r>
              <a:rPr lang="en-US" altLang="zh-CN" sz="1600" b="1" dirty="0" smtClean="0">
                <a:cs typeface="Times New Roman" panose="02020603050405020304" pitchFamily="18" charset="0"/>
              </a:rPr>
              <a:t>:</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21</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r>
              <a:rPr lang="en-US" altLang="zh-CN" sz="1100" strike="sngStrike" dirty="0" smtClean="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(Too close to September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24</a:t>
            </a:r>
            <a:r>
              <a:rPr lang="en-US" altLang="zh-CN" sz="1100" strike="sngStrike" dirty="0">
                <a:solidFill>
                  <a:schemeClr val="bg1">
                    <a:lumMod val="50000"/>
                  </a:schemeClr>
                </a:solidFill>
                <a:cs typeface="Times New Roman" panose="02020603050405020304" pitchFamily="18" charset="0"/>
              </a:rPr>
              <a:t>	(Thursday),	</a:t>
            </a:r>
            <a:r>
              <a:rPr lang="en-US" altLang="zh-CN" sz="1100" strike="sngStrike" dirty="0" smtClean="0">
                <a:solidFill>
                  <a:schemeClr val="bg1">
                    <a:lumMod val="50000"/>
                  </a:schemeClr>
                </a:solidFill>
                <a:cs typeface="Times New Roman" panose="02020603050405020304" pitchFamily="18" charset="0"/>
              </a:rPr>
              <a:t>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 – Thanks giving</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28</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December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5</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12</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15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- 1st </a:t>
            </a:r>
            <a:r>
              <a:rPr lang="en-US" altLang="zh-CN" sz="1100" dirty="0">
                <a:solidFill>
                  <a:schemeClr val="bg1">
                    <a:lumMod val="50000"/>
                  </a:schemeClr>
                </a:solidFill>
                <a:cs typeface="Times New Roman" panose="02020603050405020304" pitchFamily="18" charset="0"/>
              </a:rPr>
              <a:t>Workshop on Wi-Fi Sensing (</a:t>
            </a:r>
            <a:r>
              <a:rPr lang="en-US" altLang="zh-CN" sz="1100" dirty="0" err="1">
                <a:solidFill>
                  <a:schemeClr val="bg1">
                    <a:lumMod val="50000"/>
                  </a:schemeClr>
                </a:solidFill>
                <a:cs typeface="Times New Roman" panose="02020603050405020304" pitchFamily="18" charset="0"/>
              </a:rPr>
              <a:t>WiSe</a:t>
            </a:r>
            <a:r>
              <a:rPr lang="en-US" altLang="zh-CN" sz="1100" dirty="0">
                <a:solidFill>
                  <a:schemeClr val="bg1">
                    <a:lumMod val="50000"/>
                  </a:schemeClr>
                </a:solidFill>
                <a:cs typeface="Times New Roman" panose="02020603050405020304" pitchFamily="18" charset="0"/>
              </a:rPr>
              <a:t> 1)</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20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a:t>
            </a:r>
            <a:r>
              <a:rPr lang="en-US" altLang="zh-CN" sz="1100" dirty="0" smtClean="0">
                <a:solidFill>
                  <a:srgbClr val="00B0F0"/>
                </a:solidFill>
                <a:cs typeface="Times New Roman" panose="02020603050405020304" pitchFamily="18" charset="0"/>
              </a:rPr>
              <a:t>ET</a:t>
            </a:r>
            <a:endParaRPr lang="en-US" altLang="zh-CN" sz="1100" dirty="0" smtClean="0">
              <a:solidFill>
                <a:srgbClr val="FF33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26</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Holidays</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27</a:t>
            </a:r>
            <a:r>
              <a:rPr lang="en-US" altLang="zh-CN" sz="1100" strike="sngStrike" dirty="0">
                <a:solidFill>
                  <a:schemeClr val="bg1">
                    <a:lumMod val="50000"/>
                  </a:schemeClr>
                </a:solidFill>
                <a:cs typeface="Times New Roman" panose="02020603050405020304" pitchFamily="18" charset="0"/>
              </a:rPr>
              <a:t>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29</a:t>
            </a:r>
            <a:r>
              <a:rPr lang="en-US" altLang="zh-CN" sz="1100" strike="sngStrike" dirty="0">
                <a:solidFill>
                  <a:schemeClr val="bg1">
                    <a:lumMod val="50000"/>
                  </a:schemeClr>
                </a:solidFill>
                <a:cs typeface="Times New Roman" panose="02020603050405020304" pitchFamily="18" charset="0"/>
              </a:rPr>
              <a:t>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smtClean="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a:t>
            </a:r>
            <a:r>
              <a:rPr lang="en-US" altLang="zh-CN" sz="1100" strike="sngStrike" dirty="0" smtClean="0">
                <a:solidFill>
                  <a:schemeClr val="bg1">
                    <a:lumMod val="50000"/>
                  </a:schemeClr>
                </a:solidFill>
                <a:cs typeface="Times New Roman" panose="02020603050405020304" pitchFamily="18" charset="0"/>
              </a:rPr>
              <a:t>2</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5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12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9" name="Rectangle 3"/>
          <p:cNvSpPr txBox="1">
            <a:spLocks noChangeArrowheads="1"/>
          </p:cNvSpPr>
          <p:nvPr/>
        </p:nvSpPr>
        <p:spPr bwMode="auto">
          <a:xfrm>
            <a:off x="6629400" y="1069759"/>
            <a:ext cx="51816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 </a:t>
            </a:r>
            <a:r>
              <a:rPr lang="en-US" altLang="zh-CN" sz="105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05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(Nov – Jan CAC </a:t>
            </a:r>
            <a:r>
              <a:rPr lang="en-US" altLang="zh-CN" sz="1050" dirty="0">
                <a:cs typeface="Times New Roman" panose="02020603050405020304" pitchFamily="18" charset="0"/>
              </a:rPr>
              <a:t>calls: </a:t>
            </a:r>
            <a:r>
              <a:rPr lang="en-US" altLang="zh-CN" sz="1050" dirty="0">
                <a:solidFill>
                  <a:srgbClr val="FF0000"/>
                </a:solidFill>
                <a:cs typeface="Times New Roman" panose="02020603050405020304" pitchFamily="18" charset="0"/>
              </a:rPr>
              <a:t>October 10, 31 09:00 </a:t>
            </a:r>
            <a:r>
              <a:rPr lang="en-US" altLang="zh-CN" sz="1050" dirty="0" smtClean="0">
                <a:solidFill>
                  <a:srgbClr val="FF0000"/>
                </a:solidFill>
                <a:cs typeface="Times New Roman" panose="02020603050405020304" pitchFamily="18" charset="0"/>
              </a:rPr>
              <a:t>ET; </a:t>
            </a:r>
            <a:r>
              <a:rPr lang="en-US" altLang="zh-CN" sz="1050" dirty="0">
                <a:solidFill>
                  <a:srgbClr val="FF0000"/>
                </a:solidFill>
                <a:cs typeface="Times New Roman" panose="02020603050405020304" pitchFamily="18" charset="0"/>
              </a:rPr>
              <a:t>November 13 06:00 </a:t>
            </a:r>
            <a:r>
              <a:rPr lang="en-US" altLang="zh-CN" sz="1050" dirty="0" smtClean="0">
                <a:solidFill>
                  <a:srgbClr val="FF0000"/>
                </a:solidFill>
                <a:cs typeface="Times New Roman" panose="02020603050405020304" pitchFamily="18" charset="0"/>
              </a:rPr>
              <a:t>ET</a:t>
            </a:r>
            <a:r>
              <a:rPr lang="en-US" altLang="zh-CN" sz="1050" dirty="0" smtClean="0">
                <a:cs typeface="Times New Roman" panose="02020603050405020304" pitchFamily="18" charset="0"/>
              </a:rPr>
              <a:t>)</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2.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spTree>
    <p:extLst>
      <p:ext uri="{BB962C8B-B14F-4D97-AF65-F5344CB8AC3E}">
        <p14:creationId xmlns:p14="http://schemas.microsoft.com/office/powerpoint/2010/main" val="339777954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pic>
        <p:nvPicPr>
          <p:cNvPr id="1026" name="Picture 2" descr="C:\Users\h00316112\AppData\Roaming\eSpace_Desktop\UserData\h00316112\imagefiles\originalImgfiles\D2AEA2A1-D061-4631-B945-C176E108636C.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 y="1057275"/>
            <a:ext cx="11049000" cy="53595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126134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SP</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100" kern="0" dirty="0"/>
          </a:p>
          <a:p>
            <a:pPr marL="342900" lvl="1" indent="-342900" algn="just">
              <a:buFont typeface="Arial" panose="020B0604020202020204" pitchFamily="34" charset="0"/>
              <a:buChar char="•"/>
              <a:defRPr/>
            </a:pPr>
            <a:r>
              <a:rPr lang="en-US" altLang="zh-CN" sz="2800" b="1" kern="0" dirty="0" smtClean="0"/>
              <a:t>Will you attend November Plenary in person?</a:t>
            </a:r>
            <a:endParaRPr lang="en-US" altLang="zh-CN" sz="2800" b="1" kern="0" dirty="0"/>
          </a:p>
          <a:p>
            <a:pPr lvl="1" algn="just">
              <a:buFont typeface="Arial" panose="020B0604020202020204" pitchFamily="34" charset="0"/>
              <a:buChar char="–"/>
              <a:defRPr/>
            </a:pPr>
            <a:r>
              <a:rPr lang="en-US" altLang="zh-CN" sz="2400" dirty="0" smtClean="0"/>
              <a:t>Yes		12</a:t>
            </a:r>
          </a:p>
          <a:p>
            <a:pPr lvl="1" algn="just">
              <a:buFont typeface="Arial" panose="020B0604020202020204" pitchFamily="34" charset="0"/>
              <a:buChar char="–"/>
              <a:defRPr/>
            </a:pPr>
            <a:r>
              <a:rPr lang="en-US" altLang="zh-CN" sz="2400" dirty="0" smtClean="0"/>
              <a:t>No		13</a:t>
            </a:r>
          </a:p>
          <a:p>
            <a:pPr lvl="1" algn="just">
              <a:buFont typeface="Arial" panose="020B0604020202020204" pitchFamily="34" charset="0"/>
              <a:buChar char="–"/>
              <a:defRPr/>
            </a:pPr>
            <a:r>
              <a:rPr lang="en-US" altLang="zh-CN" sz="2400" dirty="0" smtClean="0"/>
              <a:t>Not sure yet</a:t>
            </a:r>
            <a:r>
              <a:rPr lang="en-US" altLang="zh-CN" sz="2400" dirty="0"/>
              <a:t>	</a:t>
            </a:r>
            <a:r>
              <a:rPr lang="en-US" altLang="zh-CN" sz="2400" dirty="0" smtClean="0"/>
              <a:t>5</a:t>
            </a:r>
            <a:endParaRPr lang="en-US" altLang="zh-CN" sz="2400" dirty="0"/>
          </a:p>
          <a:p>
            <a:pPr marL="342900" lvl="1" indent="-342900" algn="just">
              <a:buFont typeface="Arial" panose="020B0604020202020204" pitchFamily="34" charset="0"/>
              <a:buChar char="•"/>
              <a:defRPr/>
            </a:pPr>
            <a:endParaRPr lang="en-US" altLang="zh-CN" sz="2800" b="1" kern="0" dirty="0"/>
          </a:p>
        </p:txBody>
      </p:sp>
    </p:spTree>
    <p:extLst>
      <p:ext uri="{BB962C8B-B14F-4D97-AF65-F5344CB8AC3E}">
        <p14:creationId xmlns:p14="http://schemas.microsoft.com/office/powerpoint/2010/main" val="301401071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685800"/>
            <a:ext cx="9296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kern="0" dirty="0"/>
              <a:t>Some further guideline </a:t>
            </a:r>
            <a:r>
              <a:rPr lang="en-US" altLang="zh-CN" sz="4000" kern="0" dirty="0" smtClean="0"/>
              <a:t>for speeding up</a:t>
            </a:r>
            <a:endParaRPr lang="en-US" altLang="zh-CN" sz="4000" dirty="0"/>
          </a:p>
        </p:txBody>
      </p:sp>
      <p:sp>
        <p:nvSpPr>
          <p:cNvPr id="5" name="Rectangle 3"/>
          <p:cNvSpPr txBox="1">
            <a:spLocks noChangeArrowheads="1"/>
          </p:cNvSpPr>
          <p:nvPr/>
        </p:nvSpPr>
        <p:spPr bwMode="auto">
          <a:xfrm>
            <a:off x="457200" y="1524000"/>
            <a:ext cx="8001000" cy="482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600" b="1" kern="0" dirty="0" smtClean="0"/>
              <a:t>Each </a:t>
            </a:r>
            <a:r>
              <a:rPr lang="en-US" altLang="zh-CN" sz="1600" b="1" kern="0" dirty="0"/>
              <a:t>assignee provides the </a:t>
            </a:r>
            <a:r>
              <a:rPr lang="en-US" altLang="zh-CN" sz="1600" b="1" kern="0" dirty="0" err="1"/>
              <a:t>PoC</a:t>
            </a:r>
            <a:r>
              <a:rPr lang="en-US" altLang="zh-CN" sz="1600" b="1" kern="0" dirty="0"/>
              <a:t> an estimated </a:t>
            </a:r>
            <a:r>
              <a:rPr lang="en-US" altLang="zh-CN" sz="1600" b="1" kern="0" dirty="0">
                <a:solidFill>
                  <a:srgbClr val="0000FF"/>
                </a:solidFill>
              </a:rPr>
              <a:t>deadline</a:t>
            </a:r>
            <a:r>
              <a:rPr lang="en-US" altLang="zh-CN" sz="1600" b="1" kern="0" dirty="0"/>
              <a:t> to resolve the remaining CIDs  </a:t>
            </a:r>
            <a:endParaRPr lang="en-US" altLang="zh-CN" sz="1600" b="1" kern="0" dirty="0" smtClean="0"/>
          </a:p>
          <a:p>
            <a:pPr lvl="1" algn="just">
              <a:buFont typeface="Arial" panose="020B0604020202020204" pitchFamily="34" charset="0"/>
              <a:buChar char="–"/>
              <a:defRPr/>
            </a:pPr>
            <a:r>
              <a:rPr lang="en-US" altLang="zh-CN" sz="1400" dirty="0" smtClean="0"/>
              <a:t>Assignee </a:t>
            </a:r>
            <a:r>
              <a:rPr lang="en-US" altLang="zh-CN" sz="1400" dirty="0"/>
              <a:t>Provide the </a:t>
            </a:r>
            <a:r>
              <a:rPr lang="en-US" altLang="zh-CN" sz="1400" dirty="0" smtClean="0">
                <a:solidFill>
                  <a:srgbClr val="0000FF"/>
                </a:solidFill>
              </a:rPr>
              <a:t>feedback (Deadline, Note) </a:t>
            </a:r>
            <a:r>
              <a:rPr lang="en-US" altLang="zh-CN" sz="1400" dirty="0"/>
              <a:t>by </a:t>
            </a:r>
            <a:r>
              <a:rPr lang="en-US" altLang="zh-CN" sz="1400" dirty="0">
                <a:solidFill>
                  <a:srgbClr val="0000FF"/>
                </a:solidFill>
              </a:rPr>
              <a:t>November </a:t>
            </a:r>
            <a:r>
              <a:rPr lang="en-US" altLang="zh-CN" sz="1400" dirty="0" smtClean="0">
                <a:solidFill>
                  <a:srgbClr val="0000FF"/>
                </a:solidFill>
              </a:rPr>
              <a:t>8</a:t>
            </a:r>
          </a:p>
          <a:p>
            <a:pPr lvl="1" algn="just">
              <a:buFont typeface="Arial" panose="020B0604020202020204" pitchFamily="34" charset="0"/>
              <a:buChar char="–"/>
              <a:defRPr/>
            </a:pPr>
            <a:r>
              <a:rPr lang="en-US" altLang="zh-CN" sz="1400" dirty="0" smtClean="0">
                <a:solidFill>
                  <a:srgbClr val="0000FF"/>
                </a:solidFill>
              </a:rPr>
              <a:t>Editor/Chair </a:t>
            </a:r>
            <a:r>
              <a:rPr lang="en-US" altLang="zh-CN" sz="1400" dirty="0"/>
              <a:t>helps to compile the </a:t>
            </a:r>
            <a:r>
              <a:rPr lang="en-US" altLang="zh-CN" sz="1400" dirty="0" smtClean="0">
                <a:solidFill>
                  <a:srgbClr val="0000FF"/>
                </a:solidFill>
              </a:rPr>
              <a:t>list</a:t>
            </a:r>
            <a:r>
              <a:rPr lang="en-US" altLang="zh-CN" sz="1400" dirty="0"/>
              <a:t>, and discuss during the call on </a:t>
            </a:r>
            <a:r>
              <a:rPr lang="en-US" altLang="zh-CN" sz="1400" dirty="0">
                <a:solidFill>
                  <a:srgbClr val="0000FF"/>
                </a:solidFill>
              </a:rPr>
              <a:t>November 8</a:t>
            </a:r>
          </a:p>
          <a:p>
            <a:pPr lvl="1" algn="just">
              <a:buFont typeface="Arial" panose="020B0604020202020204" pitchFamily="34" charset="0"/>
              <a:buChar char="–"/>
              <a:defRPr/>
            </a:pPr>
            <a:endParaRPr lang="en-US" altLang="zh-CN" sz="1100" b="1" kern="0" dirty="0" smtClean="0"/>
          </a:p>
          <a:p>
            <a:pPr marL="342900" lvl="1" indent="-342900" algn="just">
              <a:buFont typeface="Arial" panose="020B0604020202020204" pitchFamily="34" charset="0"/>
              <a:buChar char="•"/>
              <a:defRPr/>
            </a:pPr>
            <a:r>
              <a:rPr lang="en-US" altLang="zh-CN" sz="1600" b="1" kern="0" dirty="0" err="1" smtClean="0"/>
              <a:t>PoC</a:t>
            </a:r>
            <a:r>
              <a:rPr lang="en-US" altLang="zh-CN" sz="1600" b="1" kern="0" dirty="0" smtClean="0"/>
              <a:t> </a:t>
            </a:r>
            <a:r>
              <a:rPr lang="en-US" altLang="zh-CN" sz="1600" b="1" kern="0" dirty="0"/>
              <a:t>regularly </a:t>
            </a:r>
            <a:r>
              <a:rPr lang="en-US" altLang="zh-CN" sz="1600" b="1" kern="0" dirty="0">
                <a:solidFill>
                  <a:srgbClr val="0000FF"/>
                </a:solidFill>
              </a:rPr>
              <a:t>checks</a:t>
            </a:r>
            <a:r>
              <a:rPr lang="en-US" altLang="zh-CN" sz="1600" b="1" kern="0" dirty="0"/>
              <a:t> the remaining CIDs for each assignee (as shown in the table</a:t>
            </a:r>
            <a:r>
              <a:rPr lang="en-US" altLang="zh-CN" sz="1600" b="1" kern="0" dirty="0" smtClean="0"/>
              <a:t>)</a:t>
            </a:r>
          </a:p>
          <a:p>
            <a:pPr lvl="1" algn="just">
              <a:buFont typeface="Arial" panose="020B0604020202020204" pitchFamily="34" charset="0"/>
              <a:buChar char="–"/>
              <a:defRPr/>
            </a:pPr>
            <a:r>
              <a:rPr lang="en-US" altLang="zh-CN" sz="1400" dirty="0" smtClean="0"/>
              <a:t>Ask </a:t>
            </a:r>
            <a:r>
              <a:rPr lang="en-US" altLang="zh-CN" sz="1400" dirty="0"/>
              <a:t>if extra </a:t>
            </a:r>
            <a:r>
              <a:rPr lang="en-US" altLang="zh-CN" sz="1400" dirty="0">
                <a:solidFill>
                  <a:srgbClr val="0000FF"/>
                </a:solidFill>
              </a:rPr>
              <a:t>help</a:t>
            </a:r>
            <a:r>
              <a:rPr lang="en-US" altLang="zh-CN" sz="1400" dirty="0"/>
              <a:t> is needed (e.g., </a:t>
            </a:r>
            <a:r>
              <a:rPr lang="en-US" altLang="zh-CN" sz="1400" dirty="0">
                <a:solidFill>
                  <a:srgbClr val="0000FF"/>
                </a:solidFill>
              </a:rPr>
              <a:t>re-assign</a:t>
            </a:r>
            <a:r>
              <a:rPr lang="en-US" altLang="zh-CN" sz="1400" dirty="0"/>
              <a:t> a CID to others</a:t>
            </a:r>
            <a:r>
              <a:rPr lang="en-US" altLang="zh-CN" sz="1400" dirty="0" smtClean="0"/>
              <a:t>)</a:t>
            </a:r>
          </a:p>
          <a:p>
            <a:pPr lvl="1" algn="just">
              <a:buFont typeface="Arial" panose="020B0604020202020204" pitchFamily="34" charset="0"/>
              <a:buChar char="–"/>
              <a:defRPr/>
            </a:pPr>
            <a:r>
              <a:rPr lang="en-US" altLang="zh-CN" sz="1400" dirty="0" smtClean="0"/>
              <a:t>Marked out in </a:t>
            </a:r>
            <a:r>
              <a:rPr lang="en-US" altLang="zh-CN" sz="1400" dirty="0">
                <a:solidFill>
                  <a:srgbClr val="FF0000"/>
                </a:solidFill>
              </a:rPr>
              <a:t>red</a:t>
            </a:r>
            <a:r>
              <a:rPr lang="en-US" altLang="zh-CN" sz="1400" dirty="0"/>
              <a:t> box (more than 10 CIDs), </a:t>
            </a:r>
            <a:r>
              <a:rPr lang="en-US" altLang="zh-CN" sz="1400" dirty="0">
                <a:solidFill>
                  <a:srgbClr val="0000FF"/>
                </a:solidFill>
              </a:rPr>
              <a:t>blue</a:t>
            </a:r>
            <a:r>
              <a:rPr lang="en-US" altLang="zh-CN" sz="1400" dirty="0"/>
              <a:t> box (no action until now)</a:t>
            </a:r>
          </a:p>
          <a:p>
            <a:pPr lvl="1" algn="just">
              <a:buFont typeface="Arial" panose="020B0604020202020204" pitchFamily="34" charset="0"/>
              <a:buChar char="–"/>
              <a:defRPr/>
            </a:pPr>
            <a:endParaRPr lang="en-US" altLang="zh-CN" sz="1100" dirty="0" smtClean="0"/>
          </a:p>
          <a:p>
            <a:pPr marL="342900" lvl="1" indent="-342900" algn="just">
              <a:buFont typeface="Arial" panose="020B0604020202020204" pitchFamily="34" charset="0"/>
              <a:buChar char="•"/>
              <a:defRPr/>
            </a:pPr>
            <a:r>
              <a:rPr lang="en-US" altLang="zh-CN" sz="1600" b="1" kern="0" dirty="0" smtClean="0"/>
              <a:t>Control the presentation/discussion </a:t>
            </a:r>
            <a:r>
              <a:rPr lang="en-US" altLang="zh-CN" sz="1600" b="1" kern="0" dirty="0" smtClean="0">
                <a:solidFill>
                  <a:srgbClr val="0000FF"/>
                </a:solidFill>
              </a:rPr>
              <a:t>time</a:t>
            </a:r>
          </a:p>
          <a:p>
            <a:pPr lvl="1" algn="just">
              <a:buFont typeface="Arial" panose="020B0604020202020204" pitchFamily="34" charset="0"/>
              <a:buChar char="–"/>
              <a:defRPr/>
            </a:pPr>
            <a:r>
              <a:rPr lang="en-US" altLang="zh-CN" sz="1400" dirty="0" smtClean="0"/>
              <a:t>Strongly </a:t>
            </a:r>
            <a:r>
              <a:rPr lang="en-US" altLang="zh-CN" sz="1400" dirty="0"/>
              <a:t>suggest to have sufficient </a:t>
            </a:r>
            <a:r>
              <a:rPr lang="en-US" altLang="zh-CN" sz="1400" dirty="0">
                <a:solidFill>
                  <a:srgbClr val="0000FF"/>
                </a:solidFill>
              </a:rPr>
              <a:t>offline</a:t>
            </a:r>
            <a:r>
              <a:rPr lang="en-US" altLang="zh-CN" sz="1400" dirty="0"/>
              <a:t> discussion (especially via the email reflector), before presenting in a </a:t>
            </a:r>
            <a:r>
              <a:rPr lang="en-US" altLang="zh-CN" sz="1400" dirty="0" err="1"/>
              <a:t>TGbf</a:t>
            </a:r>
            <a:r>
              <a:rPr lang="en-US" altLang="zh-CN" sz="1400" dirty="0"/>
              <a:t> </a:t>
            </a:r>
            <a:r>
              <a:rPr lang="en-US" altLang="zh-CN" sz="1400" dirty="0" smtClean="0"/>
              <a:t>meeting</a:t>
            </a:r>
          </a:p>
          <a:p>
            <a:pPr lvl="1" algn="just">
              <a:buFont typeface="Arial" panose="020B0604020202020204" pitchFamily="34" charset="0"/>
              <a:buChar char="–"/>
              <a:defRPr/>
            </a:pPr>
            <a:endParaRPr lang="en-US" altLang="zh-CN" sz="1100" b="1" kern="0" dirty="0" smtClean="0"/>
          </a:p>
          <a:p>
            <a:pPr marL="342900" lvl="1" indent="-342900" algn="just">
              <a:buFont typeface="Arial" panose="020B0604020202020204" pitchFamily="34" charset="0"/>
              <a:buChar char="•"/>
              <a:defRPr/>
            </a:pPr>
            <a:r>
              <a:rPr lang="en-US" altLang="zh-CN" sz="1600" b="1" kern="0" dirty="0" smtClean="0">
                <a:solidFill>
                  <a:srgbClr val="0000FF"/>
                </a:solidFill>
              </a:rPr>
              <a:t>Identify</a:t>
            </a:r>
            <a:r>
              <a:rPr lang="en-US" altLang="zh-CN" sz="1600" b="1" kern="0" dirty="0" smtClean="0"/>
              <a:t> key topics,  arrange </a:t>
            </a:r>
            <a:r>
              <a:rPr lang="en-US" altLang="zh-CN" sz="1600" b="1" kern="0" dirty="0" smtClean="0">
                <a:solidFill>
                  <a:srgbClr val="0000FF"/>
                </a:solidFill>
              </a:rPr>
              <a:t>aggregated discussion </a:t>
            </a:r>
          </a:p>
          <a:p>
            <a:pPr lvl="1" algn="just">
              <a:buFont typeface="Arial" panose="020B0604020202020204" pitchFamily="34" charset="0"/>
              <a:buChar char="–"/>
              <a:defRPr/>
            </a:pPr>
            <a:r>
              <a:rPr lang="en-US" altLang="zh-CN" sz="1400" dirty="0" smtClean="0"/>
              <a:t>Group members give </a:t>
            </a:r>
            <a:r>
              <a:rPr lang="en-US" altLang="zh-CN" sz="1400" dirty="0" smtClean="0">
                <a:solidFill>
                  <a:srgbClr val="0000FF"/>
                </a:solidFill>
              </a:rPr>
              <a:t>suggestion for key </a:t>
            </a:r>
            <a:r>
              <a:rPr lang="en-US" altLang="zh-CN" sz="1400" dirty="0">
                <a:solidFill>
                  <a:srgbClr val="0000FF"/>
                </a:solidFill>
              </a:rPr>
              <a:t>topics </a:t>
            </a:r>
            <a:r>
              <a:rPr lang="en-US" altLang="zh-CN" sz="1400" dirty="0"/>
              <a:t>(Editor/Chair will provide the initial version, e.g., around 5 topics), Editor/Chair helps </a:t>
            </a:r>
            <a:r>
              <a:rPr lang="en-US" altLang="zh-CN" sz="1400" dirty="0" smtClean="0"/>
              <a:t>to compile the </a:t>
            </a:r>
            <a:r>
              <a:rPr lang="en-US" altLang="zh-CN" sz="1400" dirty="0" smtClean="0">
                <a:solidFill>
                  <a:srgbClr val="0000FF"/>
                </a:solidFill>
              </a:rPr>
              <a:t>list</a:t>
            </a:r>
          </a:p>
          <a:p>
            <a:pPr lvl="1" algn="just">
              <a:buFont typeface="Arial" panose="020B0604020202020204" pitchFamily="34" charset="0"/>
              <a:buChar char="–"/>
              <a:defRPr/>
            </a:pPr>
            <a:r>
              <a:rPr lang="en-US" altLang="zh-CN" sz="1400" dirty="0" smtClean="0"/>
              <a:t>Add </a:t>
            </a:r>
            <a:r>
              <a:rPr lang="en-US" altLang="zh-CN" sz="1400" dirty="0" smtClean="0">
                <a:solidFill>
                  <a:srgbClr val="0000FF"/>
                </a:solidFill>
              </a:rPr>
              <a:t>table 1</a:t>
            </a:r>
            <a:r>
              <a:rPr lang="en-US" altLang="zh-CN" sz="1400" dirty="0" smtClean="0"/>
              <a:t> </a:t>
            </a:r>
            <a:r>
              <a:rPr lang="en-US" altLang="zh-CN" sz="1400" dirty="0"/>
              <a:t>with highest </a:t>
            </a:r>
            <a:r>
              <a:rPr lang="en-US" altLang="zh-CN" sz="1400" dirty="0" smtClean="0"/>
              <a:t>priority for key topics, </a:t>
            </a:r>
            <a:r>
              <a:rPr lang="en-US" altLang="zh-CN" sz="1400" dirty="0"/>
              <a:t>and stop discussion of the </a:t>
            </a:r>
            <a:r>
              <a:rPr lang="en-US" altLang="zh-CN" sz="1400" dirty="0" smtClean="0"/>
              <a:t>table 3</a:t>
            </a:r>
            <a:endParaRPr lang="en-US" altLang="zh-CN" sz="1400" dirty="0"/>
          </a:p>
          <a:p>
            <a:pPr lvl="1" algn="just">
              <a:buFont typeface="Arial" panose="020B0604020202020204" pitchFamily="34" charset="0"/>
              <a:buChar char="–"/>
              <a:defRPr/>
            </a:pPr>
            <a:r>
              <a:rPr lang="en-US" altLang="zh-CN" sz="1400" dirty="0"/>
              <a:t>Allow discussion for </a:t>
            </a:r>
            <a:r>
              <a:rPr lang="en-US" altLang="zh-CN" sz="1400" dirty="0">
                <a:solidFill>
                  <a:srgbClr val="0000FF"/>
                </a:solidFill>
              </a:rPr>
              <a:t>key </a:t>
            </a:r>
            <a:r>
              <a:rPr lang="en-US" altLang="zh-CN" sz="1400" dirty="0" smtClean="0">
                <a:solidFill>
                  <a:srgbClr val="0000FF"/>
                </a:solidFill>
              </a:rPr>
              <a:t>topics</a:t>
            </a:r>
            <a:r>
              <a:rPr lang="en-US" altLang="zh-CN" sz="1400" dirty="0"/>
              <a:t>, even without </a:t>
            </a:r>
            <a:r>
              <a:rPr lang="en-US" altLang="zh-CN" sz="1400" dirty="0" smtClean="0"/>
              <a:t>resolution/consensus</a:t>
            </a:r>
          </a:p>
          <a:p>
            <a:pPr lvl="1" algn="just">
              <a:buFont typeface="Arial" panose="020B0604020202020204" pitchFamily="34" charset="0"/>
              <a:buChar char="–"/>
              <a:defRPr/>
            </a:pPr>
            <a:endParaRPr lang="en-US" altLang="zh-CN" sz="1100" dirty="0" smtClean="0"/>
          </a:p>
          <a:p>
            <a:pPr marL="342900" lvl="1" indent="-342900" algn="just">
              <a:buFont typeface="Arial" panose="020B0604020202020204" pitchFamily="34" charset="0"/>
              <a:buChar char="•"/>
              <a:defRPr/>
            </a:pPr>
            <a:r>
              <a:rPr lang="en-US" altLang="zh-CN" sz="1600" b="1" kern="0" dirty="0" smtClean="0"/>
              <a:t>Any other suggestion?</a:t>
            </a:r>
            <a:endParaRPr lang="en-US" altLang="zh-CN" sz="1600" b="1" kern="0" dirty="0"/>
          </a:p>
        </p:txBody>
      </p:sp>
      <p:sp>
        <p:nvSpPr>
          <p:cNvPr id="6" name="Rectangle 3"/>
          <p:cNvSpPr txBox="1">
            <a:spLocks noChangeArrowheads="1"/>
          </p:cNvSpPr>
          <p:nvPr/>
        </p:nvSpPr>
        <p:spPr bwMode="auto">
          <a:xfrm>
            <a:off x="8915400" y="6270893"/>
            <a:ext cx="3200399" cy="206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1200" b="0" kern="0" dirty="0" smtClean="0"/>
              <a:t>Until 2022.11.3</a:t>
            </a:r>
            <a:endParaRPr lang="en-US" altLang="zh-CN" sz="1200" b="0" dirty="0"/>
          </a:p>
        </p:txBody>
      </p:sp>
      <p:pic>
        <p:nvPicPr>
          <p:cNvPr id="1026" name="Picture 2" descr="image0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96350" y="1543050"/>
            <a:ext cx="321403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矩形 1"/>
          <p:cNvSpPr/>
          <p:nvPr/>
        </p:nvSpPr>
        <p:spPr bwMode="auto">
          <a:xfrm>
            <a:off x="8889477" y="230505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7" name="矩形 6"/>
          <p:cNvSpPr/>
          <p:nvPr/>
        </p:nvSpPr>
        <p:spPr bwMode="auto">
          <a:xfrm>
            <a:off x="8888025" y="28575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8" name="矩形 7"/>
          <p:cNvSpPr/>
          <p:nvPr/>
        </p:nvSpPr>
        <p:spPr bwMode="auto">
          <a:xfrm>
            <a:off x="8888025" y="30099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9" name="矩形 8"/>
          <p:cNvSpPr/>
          <p:nvPr/>
        </p:nvSpPr>
        <p:spPr bwMode="auto">
          <a:xfrm>
            <a:off x="8888025" y="316230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0" name="矩形 9"/>
          <p:cNvSpPr/>
          <p:nvPr/>
        </p:nvSpPr>
        <p:spPr bwMode="auto">
          <a:xfrm>
            <a:off x="8888025" y="40005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1" name="矩形 10"/>
          <p:cNvSpPr/>
          <p:nvPr/>
        </p:nvSpPr>
        <p:spPr bwMode="auto">
          <a:xfrm>
            <a:off x="8888025" y="415290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rgbClr val="0000FF"/>
              </a:solidFill>
              <a:effectLst/>
              <a:latin typeface="Times New Roman" pitchFamily="18" charset="0"/>
            </a:endParaRPr>
          </a:p>
        </p:txBody>
      </p:sp>
      <p:sp>
        <p:nvSpPr>
          <p:cNvPr id="12" name="矩形 11"/>
          <p:cNvSpPr/>
          <p:nvPr/>
        </p:nvSpPr>
        <p:spPr bwMode="auto">
          <a:xfrm>
            <a:off x="8888025" y="43053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3" name="矩形 12"/>
          <p:cNvSpPr/>
          <p:nvPr/>
        </p:nvSpPr>
        <p:spPr bwMode="auto">
          <a:xfrm>
            <a:off x="8888025" y="459105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rgbClr val="0000FF"/>
              </a:solidFill>
              <a:effectLst/>
              <a:latin typeface="Times New Roman" pitchFamily="18" charset="0"/>
            </a:endParaRPr>
          </a:p>
        </p:txBody>
      </p:sp>
      <p:sp>
        <p:nvSpPr>
          <p:cNvPr id="14" name="矩形 13"/>
          <p:cNvSpPr/>
          <p:nvPr/>
        </p:nvSpPr>
        <p:spPr bwMode="auto">
          <a:xfrm>
            <a:off x="8888025" y="485775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5" name="矩形 14"/>
          <p:cNvSpPr/>
          <p:nvPr/>
        </p:nvSpPr>
        <p:spPr bwMode="auto">
          <a:xfrm>
            <a:off x="8888025" y="52959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7" name="矩形 16"/>
          <p:cNvSpPr/>
          <p:nvPr/>
        </p:nvSpPr>
        <p:spPr bwMode="auto">
          <a:xfrm>
            <a:off x="8888025" y="558165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8" name="TextBox 7"/>
          <p:cNvSpPr txBox="1"/>
          <p:nvPr/>
        </p:nvSpPr>
        <p:spPr>
          <a:xfrm>
            <a:off x="10501912" y="990600"/>
            <a:ext cx="1690088" cy="505079"/>
          </a:xfrm>
          <a:prstGeom prst="rect">
            <a:avLst/>
          </a:prstGeom>
          <a:noFill/>
        </p:spPr>
        <p:txBody>
          <a:bodyPr>
            <a:noAutofit/>
          </a:bodyPr>
          <a:lstStyle/>
          <a:p>
            <a:pPr algn="just">
              <a:defRPr/>
            </a:pPr>
            <a:r>
              <a:rPr lang="en-US" sz="1050" b="1" dirty="0"/>
              <a:t>Notes:  </a:t>
            </a:r>
          </a:p>
          <a:p>
            <a:pPr marL="90488" lvl="1" indent="-90488" algn="just">
              <a:buFont typeface="Arial" panose="020B0604020202020204" pitchFamily="34" charset="0"/>
              <a:buChar char="•"/>
              <a:defRPr/>
            </a:pPr>
            <a:r>
              <a:rPr lang="en-US" sz="900" dirty="0" smtClean="0">
                <a:solidFill>
                  <a:srgbClr val="FF0000"/>
                </a:solidFill>
              </a:rPr>
              <a:t>Red box: more than 10 CIDs.</a:t>
            </a:r>
            <a:endParaRPr lang="en-US" sz="900" dirty="0">
              <a:solidFill>
                <a:srgbClr val="FF0000"/>
              </a:solidFill>
            </a:endParaRPr>
          </a:p>
          <a:p>
            <a:pPr marL="90488" lvl="1" indent="-90488" algn="just">
              <a:buFont typeface="Arial" panose="020B0604020202020204" pitchFamily="34" charset="0"/>
              <a:buChar char="•"/>
              <a:defRPr/>
            </a:pPr>
            <a:r>
              <a:rPr lang="en-US" altLang="zh-CN" sz="900" dirty="0" smtClean="0">
                <a:solidFill>
                  <a:srgbClr val="0000FF"/>
                </a:solidFill>
              </a:rPr>
              <a:t>Blue box: no action until now</a:t>
            </a:r>
            <a:endParaRPr lang="en-US" altLang="zh-CN" sz="900" dirty="0">
              <a:solidFill>
                <a:srgbClr val="0000FF"/>
              </a:solidFill>
            </a:endParaRPr>
          </a:p>
        </p:txBody>
      </p:sp>
    </p:spTree>
    <p:extLst>
      <p:ext uri="{BB962C8B-B14F-4D97-AF65-F5344CB8AC3E}">
        <p14:creationId xmlns:p14="http://schemas.microsoft.com/office/powerpoint/2010/main" val="43875603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1 or 7?,</a:t>
            </a:r>
            <a:r>
              <a:rPr lang="en-US" altLang="zh-CN" sz="4000" dirty="0">
                <a:solidFill>
                  <a:srgbClr val="0000FF"/>
                </a:solidFill>
              </a:rPr>
              <a:t>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17972783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November </a:t>
            </a:r>
            <a:r>
              <a:rPr lang="en-US" altLang="en-US" sz="1800" dirty="0">
                <a:solidFill>
                  <a:srgbClr val="0000FF"/>
                </a:solidFill>
              </a:rPr>
              <a:t>	1, 	7, 8		10:00 - 12:00 ET</a:t>
            </a:r>
          </a:p>
          <a:p>
            <a:pPr marL="285750" indent="-285750" algn="just"/>
            <a:r>
              <a:rPr lang="en-US" altLang="en-US" sz="1800" dirty="0" smtClean="0">
                <a:solidFill>
                  <a:srgbClr val="0000FF"/>
                </a:solidFill>
              </a:rPr>
              <a:t>November </a:t>
            </a:r>
            <a:r>
              <a:rPr lang="en-US" altLang="en-US" sz="1800" dirty="0">
                <a:solidFill>
                  <a:srgbClr val="0000FF"/>
                </a:solidFill>
              </a:rPr>
              <a:t>	       3, 		10	23:00 - 01:00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149</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410, 590, 598, 602, 744, 596, 597, </a:t>
            </a:r>
            <a:r>
              <a:rPr lang="en-US" altLang="zh-CN" sz="1600" dirty="0" smtClean="0"/>
              <a:t>641</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11-22/977r10 </a:t>
            </a:r>
            <a:r>
              <a:rPr lang="en-US" altLang="zh-CN" sz="1600" dirty="0"/>
              <a:t>'cc40-sbp-reporting'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22/977r10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166965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150</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666 and </a:t>
            </a:r>
            <a:r>
              <a:rPr lang="en-US" altLang="zh-CN" sz="1600" dirty="0" smtClean="0"/>
              <a:t>672</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11-22/905r3 'CC40 CR for CIDs 666, 672 and </a:t>
            </a:r>
            <a:r>
              <a:rPr lang="en-US" altLang="zh-CN" sz="1600" dirty="0" smtClean="0"/>
              <a:t>734'</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22/905r3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791477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151</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553, 555, 556, and </a:t>
            </a:r>
            <a:r>
              <a:rPr lang="en-US" altLang="zh-CN" sz="1600" dirty="0" smtClean="0"/>
              <a:t>813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11-22/1386r4 'CC40 CR for Topic Instance - Part </a:t>
            </a:r>
            <a:r>
              <a:rPr lang="en-US" altLang="zh-CN" sz="1600" dirty="0" smtClean="0"/>
              <a:t>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22/1386r4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8823794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152</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b="1" dirty="0"/>
              <a:t>211, 212, 213, 214, 371, 824, 731, 35, 388, 733, 468, 469, 658, 659, 826, 827, 829, 820, 822, 389, 825, 732, 821, 484</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11-22/1365r5 CC40 CR for MLME-Part 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Rui</a:t>
            </a:r>
            <a:r>
              <a:rPr lang="en-US" altLang="zh-CN" sz="1800" b="1" kern="0" dirty="0"/>
              <a:t>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22/1365r5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2761426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153</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CIDs 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22/989r1, CRs for CC40 11bf D0.1 SBP </a:t>
            </a:r>
            <a:r>
              <a:rPr lang="en-US" altLang="zh-CN" sz="1600" dirty="0" err="1"/>
              <a:t>Resetup</a:t>
            </a:r>
            <a:r>
              <a:rPr lang="en-US" altLang="zh-CN" sz="1600" dirty="0"/>
              <a:t> CIDs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Rojan</a:t>
            </a:r>
            <a:r>
              <a:rPr lang="en-US" altLang="zh-CN" sz="1800" b="1" kern="0" dirty="0"/>
              <a:t> </a:t>
            </a:r>
            <a:r>
              <a:rPr lang="en-US" altLang="zh-CN" sz="1800" b="1" kern="0" dirty="0" err="1" smtClean="0"/>
              <a:t>Chitrakar</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22/989r1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p>
          <a:p>
            <a:pPr marL="628650" lvl="2">
              <a:buFont typeface="微软雅黑" panose="020B0503020204020204" pitchFamily="34" charset="-122"/>
              <a:buChar char="–"/>
              <a:defRPr/>
            </a:pPr>
            <a:r>
              <a:rPr lang="en-SG" altLang="zh-CN" b="1" dirty="0" smtClean="0"/>
              <a:t>22/989r1 contains other 3 CIDs that are not part of this motion request.</a:t>
            </a:r>
            <a:endParaRPr lang="zh-CN" altLang="zh-CN" dirty="0" smtClean="0"/>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7375867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11-22-1495-06-00bf-cc40-comments-dmg-comments-resolution-part-five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22/1495r6</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a:p>
            <a:pPr marL="628650" lvl="2">
              <a:buFont typeface="微软雅黑" panose="020B0503020204020204" pitchFamily="34" charset="-122"/>
              <a:buChar char="–"/>
              <a:defRPr/>
            </a:pPr>
            <a:r>
              <a:rPr lang="en-US" altLang="zh-CN" sz="1050" b="1" kern="0" dirty="0"/>
              <a:t>This motion is the former deferred Motion </a:t>
            </a:r>
            <a:r>
              <a:rPr lang="en-US" altLang="zh-CN" sz="1050" b="1" kern="0" dirty="0" smtClean="0"/>
              <a:t>146</a:t>
            </a:r>
            <a:endParaRPr lang="en-US" altLang="zh-CN" sz="1050" b="1" kern="0" dirty="0"/>
          </a:p>
        </p:txBody>
      </p:sp>
    </p:spTree>
    <p:extLst>
      <p:ext uri="{BB962C8B-B14F-4D97-AF65-F5344CB8AC3E}">
        <p14:creationId xmlns:p14="http://schemas.microsoft.com/office/powerpoint/2010/main" val="98133504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155</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 376, 552 and 577 (3 CIDs</a:t>
            </a:r>
            <a:r>
              <a:rPr lang="en-US" altLang="zh-CN" sz="1600" kern="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22/882r5 </a:t>
            </a:r>
            <a:r>
              <a:rPr lang="en-SG" altLang="zh-CN" sz="1600" dirty="0"/>
              <a:t>CR Document Resolving CIDs related to Immediate and Delayed Feedback Support</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Rajat </a:t>
            </a:r>
            <a:r>
              <a:rPr lang="en-US" altLang="zh-CN" sz="1800" b="1" kern="0" dirty="0" smtClean="0"/>
              <a:t>PUSHKARNA	</a:t>
            </a:r>
            <a:r>
              <a:rPr lang="en-US" altLang="zh-CN" sz="1800" b="1" dirty="0" smtClean="0"/>
              <a:t>	</a:t>
            </a:r>
            <a:r>
              <a:rPr lang="en-US" altLang="zh-CN" sz="1800" b="1" kern="0" dirty="0" smtClean="0"/>
              <a:t>Second</a:t>
            </a:r>
            <a:r>
              <a:rPr lang="en-US" altLang="zh-CN" sz="1800" b="1" kern="0" dirty="0"/>
              <a:t>: </a:t>
            </a:r>
            <a:r>
              <a:rPr lang="en-US" altLang="zh-CN" sz="1800" b="1" kern="0" dirty="0" err="1"/>
              <a:t>Rojan</a:t>
            </a:r>
            <a:r>
              <a:rPr lang="en-US" altLang="zh-CN" sz="1800" b="1" kern="0" dirty="0"/>
              <a:t> </a:t>
            </a:r>
            <a:r>
              <a:rPr lang="en-US" altLang="zh-CN" sz="1800" b="1" kern="0" dirty="0" err="1"/>
              <a:t>Chitrakar</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22/882r5 </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2031342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156</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SG" altLang="zh-CN" sz="1600" dirty="0"/>
              <a:t>747, 800 and 868 (3 CIDs</a:t>
            </a:r>
            <a:r>
              <a:rPr lang="en-SG" altLang="zh-CN" sz="160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a:t>
            </a:r>
            <a:r>
              <a:rPr lang="en-US" altLang="zh-CN" sz="1600" dirty="0"/>
              <a:t>22/1674r2 CC40 </a:t>
            </a:r>
            <a:r>
              <a:rPr lang="en-SG" altLang="zh-CN" sz="1600" dirty="0"/>
              <a:t>CR for CIDs on MIBs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a:t>
            </a:r>
            <a:r>
              <a:rPr lang="en-US" altLang="zh-CN" sz="1800" b="1" kern="0" dirty="0" smtClean="0"/>
              <a:t>Kamel	</a:t>
            </a:r>
            <a:r>
              <a:rPr lang="en-US" altLang="zh-CN" sz="1800" b="1" dirty="0" smtClean="0"/>
              <a:t>	</a:t>
            </a:r>
            <a:r>
              <a:rPr lang="en-US" altLang="zh-CN" sz="1800" b="1" kern="0" dirty="0" smtClean="0"/>
              <a:t>Second</a:t>
            </a:r>
            <a:r>
              <a:rPr lang="en-US" altLang="zh-CN" sz="1800" b="1" kern="0" dirty="0"/>
              <a:t>: Ray Yang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22/1674r2 </a:t>
            </a:r>
            <a:endParaRPr lang="en-US" altLang="zh-CN" kern="0" dirty="0"/>
          </a:p>
          <a:p>
            <a:pPr marL="628650" lvl="2">
              <a:buFont typeface="微软雅黑" panose="020B0503020204020204" pitchFamily="34" charset="-122"/>
              <a:buChar char="–"/>
              <a:defRPr/>
            </a:pPr>
            <a:r>
              <a:rPr lang="en-US" altLang="zh-CN" kern="0" dirty="0" smtClean="0"/>
              <a:t>SP Result</a:t>
            </a:r>
            <a:r>
              <a:rPr lang="en-US" altLang="zh-CN" kern="0" dirty="0"/>
              <a:t>: Unanimous consent</a:t>
            </a:r>
            <a:endParaRPr lang="en-US" altLang="zh-CN" kern="0" dirty="0" smtClean="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5508082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157</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407, 411, 771, 887, 345 </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22/1697r1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Assaf Kasher</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22/1697r1</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2772172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158</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SG" altLang="zh-CN" sz="1600" dirty="0"/>
              <a:t>144, 578, 676, 715, 750, 773, 778, 808, 809, 878, and 879 (11 CIDs</a:t>
            </a:r>
            <a:r>
              <a:rPr lang="en-SG" altLang="zh-CN" sz="160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a:t>
            </a:r>
            <a:r>
              <a:rPr lang="en-US" altLang="zh-CN" sz="1600" dirty="0"/>
              <a:t>22/1675r3 CC40 CR for CIDs on Sensing </a:t>
            </a:r>
            <a:r>
              <a:rPr lang="en-US" altLang="zh-CN" sz="1600" dirty="0" smtClean="0"/>
              <a:t>Roles</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kern="0" dirty="0" smtClean="0"/>
              <a:t>	</a:t>
            </a:r>
            <a:r>
              <a:rPr lang="en-US" altLang="zh-CN" sz="1800" b="1" dirty="0" smtClean="0"/>
              <a:t>	</a:t>
            </a:r>
            <a:r>
              <a:rPr lang="en-US" altLang="zh-CN" sz="1800" b="1" kern="0" dirty="0" smtClean="0"/>
              <a:t>Second</a:t>
            </a:r>
            <a:r>
              <a:rPr lang="en-US" altLang="zh-CN" sz="1800" b="1" kern="0" dirty="0"/>
              <a:t>: Ray Yang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22/1675r3 </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599277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159518</TotalTime>
  <Words>3422</Words>
  <Application>Microsoft Office PowerPoint</Application>
  <PresentationFormat>宽屏</PresentationFormat>
  <Paragraphs>806</Paragraphs>
  <Slides>41</Slides>
  <Notes>41</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41</vt:i4>
      </vt:variant>
    </vt:vector>
  </HeadingPairs>
  <TitlesOfParts>
    <vt:vector size="52"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November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D0.1 CR Status (Until September Interim)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546</cp:revision>
  <cp:lastPrinted>2014-11-04T15:04:57Z</cp:lastPrinted>
  <dcterms:created xsi:type="dcterms:W3CDTF">2007-04-17T18:10:23Z</dcterms:created>
  <dcterms:modified xsi:type="dcterms:W3CDTF">2022-11-04T08:44:39Z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(3)CGjPtM+c01oYc/Ouv5uGf1NIpP3q9YM0LAe3INOgWT7Zf5J3T6MbEoAuV4b2YJNT3qAcUohW
W7VEbZQQhB/j8ZelFPTwrydHWhuylU3CEe7FmvzQnWTXRn1ClCDRW2bA2dcjCLazv7IT2jXh
71iAfsZ0ocWYKfHnXLqUGL8C+aynS4D0V5Vv5JcyCW0ODNwtJ11+AnPhMCfkPfm2paHWH86b
DGXI140P5V+plQrT2O</vt:lpwstr>
  </property>
  <property fmtid="{D5CDD505-2E9C-101B-9397-08002B2CF9AE}" pid="27" name="_2015_ms_pID_7253431">
    <vt:lpwstr>ySdHPMeQEO99IEP0CDC/7TUHY+TjeVeNuiVZCOn9ChoKEwxfwILlWF
btxArTWTdHcJwusCoICjwMlW+ZWLQq/2ycko85gq6/3yT1F24AE7CtXrI0Rctq+SN7VEPaqK
ZD95YR4BXtV1WzgXbeEXN5Rsn68VxXai2WwCLsHOPlpbL9AebfH7i9O/wGHsX74wpxDowTPy
v742Fp4d2z7MwwAnJ7qqitF0Ch/3NNCjgPYT</vt:lpwstr>
  </property>
  <property fmtid="{D5CDD505-2E9C-101B-9397-08002B2CF9AE}" pid="28" name="_2015_ms_pID_7253432">
    <vt:lpwstr>8QVALUlq9uAwNQ2m7OR3bik=</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