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80" r:id="rId17"/>
    <p:sldId id="981" r:id="rId18"/>
    <p:sldId id="893" r:id="rId19"/>
    <p:sldId id="942" r:id="rId20"/>
    <p:sldId id="906" r:id="rId21"/>
    <p:sldId id="949" r:id="rId22"/>
    <p:sldId id="979" r:id="rId23"/>
    <p:sldId id="950" r:id="rId24"/>
    <p:sldId id="945" r:id="rId25"/>
    <p:sldId id="982" r:id="rId26"/>
    <p:sldId id="947" r:id="rId27"/>
    <p:sldId id="960" r:id="rId28"/>
    <p:sldId id="961" r:id="rId29"/>
    <p:sldId id="962" r:id="rId30"/>
    <p:sldId id="963" r:id="rId31"/>
    <p:sldId id="965" r:id="rId32"/>
    <p:sldId id="966" r:id="rId33"/>
    <p:sldId id="968" r:id="rId34"/>
    <p:sldId id="970" r:id="rId35"/>
    <p:sldId id="971" r:id="rId36"/>
    <p:sldId id="972" r:id="rId37"/>
    <p:sldId id="973" r:id="rId38"/>
    <p:sldId id="842" r:id="rId39"/>
    <p:sldId id="888"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332" autoAdjust="0"/>
    <p:restoredTop sz="90200" autoAdjust="0"/>
  </p:normalViewPr>
  <p:slideViewPr>
    <p:cSldViewPr>
      <p:cViewPr varScale="1">
        <p:scale>
          <a:sx n="101" d="100"/>
          <a:sy n="101" d="100"/>
        </p:scale>
        <p:origin x="258"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853700144"/>
        <c:axId val="1853709936"/>
      </c:barChart>
      <c:catAx>
        <c:axId val="185370014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53709936"/>
        <c:crosses val="autoZero"/>
        <c:auto val="1"/>
        <c:lblAlgn val="ctr"/>
        <c:lblOffset val="100"/>
        <c:noMultiLvlLbl val="0"/>
      </c:catAx>
      <c:valAx>
        <c:axId val="185370993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5370014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8054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1139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50214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5529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802.11-22/1843r1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t>Motion (</a:t>
            </a:r>
            <a:r>
              <a:rPr lang="en-US" altLang="en-US" sz="1600" dirty="0" smtClean="0">
                <a:solidFill>
                  <a:srgbClr val="0000FF"/>
                </a:solidFill>
              </a:rPr>
              <a:t>149-158</a:t>
            </a:r>
            <a:r>
              <a:rPr lang="en-US" altLang="en-US" sz="1600" dirty="0" smtClean="0"/>
              <a:t>)</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460270527"/>
              </p:ext>
            </p:extLst>
          </p:nvPr>
        </p:nvGraphicFramePr>
        <p:xfrm>
          <a:off x="3429000" y="1341356"/>
          <a:ext cx="8305800" cy="34539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Dibakar</a:t>
                      </a:r>
                      <a:r>
                        <a:rPr lang="en-US" altLang="zh-CN" sz="1200" kern="1200" dirty="0" smtClean="0">
                          <a:solidFill>
                            <a:srgbClr val="00B050"/>
                          </a:solidFill>
                          <a:latin typeface="+mn-lt"/>
                          <a:ea typeface="+mn-ea"/>
                          <a:cs typeface="+mn-cs"/>
                        </a:rPr>
                        <a:t> Das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CR for </a:t>
                      </a:r>
                      <a:r>
                        <a:rPr lang="en-US" altLang="zh-CN" sz="1200" kern="1200" dirty="0" err="1" smtClean="0">
                          <a:solidFill>
                            <a:srgbClr val="00B050"/>
                          </a:solidFill>
                          <a:latin typeface="+mn-lt"/>
                          <a:ea typeface="+mn-ea"/>
                          <a:cs typeface="+mn-cs"/>
                        </a:rPr>
                        <a:t>Miscellenous</a:t>
                      </a:r>
                      <a:r>
                        <a:rPr lang="en-US" altLang="zh-CN" sz="1200" kern="1200" dirty="0" smtClean="0">
                          <a:solidFill>
                            <a:srgbClr val="00B050"/>
                          </a:solidFill>
                          <a:latin typeface="+mn-lt"/>
                          <a:ea typeface="+mn-ea"/>
                          <a:cs typeface="+mn-cs"/>
                        </a:rPr>
                        <a:t> negotiation related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 sensing session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a:t>
                      </a:r>
                      <a:r>
                        <a:rPr lang="en-US" altLang="zh-CN" sz="1200" kern="1200" dirty="0" err="1" smtClean="0">
                          <a:solidFill>
                            <a:srgbClr val="00B050"/>
                          </a:solidFill>
                          <a:latin typeface="+mn-lt"/>
                          <a:ea typeface="+mn-ea"/>
                          <a:cs typeface="+mn-cs"/>
                        </a:rPr>
                        <a:t>Qaulcomm</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DMG-monostatic-PPDU</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22/1823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CID 49, 50 and 139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11/1824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575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561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 CID 356 introduction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reuse of HE (TB) ranging NDP and EHT sounding NDP in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734561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November 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t>Motion (</a:t>
            </a:r>
            <a:r>
              <a:rPr lang="en-US" altLang="en-US" sz="1600" dirty="0" smtClean="0">
                <a:solidFill>
                  <a:srgbClr val="0000FF"/>
                </a:solidFill>
              </a:rPr>
              <a:t>149-158</a:t>
            </a:r>
            <a:r>
              <a:rPr lang="en-US" altLang="en-US" sz="1600" dirty="0" smtClean="0"/>
              <a:t>)</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449939840"/>
              </p:ext>
            </p:extLst>
          </p:nvPr>
        </p:nvGraphicFramePr>
        <p:xfrm>
          <a:off x="3429000" y="1341356"/>
          <a:ext cx="8305800" cy="283367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11/1824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575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561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 CID 356 introduction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reuse of HE (TB) ranging NDP and EHT sounding NDP in 802.11bf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3 (9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554727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November </a:t>
            </a:r>
            <a:r>
              <a:rPr lang="en-US" altLang="zh-CN" dirty="0" smtClean="0"/>
              <a:t>	1, 	7, 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t>
            </a:r>
            <a:r>
              <a:rPr lang="en-US" altLang="zh-CN" dirty="0"/>
              <a:t>November </a:t>
            </a:r>
            <a:r>
              <a:rPr lang="en-US" altLang="zh-CN" dirty="0" smtClean="0"/>
              <a:t>	       3, 		10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10</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a:t>
            </a:r>
            <a:r>
              <a:rPr lang="en-US" altLang="zh-CN" sz="1100" strike="sngStrike" dirty="0" smtClean="0">
                <a:solidFill>
                  <a:schemeClr val="bg1">
                    <a:lumMod val="50000"/>
                  </a:schemeClr>
                </a:solidFill>
                <a:cs typeface="Times New Roman" panose="02020603050405020304" pitchFamily="18" charset="0"/>
              </a:rPr>
              <a:t>00:00 ET --- Travel to Thailand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smtClean="0">
                <a:cs typeface="Times New Roman" panose="02020603050405020304" pitchFamily="18" charset="0"/>
              </a:rPr>
              <a:t>:</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 -- </a:t>
            </a:r>
            <a:r>
              <a:rPr lang="en-US" altLang="zh-CN" sz="1100" dirty="0" smtClean="0">
                <a:solidFill>
                  <a:srgbClr val="FF33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Which days are holidays</a:t>
            </a:r>
            <a:r>
              <a:rPr lang="en-US" altLang="zh-CN" sz="1100" strike="sngStrike" dirty="0" smtClean="0">
                <a:solidFill>
                  <a:schemeClr val="bg1">
                    <a:lumMod val="50000"/>
                  </a:schemeClr>
                </a:solidFill>
                <a:cs typeface="Times New Roman" panose="02020603050405020304" pitchFamily="18" charset="0"/>
              </a:rPr>
              <a:t>?</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629400" y="1069759"/>
            <a:ext cx="51816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(Nov – Jan CAC </a:t>
            </a:r>
            <a:r>
              <a:rPr lang="en-US" altLang="zh-CN" sz="1050" dirty="0">
                <a:cs typeface="Times New Roman" panose="02020603050405020304" pitchFamily="18" charset="0"/>
              </a:rPr>
              <a:t>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33977795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066800" y="685800"/>
            <a:ext cx="9372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Each </a:t>
            </a:r>
            <a:r>
              <a:rPr lang="en-US" altLang="zh-CN" sz="1800" b="1" kern="0" dirty="0"/>
              <a:t>assignee provides the </a:t>
            </a:r>
            <a:r>
              <a:rPr lang="en-US" altLang="zh-CN" sz="1800" b="1" kern="0" dirty="0" err="1"/>
              <a:t>PoC</a:t>
            </a:r>
            <a:r>
              <a:rPr lang="en-US" altLang="zh-CN" sz="1800" b="1" kern="0" dirty="0"/>
              <a:t> an estimated </a:t>
            </a:r>
            <a:r>
              <a:rPr lang="en-US" altLang="zh-CN" sz="1800" b="1" kern="0" dirty="0">
                <a:solidFill>
                  <a:srgbClr val="0000FF"/>
                </a:solidFill>
              </a:rPr>
              <a:t>deadline</a:t>
            </a:r>
            <a:r>
              <a:rPr lang="en-US" altLang="zh-CN" sz="1800" b="1" kern="0" dirty="0"/>
              <a:t> to resolve the remaining CIDs  </a:t>
            </a:r>
            <a:endParaRPr lang="en-US" altLang="zh-CN" sz="1800" b="1" kern="0" dirty="0" smtClean="0"/>
          </a:p>
          <a:p>
            <a:pPr lvl="1" algn="just">
              <a:buFont typeface="Arial" panose="020B0604020202020204" pitchFamily="34" charset="0"/>
              <a:buChar char="–"/>
              <a:defRPr/>
            </a:pPr>
            <a:r>
              <a:rPr lang="en-US" altLang="zh-CN" sz="1600" dirty="0" smtClean="0"/>
              <a:t>Provide </a:t>
            </a:r>
            <a:r>
              <a:rPr lang="en-US" altLang="zh-CN" sz="1600" dirty="0"/>
              <a:t>the feedback by </a:t>
            </a:r>
            <a:r>
              <a:rPr lang="en-US" altLang="zh-CN" sz="1600" dirty="0">
                <a:solidFill>
                  <a:srgbClr val="0000FF"/>
                </a:solidFill>
              </a:rPr>
              <a:t>November </a:t>
            </a:r>
            <a:r>
              <a:rPr lang="en-US" altLang="zh-CN" sz="1600" dirty="0" smtClean="0">
                <a:solidFill>
                  <a:srgbClr val="0000FF"/>
                </a:solidFill>
              </a:rPr>
              <a:t>8</a:t>
            </a:r>
          </a:p>
          <a:p>
            <a:pPr lvl="1" algn="just">
              <a:buFont typeface="Arial" panose="020B0604020202020204" pitchFamily="34" charset="0"/>
              <a:buChar char="–"/>
              <a:defRPr/>
            </a:pPr>
            <a:endParaRPr lang="en-US" altLang="zh-CN" sz="1200" b="1" kern="0" dirty="0" smtClean="0"/>
          </a:p>
          <a:p>
            <a:pPr marL="342900" lvl="1" indent="-342900" algn="just">
              <a:buFont typeface="Arial" panose="020B0604020202020204" pitchFamily="34" charset="0"/>
              <a:buChar char="•"/>
              <a:defRPr/>
            </a:pPr>
            <a:r>
              <a:rPr lang="en-US" altLang="zh-CN" sz="1800" b="1" kern="0" dirty="0" err="1" smtClean="0"/>
              <a:t>PoC</a:t>
            </a:r>
            <a:r>
              <a:rPr lang="en-US" altLang="zh-CN" sz="1800" b="1" kern="0" dirty="0" smtClean="0"/>
              <a:t> </a:t>
            </a:r>
            <a:r>
              <a:rPr lang="en-US" altLang="zh-CN" sz="1800" b="1" kern="0" dirty="0"/>
              <a:t>regularly </a:t>
            </a:r>
            <a:r>
              <a:rPr lang="en-US" altLang="zh-CN" sz="1800" b="1" kern="0" dirty="0">
                <a:solidFill>
                  <a:srgbClr val="0000FF"/>
                </a:solidFill>
              </a:rPr>
              <a:t>checks</a:t>
            </a:r>
            <a:r>
              <a:rPr lang="en-US" altLang="zh-CN" sz="1800" b="1" kern="0" dirty="0"/>
              <a:t> the remaining CIDs for each assignee (as shown in the table</a:t>
            </a:r>
            <a:r>
              <a:rPr lang="en-US" altLang="zh-CN" sz="1800" b="1" kern="0" dirty="0" smtClean="0"/>
              <a:t>)</a:t>
            </a:r>
            <a:endParaRPr lang="en-US" altLang="zh-CN" sz="1800" b="1" kern="0" dirty="0" smtClean="0"/>
          </a:p>
          <a:p>
            <a:pPr lvl="1" algn="just">
              <a:buFont typeface="Arial" panose="020B0604020202020204" pitchFamily="34" charset="0"/>
              <a:buChar char="–"/>
              <a:defRPr/>
            </a:pPr>
            <a:r>
              <a:rPr lang="en-US" altLang="zh-CN" sz="1600" dirty="0" smtClean="0"/>
              <a:t>Ask </a:t>
            </a:r>
            <a:r>
              <a:rPr lang="en-US" altLang="zh-CN" sz="1600" dirty="0"/>
              <a:t>if extra </a:t>
            </a:r>
            <a:r>
              <a:rPr lang="en-US" altLang="zh-CN" sz="1600" dirty="0">
                <a:solidFill>
                  <a:srgbClr val="0000FF"/>
                </a:solidFill>
              </a:rPr>
              <a:t>help</a:t>
            </a:r>
            <a:r>
              <a:rPr lang="en-US" altLang="zh-CN" sz="1600" dirty="0"/>
              <a:t> is needed (e.g., </a:t>
            </a:r>
            <a:r>
              <a:rPr lang="en-US" altLang="zh-CN" sz="1600" dirty="0">
                <a:solidFill>
                  <a:srgbClr val="0000FF"/>
                </a:solidFill>
              </a:rPr>
              <a:t>re-assign</a:t>
            </a:r>
            <a:r>
              <a:rPr lang="en-US" altLang="zh-CN" sz="1600" dirty="0"/>
              <a:t> a CID to others</a:t>
            </a:r>
            <a:r>
              <a:rPr lang="en-US" altLang="zh-CN" sz="1600" dirty="0" smtClean="0"/>
              <a:t>)</a:t>
            </a:r>
          </a:p>
          <a:p>
            <a:pPr lvl="1" algn="just">
              <a:buFont typeface="Arial" panose="020B0604020202020204" pitchFamily="34" charset="0"/>
              <a:buChar char="–"/>
              <a:defRPr/>
            </a:pPr>
            <a:endParaRPr lang="en-US" altLang="zh-CN" sz="1200" dirty="0" smtClean="0"/>
          </a:p>
          <a:p>
            <a:pPr marL="342900" lvl="1" indent="-342900" algn="just">
              <a:buFont typeface="Arial" panose="020B0604020202020204" pitchFamily="34" charset="0"/>
              <a:buChar char="•"/>
              <a:defRPr/>
            </a:pPr>
            <a:r>
              <a:rPr lang="en-US" altLang="zh-CN" sz="1800" b="1" kern="0" dirty="0" smtClean="0"/>
              <a:t>Control th</a:t>
            </a:r>
            <a:r>
              <a:rPr lang="en-US" altLang="zh-CN" sz="1800" b="1" kern="0" dirty="0" smtClean="0"/>
              <a:t>e presentation/discussion </a:t>
            </a:r>
            <a:r>
              <a:rPr lang="en-US" altLang="zh-CN" sz="1800" b="1" kern="0" dirty="0" smtClean="0">
                <a:solidFill>
                  <a:srgbClr val="0000FF"/>
                </a:solidFill>
              </a:rPr>
              <a:t>time</a:t>
            </a:r>
          </a:p>
          <a:p>
            <a:pPr lvl="1" algn="just">
              <a:buFont typeface="Arial" panose="020B0604020202020204" pitchFamily="34" charset="0"/>
              <a:buChar char="–"/>
              <a:defRPr/>
            </a:pPr>
            <a:r>
              <a:rPr lang="en-US" altLang="zh-CN" sz="1600" dirty="0" smtClean="0"/>
              <a:t>Strongly </a:t>
            </a:r>
            <a:r>
              <a:rPr lang="en-US" altLang="zh-CN" sz="1600" dirty="0"/>
              <a:t>suggest to have sufficient </a:t>
            </a:r>
            <a:r>
              <a:rPr lang="en-US" altLang="zh-CN" sz="1600" dirty="0">
                <a:solidFill>
                  <a:srgbClr val="0000FF"/>
                </a:solidFill>
              </a:rPr>
              <a:t>offline</a:t>
            </a:r>
            <a:r>
              <a:rPr lang="en-US" altLang="zh-CN" sz="1600" dirty="0"/>
              <a:t> discussion (especially via the email reflector), before presenting in a </a:t>
            </a:r>
            <a:r>
              <a:rPr lang="en-US" altLang="zh-CN" sz="1600" dirty="0" err="1"/>
              <a:t>TGbf</a:t>
            </a:r>
            <a:r>
              <a:rPr lang="en-US" altLang="zh-CN" sz="1600" dirty="0"/>
              <a:t> </a:t>
            </a:r>
            <a:r>
              <a:rPr lang="en-US" altLang="zh-CN" sz="1600" dirty="0" smtClean="0"/>
              <a:t>meeting</a:t>
            </a:r>
          </a:p>
          <a:p>
            <a:pPr lvl="1" algn="just">
              <a:buFont typeface="Arial" panose="020B0604020202020204" pitchFamily="34" charset="0"/>
              <a:buChar char="–"/>
              <a:defRPr/>
            </a:pPr>
            <a:endParaRPr lang="en-US" altLang="zh-CN" sz="1200" b="1" kern="0" dirty="0" smtClean="0"/>
          </a:p>
          <a:p>
            <a:pPr marL="342900" lvl="1" indent="-342900" algn="just">
              <a:buFont typeface="Arial" panose="020B0604020202020204" pitchFamily="34" charset="0"/>
              <a:buChar char="•"/>
              <a:defRPr/>
            </a:pPr>
            <a:r>
              <a:rPr lang="en-US" altLang="zh-CN" sz="1800" b="1" kern="0" dirty="0" smtClean="0">
                <a:solidFill>
                  <a:srgbClr val="0000FF"/>
                </a:solidFill>
              </a:rPr>
              <a:t>Identify</a:t>
            </a:r>
            <a:r>
              <a:rPr lang="en-US" altLang="zh-CN" sz="1800" b="1" kern="0" dirty="0" smtClean="0"/>
              <a:t> Important/stuck topics,  arrange </a:t>
            </a:r>
            <a:r>
              <a:rPr lang="en-US" altLang="zh-CN" sz="1800" b="1" kern="0" dirty="0" smtClean="0">
                <a:solidFill>
                  <a:srgbClr val="0000FF"/>
                </a:solidFill>
              </a:rPr>
              <a:t>aggregated discussion </a:t>
            </a:r>
          </a:p>
          <a:p>
            <a:pPr lvl="1" algn="just">
              <a:buFont typeface="Arial" panose="020B0604020202020204" pitchFamily="34" charset="0"/>
              <a:buChar char="–"/>
              <a:defRPr/>
            </a:pPr>
            <a:r>
              <a:rPr lang="en-US" altLang="zh-CN" sz="1600" dirty="0" smtClean="0"/>
              <a:t>Group members give </a:t>
            </a:r>
            <a:r>
              <a:rPr lang="en-US" altLang="zh-CN" sz="1600" dirty="0" smtClean="0">
                <a:solidFill>
                  <a:srgbClr val="0000FF"/>
                </a:solidFill>
              </a:rPr>
              <a:t>suggested topics</a:t>
            </a:r>
            <a:r>
              <a:rPr lang="en-US" altLang="zh-CN" sz="1600" dirty="0" smtClean="0"/>
              <a:t>, editor helps to compile the </a:t>
            </a:r>
            <a:r>
              <a:rPr lang="en-US" altLang="zh-CN" sz="1600" dirty="0" smtClean="0">
                <a:solidFill>
                  <a:srgbClr val="0000FF"/>
                </a:solidFill>
              </a:rPr>
              <a:t>list</a:t>
            </a:r>
          </a:p>
          <a:p>
            <a:pPr lvl="1" algn="just">
              <a:buFont typeface="Arial" panose="020B0604020202020204" pitchFamily="34" charset="0"/>
              <a:buChar char="–"/>
              <a:defRPr/>
            </a:pPr>
            <a:r>
              <a:rPr lang="en-US" altLang="zh-CN" sz="1600" dirty="0" smtClean="0"/>
              <a:t>Details are shown in the next page “Aggregated topic discussion”</a:t>
            </a:r>
          </a:p>
          <a:p>
            <a:pPr lvl="1" algn="just">
              <a:buFont typeface="Arial" panose="020B0604020202020204" pitchFamily="34" charset="0"/>
              <a:buChar char="–"/>
              <a:defRPr/>
            </a:pPr>
            <a:endParaRPr lang="en-US" altLang="zh-CN" sz="1200" dirty="0" smtClean="0"/>
          </a:p>
          <a:p>
            <a:pPr marL="342900" lvl="1" indent="-342900" algn="just">
              <a:buFont typeface="Arial" panose="020B0604020202020204" pitchFamily="34" charset="0"/>
              <a:buChar char="•"/>
              <a:defRPr/>
            </a:pPr>
            <a:r>
              <a:rPr lang="en-US" altLang="zh-CN" sz="1800" b="1" kern="0" dirty="0" smtClean="0"/>
              <a:t>Any other suggestion?</a:t>
            </a:r>
            <a:endParaRPr lang="en-US" altLang="zh-CN" sz="1800" b="1" kern="0" dirty="0"/>
          </a:p>
        </p:txBody>
      </p:sp>
      <p:sp>
        <p:nvSpPr>
          <p:cNvPr id="6" name="Rectangle 3"/>
          <p:cNvSpPr txBox="1">
            <a:spLocks noChangeArrowheads="1"/>
          </p:cNvSpPr>
          <p:nvPr/>
        </p:nvSpPr>
        <p:spPr bwMode="auto">
          <a:xfrm>
            <a:off x="8915400" y="6172200"/>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2022.11.3</a:t>
            </a:r>
            <a:endParaRPr lang="en-US" altLang="zh-CN" sz="1200" b="0" dirty="0"/>
          </a:p>
        </p:txBody>
      </p:sp>
      <p:pic>
        <p:nvPicPr>
          <p:cNvPr id="1026"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350" y="1447800"/>
            <a:ext cx="321403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87560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November </a:t>
            </a:r>
            <a:r>
              <a:rPr lang="en-US" altLang="en-US" sz="1800" dirty="0">
                <a:solidFill>
                  <a:srgbClr val="0000FF"/>
                </a:solidFill>
              </a:rPr>
              <a:t>	1, 	7, 8		10:00 - 12:00 ET</a:t>
            </a:r>
          </a:p>
          <a:p>
            <a:pPr marL="285750" indent="-285750" algn="just"/>
            <a:r>
              <a:rPr lang="en-US" altLang="en-US" sz="1800" dirty="0" smtClean="0">
                <a:solidFill>
                  <a:srgbClr val="0000FF"/>
                </a:solidFill>
              </a:rPr>
              <a:t>November </a:t>
            </a:r>
            <a:r>
              <a:rPr lang="en-US" altLang="en-US" sz="1800" dirty="0">
                <a:solidFill>
                  <a:srgbClr val="0000FF"/>
                </a:solidFill>
              </a:rPr>
              <a:t>	       3, 		10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p>
          <a:p>
            <a:pPr marL="628650" lvl="2">
              <a:buFont typeface="微软雅黑" panose="020B0503020204020204" pitchFamily="34" charset="-122"/>
              <a:buChar char="–"/>
              <a:defRPr/>
            </a:pPr>
            <a:r>
              <a:rPr lang="en-SG" altLang="zh-CN" b="1" dirty="0" smtClean="0"/>
              <a:t>22/989r1 contains other 3 CIDs that are not part of this motion request.</a:t>
            </a:r>
            <a:endParaRPr lang="zh-CN" altLang="zh-CN" dirty="0" smtClean="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11-22-1495-06-00bf-cc40-comments-dmg-comments-resolution-part-five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22/1495r6</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22/882r5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r>
              <a:rPr lang="en-US" altLang="zh-CN" sz="1800" b="1" kern="0" dirty="0"/>
              <a:t>: </a:t>
            </a:r>
            <a:r>
              <a:rPr lang="en-US" altLang="zh-CN" sz="1800" b="1" kern="0" dirty="0" err="1"/>
              <a:t>Rojan</a:t>
            </a:r>
            <a:r>
              <a:rPr lang="en-US" altLang="zh-CN" sz="1800" b="1" kern="0" dirty="0"/>
              <a:t> </a:t>
            </a:r>
            <a:r>
              <a:rPr lang="en-US" altLang="zh-CN" sz="1800" b="1" kern="0" dirty="0" err="1"/>
              <a:t>Chitrakar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22/882r5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smtClean="0"/>
              <a:t>Kamel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smtClean="0"/>
              <a:t>SP Result</a:t>
            </a:r>
            <a:r>
              <a:rPr lang="en-US" altLang="zh-CN" kern="0" dirty="0"/>
              <a:t>: Unanimous consent</a:t>
            </a:r>
            <a:endParaRPr lang="en-US" altLang="zh-CN" kern="0" dirty="0" smtClean="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r>
              <a:rPr lang="en-US" altLang="zh-CN" sz="1800" b="1" kern="0" dirty="0"/>
              <a:t>: Ray Yang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159098</TotalTime>
  <Words>3040</Words>
  <Application>Microsoft Office PowerPoint</Application>
  <PresentationFormat>宽屏</PresentationFormat>
  <Paragraphs>723</Paragraphs>
  <Slides>39</Slides>
  <Notes>39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39</vt:i4>
      </vt:variant>
    </vt:vector>
  </HeadingPairs>
  <TitlesOfParts>
    <vt:vector size="5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518</cp:revision>
  <cp:lastPrinted>2014-11-04T15:04:57Z</cp:lastPrinted>
  <dcterms:created xsi:type="dcterms:W3CDTF">2007-04-17T18:10:23Z</dcterms:created>
  <dcterms:modified xsi:type="dcterms:W3CDTF">2022-11-03T07:03:01Z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(3)CGjPtM+c01oYc/Ouv5uGf1NIpP3q9YM0LAe3INOgWT7Zf5J3T6MbEoAuV4b2YJNT3qAcUohW
W7VEbZQQhB/j8ZelFPTwrydHWhuylU3CEe7FmvzQnWTXRn1ClCDRW2bA2dcjCLazv7IT2jXh
71iAfsZ0ocWYKfHnXLqUGL8C+aynS4D0V5Vv5JcyCW0ODNwtJ11+AnPhMCfkPfm2paHWH86b
DGXI140P5V+plQrT2O</vt:lpwstr>
  </property>
  <property fmtid="{D5CDD505-2E9C-101B-9397-08002B2CF9AE}" pid="27" name="_2015_ms_pID_7253431">
    <vt:lpwstr>ySdHPMeQEO99IEP0CDC/7TUHY+TjeVeNuiVZCOn9ChoKEwxfwILlWF
btxArTWTdHcJwusCoICjwMlW+ZWLQq/2ycko85gq6/3yT1F24AE7CtXrI0Rctq+SN7VEPaqK
ZD95YR4BXtV1WzgXbeEXN5Rsn68VxXai2WwCLsHOPlpbL9AebfH7i9O/wGHsX74wpxDowTPy
v742Fp4d2z7MwwAnJ7qqitF0Ch/3NNCjgPYT</vt:lpwstr>
  </property>
  <property fmtid="{D5CDD505-2E9C-101B-9397-08002B2CF9AE}" pid="28" name="_2015_ms_pID_7253432">
    <vt:lpwstr>8QVALUlq9uAwNQ2m7OR3bik=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