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9"/>
  </p:notesMasterIdLst>
  <p:handoutMasterIdLst>
    <p:handoutMasterId r:id="rId40"/>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980" r:id="rId17"/>
    <p:sldId id="893" r:id="rId18"/>
    <p:sldId id="942" r:id="rId19"/>
    <p:sldId id="906" r:id="rId20"/>
    <p:sldId id="949" r:id="rId21"/>
    <p:sldId id="979" r:id="rId22"/>
    <p:sldId id="950" r:id="rId23"/>
    <p:sldId id="945" r:id="rId24"/>
    <p:sldId id="947" r:id="rId25"/>
    <p:sldId id="960" r:id="rId26"/>
    <p:sldId id="961" r:id="rId27"/>
    <p:sldId id="962" r:id="rId28"/>
    <p:sldId id="963" r:id="rId29"/>
    <p:sldId id="965" r:id="rId30"/>
    <p:sldId id="966" r:id="rId31"/>
    <p:sldId id="968" r:id="rId32"/>
    <p:sldId id="970" r:id="rId33"/>
    <p:sldId id="971" r:id="rId34"/>
    <p:sldId id="972" r:id="rId35"/>
    <p:sldId id="973" r:id="rId36"/>
    <p:sldId id="842" r:id="rId37"/>
    <p:sldId id="888" r:id="rId38"/>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a:srgbClr val="C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332" autoAdjust="0"/>
    <p:restoredTop sz="90200" autoAdjust="0"/>
  </p:normalViewPr>
  <p:slideViewPr>
    <p:cSldViewPr>
      <p:cViewPr varScale="1">
        <p:scale>
          <a:sx n="101" d="100"/>
          <a:sy n="101" d="100"/>
        </p:scale>
        <p:origin x="258" y="10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D0.1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591</c:v>
                </c:pt>
                <c:pt idx="1">
                  <c:v>55</c:v>
                </c:pt>
                <c:pt idx="2">
                  <c:v>266</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198</c:v>
                </c:pt>
                <c:pt idx="1">
                  <c:v>18</c:v>
                </c:pt>
                <c:pt idx="2">
                  <c:v>238</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437418352"/>
        <c:axId val="437412912"/>
      </c:barChart>
      <c:catAx>
        <c:axId val="437418352"/>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437412912"/>
        <c:crosses val="autoZero"/>
        <c:auto val="1"/>
        <c:lblAlgn val="ctr"/>
        <c:lblOffset val="100"/>
        <c:noMultiLvlLbl val="0"/>
      </c:catAx>
      <c:valAx>
        <c:axId val="437412912"/>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437418352"/>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80549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656975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4925699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37121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385913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5502142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88375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342900" lvl="1" indent="-342900" algn="just">
              <a:buFont typeface="Arial" panose="020B0604020202020204" pitchFamily="34" charset="0"/>
              <a:buChar char="•"/>
              <a:defRPr/>
            </a:pPr>
            <a:r>
              <a:rPr lang="en-US" altLang="zh-CN" sz="2800" b="1" kern="0" dirty="0" smtClean="0"/>
              <a:t>Will you attend July Plenary in person?</a:t>
            </a:r>
          </a:p>
          <a:p>
            <a:pPr lvl="1" algn="just">
              <a:buFont typeface="Arial" panose="020B0604020202020204" pitchFamily="34" charset="0"/>
              <a:buChar char="–"/>
              <a:defRPr/>
            </a:pPr>
            <a:r>
              <a:rPr lang="en-US" altLang="zh-CN" sz="2400" dirty="0" smtClean="0"/>
              <a:t>Yes	13</a:t>
            </a:r>
          </a:p>
          <a:p>
            <a:pPr lvl="1" algn="just">
              <a:buFont typeface="Arial" panose="020B0604020202020204" pitchFamily="34" charset="0"/>
              <a:buChar char="–"/>
              <a:defRPr/>
            </a:pPr>
            <a:r>
              <a:rPr lang="en-US" altLang="zh-CN" sz="2400" dirty="0" smtClean="0"/>
              <a:t>No	15</a:t>
            </a:r>
          </a:p>
          <a:p>
            <a:pPr lvl="1" algn="just">
              <a:buFont typeface="Arial" panose="020B0604020202020204" pitchFamily="34" charset="0"/>
              <a:buChar char="–"/>
              <a:defRPr/>
            </a:pPr>
            <a:r>
              <a:rPr lang="en-US" altLang="zh-CN" sz="2400" dirty="0" smtClean="0"/>
              <a:t>Not sure yet	2</a:t>
            </a:r>
          </a:p>
          <a:p>
            <a:endParaRPr lang="zh-CN" altLang="en-US" dirty="0"/>
          </a:p>
        </p:txBody>
      </p:sp>
    </p:spTree>
    <p:extLst>
      <p:ext uri="{BB962C8B-B14F-4D97-AF65-F5344CB8AC3E}">
        <p14:creationId xmlns:p14="http://schemas.microsoft.com/office/powerpoint/2010/main" val="90609007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9981750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6712032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757784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3546676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5718958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27418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464956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4765164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044606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7093354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202646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141229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802.11-22/1843r0</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November </a:t>
            </a:r>
            <a:r>
              <a:rPr lang="en-US" altLang="en-US" sz="1800" b="1" dirty="0" smtClean="0"/>
              <a:t>2022</a:t>
            </a:r>
            <a:endParaRPr lang="en-US" altLang="en-US" sz="1800" b="1" dirty="0" smtClean="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November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2022-11-1</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November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r>
              <a:rPr lang="en-US" altLang="en-US" sz="1600" dirty="0" smtClean="0"/>
              <a:t>Motion (</a:t>
            </a:r>
            <a:r>
              <a:rPr lang="en-US" altLang="en-US" sz="1600" dirty="0" smtClean="0">
                <a:solidFill>
                  <a:srgbClr val="0000FF"/>
                </a:solidFill>
              </a:rPr>
              <a:t>149-158</a:t>
            </a:r>
            <a:r>
              <a:rPr lang="en-US" altLang="en-US" sz="1600" dirty="0" smtClean="0"/>
              <a:t>)</a:t>
            </a:r>
            <a:endParaRPr lang="en-US" altLang="en-US" sz="1600" dirty="0" smtClean="0"/>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nvPr>
        </p:nvGraphicFramePr>
        <p:xfrm>
          <a:off x="3429000" y="4868570"/>
          <a:ext cx="8305801" cy="174026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Qinghua</a:t>
                      </a:r>
                      <a:r>
                        <a:rPr lang="en-US" altLang="zh-CN" sz="1200" kern="1200" dirty="0" smtClean="0">
                          <a:solidFill>
                            <a:schemeClr val="tx1"/>
                          </a:solidFill>
                          <a:latin typeface="+mn-lt"/>
                          <a:ea typeface="+mn-ea"/>
                          <a:cs typeface="+mn-cs"/>
                        </a:rPr>
                        <a:t> Li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CSD Configuration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3327887306"/>
              </p:ext>
            </p:extLst>
          </p:nvPr>
        </p:nvGraphicFramePr>
        <p:xfrm>
          <a:off x="3429000" y="1341356"/>
          <a:ext cx="8305800" cy="345392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Dibakar</a:t>
                      </a:r>
                      <a:r>
                        <a:rPr lang="en-US" altLang="zh-CN" sz="1200" kern="1200" dirty="0" smtClean="0">
                          <a:solidFill>
                            <a:srgbClr val="0000FF"/>
                          </a:solidFill>
                          <a:latin typeface="+mn-lt"/>
                          <a:ea typeface="+mn-ea"/>
                          <a:cs typeface="+mn-cs"/>
                        </a:rPr>
                        <a:t> Das (Intel)</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SP: CR </a:t>
                      </a:r>
                      <a:r>
                        <a:rPr lang="en-US" altLang="zh-CN" sz="1200" kern="1200" dirty="0" smtClean="0">
                          <a:solidFill>
                            <a:srgbClr val="0000FF"/>
                          </a:solidFill>
                          <a:latin typeface="+mn-lt"/>
                          <a:ea typeface="+mn-ea"/>
                          <a:cs typeface="+mn-cs"/>
                        </a:rPr>
                        <a:t>for </a:t>
                      </a:r>
                      <a:r>
                        <a:rPr lang="en-US" altLang="zh-CN" sz="1200" kern="1200" dirty="0" err="1" smtClean="0">
                          <a:solidFill>
                            <a:srgbClr val="0000FF"/>
                          </a:solidFill>
                          <a:latin typeface="+mn-lt"/>
                          <a:ea typeface="+mn-ea"/>
                          <a:cs typeface="+mn-cs"/>
                        </a:rPr>
                        <a:t>Miscellenous</a:t>
                      </a:r>
                      <a:r>
                        <a:rPr lang="en-US" altLang="zh-CN" sz="1200" kern="1200" dirty="0" smtClean="0">
                          <a:solidFill>
                            <a:srgbClr val="0000FF"/>
                          </a:solidFill>
                          <a:latin typeface="+mn-lt"/>
                          <a:ea typeface="+mn-ea"/>
                          <a:cs typeface="+mn-cs"/>
                        </a:rPr>
                        <a:t> negotiation related CIDs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5 </a:t>
                      </a:r>
                      <a:r>
                        <a:rPr lang="en-US" altLang="zh-CN" sz="1200" kern="1200" dirty="0"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22/1385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Chaoming Luo (OPPO)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SP:</a:t>
                      </a:r>
                      <a:r>
                        <a:rPr lang="en-US" altLang="zh-CN" sz="1200" kern="1200" baseline="0" dirty="0" smtClean="0">
                          <a:solidFill>
                            <a:srgbClr val="0000FF"/>
                          </a:solidFill>
                          <a:latin typeface="+mn-lt"/>
                          <a:ea typeface="+mn-ea"/>
                          <a:cs typeface="+mn-cs"/>
                        </a:rPr>
                        <a:t> CC40 sensing session part 3</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 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22/1523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a:t>
                      </a:r>
                      <a:r>
                        <a:rPr lang="en-US" altLang="zh-CN" sz="1200" kern="1200" dirty="0" err="1" smtClean="0">
                          <a:solidFill>
                            <a:schemeClr val="tx1"/>
                          </a:solidFill>
                          <a:latin typeface="+mn-lt"/>
                          <a:ea typeface="+mn-ea"/>
                          <a:cs typeface="+mn-cs"/>
                        </a:rPr>
                        <a:t>Qaulcomm</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DMG-monostatic-PPDU</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WLAN Sensing Procedure Overview</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22/1823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CID 49, 50 and 139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20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11/1824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LGE)</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 575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SBP Comments in CC40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 561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22/1829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Solomon Trainin (Qualcomm)</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DMG CID 356 introduction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22/1819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reuse of HE (TB) ranging NDP and EHT sounding NDP in 802.11bf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7345614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2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200"/>
              </a:spcBef>
              <a:spcAft>
                <a:spcPts val="600"/>
              </a:spcAft>
              <a:buFont typeface="微软雅黑" panose="020B0503020204020204" pitchFamily="34" charset="-122"/>
              <a:buChar char="–"/>
              <a:defRPr/>
            </a:pPr>
            <a:r>
              <a:rPr lang="en-US" altLang="zh-CN" sz="1800" kern="0" dirty="0">
                <a:solidFill>
                  <a:schemeClr val="bg1">
                    <a:lumMod val="50000"/>
                  </a:schemeClr>
                </a:solidFill>
              </a:rPr>
              <a:t>Comment Collection (D0.1)	</a:t>
            </a:r>
            <a:r>
              <a:rPr lang="en-US" altLang="zh-CN" sz="1800" i="1" strike="sngStrike" kern="0" dirty="0">
                <a:solidFill>
                  <a:schemeClr val="bg1">
                    <a:lumMod val="50000"/>
                  </a:schemeClr>
                </a:solidFill>
              </a:rPr>
              <a:t>Jan 2022</a:t>
            </a:r>
            <a:r>
              <a:rPr lang="en-US" altLang="zh-CN" sz="18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800" i="1" kern="0" dirty="0" smtClean="0">
                <a:solidFill>
                  <a:schemeClr val="bg1">
                    <a:lumMod val="50000"/>
                  </a:schemeClr>
                </a:solidFill>
                <a:sym typeface="Wingdings" panose="05000000000000000000" pitchFamily="2" charset="2"/>
              </a:rPr>
              <a:t>					</a:t>
            </a:r>
            <a:r>
              <a:rPr lang="en-US" altLang="zh-CN" sz="1800" i="1" kern="0" dirty="0">
                <a:solidFill>
                  <a:schemeClr val="bg1">
                    <a:lumMod val="50000"/>
                  </a:schemeClr>
                </a:solidFill>
                <a:sym typeface="Wingdings" panose="05000000000000000000" pitchFamily="2" charset="2"/>
              </a:rPr>
              <a:t>  </a:t>
            </a:r>
            <a:r>
              <a:rPr lang="en-US" altLang="zh-CN" sz="1800" i="1" kern="0" dirty="0" smtClean="0">
                <a:solidFill>
                  <a:schemeClr val="bg1">
                    <a:lumMod val="50000"/>
                  </a:schemeClr>
                </a:solidFill>
                <a:sym typeface="Wingdings" panose="05000000000000000000" pitchFamily="2" charset="2"/>
              </a:rPr>
              <a:t>April </a:t>
            </a:r>
            <a:r>
              <a:rPr lang="en-US" altLang="zh-CN" sz="1800" i="1" kern="0" dirty="0">
                <a:solidFill>
                  <a:schemeClr val="bg1">
                    <a:lumMod val="50000"/>
                  </a:schemeClr>
                </a:solidFill>
                <a:sym typeface="Wingdings" panose="05000000000000000000" pitchFamily="2" charset="2"/>
              </a:rPr>
              <a:t>2022</a:t>
            </a:r>
            <a:endParaRPr lang="en-US" altLang="zh-CN" sz="1800" i="1" kern="0" dirty="0">
              <a:solidFill>
                <a:schemeClr val="bg1">
                  <a:lumMod val="50000"/>
                </a:schemeClr>
              </a:solidFill>
            </a:endParaRP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800" kern="0" dirty="0" smtClean="0">
                <a:solidFill>
                  <a:srgbClr val="FF0000"/>
                </a:solidFill>
              </a:rPr>
              <a:t>Initial Letter Ballot (D1.0)		</a:t>
            </a:r>
            <a:r>
              <a:rPr lang="en-US" altLang="zh-CN" sz="1800" i="1" strike="sngStrike" kern="0" dirty="0" smtClean="0">
                <a:solidFill>
                  <a:srgbClr val="FF0000"/>
                </a:solidFill>
              </a:rPr>
              <a:t>Jul 2022</a:t>
            </a:r>
            <a:r>
              <a:rPr lang="en-US" altLang="zh-CN" sz="1800" i="1" strike="sngStrike" kern="0" dirty="0" smtClean="0">
                <a:solidFill>
                  <a:srgbClr val="FF0000"/>
                </a:solidFill>
                <a:sym typeface="Wingdings" panose="05000000000000000000" pitchFamily="2" charset="2"/>
              </a:rPr>
              <a:t> Sep</a:t>
            </a:r>
            <a:r>
              <a:rPr lang="en-US" altLang="zh-CN" sz="1800" i="1" strike="sngStrike" kern="0" dirty="0" smtClean="0">
                <a:solidFill>
                  <a:srgbClr val="FF0000"/>
                </a:solidFill>
              </a:rPr>
              <a:t> 2022</a:t>
            </a:r>
          </a:p>
          <a:p>
            <a:pPr marL="0" lvl="1" indent="0" algn="just" defTabSz="685800" eaLnBrk="1" fontAlgn="auto" hangingPunct="1">
              <a:spcBef>
                <a:spcPts val="200"/>
              </a:spcBef>
              <a:spcAft>
                <a:spcPts val="600"/>
              </a:spcAft>
              <a:buNone/>
              <a:defRPr/>
            </a:pPr>
            <a:r>
              <a:rPr lang="en-US" altLang="zh-CN" sz="1800" i="1" kern="0" dirty="0">
                <a:solidFill>
                  <a:srgbClr val="FF0000"/>
                </a:solidFill>
              </a:rPr>
              <a:t>	</a:t>
            </a:r>
            <a:r>
              <a:rPr lang="en-US" altLang="zh-CN" sz="1800" i="1" kern="0" dirty="0" smtClean="0">
                <a:solidFill>
                  <a:srgbClr val="FF0000"/>
                </a:solidFill>
              </a:rPr>
              <a:t>				</a:t>
            </a:r>
            <a:r>
              <a:rPr lang="en-US" altLang="zh-CN" sz="1800" i="1" kern="0" dirty="0">
                <a:solidFill>
                  <a:srgbClr val="FF0000"/>
                </a:solidFill>
                <a:sym typeface="Wingdings" panose="05000000000000000000" pitchFamily="2" charset="2"/>
              </a:rPr>
              <a:t> </a:t>
            </a:r>
            <a:r>
              <a:rPr lang="en-US" altLang="zh-CN" sz="1800" i="1" kern="0" dirty="0" smtClean="0">
                <a:solidFill>
                  <a:srgbClr val="FF0000"/>
                </a:solidFill>
                <a:sym typeface="Wingdings" panose="05000000000000000000" pitchFamily="2" charset="2"/>
              </a:rPr>
              <a:t>Nov</a:t>
            </a:r>
            <a:r>
              <a:rPr lang="en-US" altLang="zh-CN" sz="1800" i="1" kern="0" dirty="0" smtClean="0">
                <a:solidFill>
                  <a:srgbClr val="FF0000"/>
                </a:solidFill>
              </a:rPr>
              <a:t> 2022</a:t>
            </a:r>
          </a:p>
          <a:p>
            <a:pPr marL="161925" lvl="1" indent="-233363" algn="just" defTabSz="685800" eaLnBrk="1" fontAlgn="auto" hangingPunct="1">
              <a:spcBef>
                <a:spcPts val="200"/>
              </a:spcBef>
              <a:spcAft>
                <a:spcPts val="600"/>
              </a:spcAft>
              <a:defRPr/>
            </a:pPr>
            <a:r>
              <a:rPr lang="en-US" altLang="zh-CN" sz="1800" kern="0" dirty="0" smtClean="0"/>
              <a:t>Recirculation </a:t>
            </a:r>
            <a:r>
              <a:rPr lang="en-US" altLang="zh-CN" sz="1800" kern="0" dirty="0"/>
              <a:t>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2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2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2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chemeClr val="bg1">
                    <a:lumMod val="50000"/>
                  </a:schemeClr>
                </a:solidFill>
                <a:latin typeface="Times New Roman"/>
              </a:rPr>
              <a:t>Early-mid May</a:t>
            </a:r>
          </a:p>
          <a:p>
            <a:pPr lvl="1">
              <a:buFont typeface="Times New Roman" pitchFamily="16" charset="0"/>
              <a:buChar char="•"/>
            </a:pPr>
            <a:r>
              <a:rPr lang="en-US" altLang="zh-CN" sz="1800" kern="0" dirty="0">
                <a:solidFill>
                  <a:schemeClr val="bg1">
                    <a:lumMod val="50000"/>
                  </a:schemeClr>
                </a:solidFill>
                <a:latin typeface="Times New Roman"/>
              </a:rPr>
              <a:t>Identify topics, </a:t>
            </a:r>
            <a:r>
              <a:rPr lang="en-US" altLang="zh-CN" sz="1800" kern="0" dirty="0" err="1">
                <a:solidFill>
                  <a:schemeClr val="bg1">
                    <a:lumMod val="50000"/>
                  </a:schemeClr>
                </a:solidFill>
                <a:latin typeface="Times New Roman"/>
              </a:rPr>
              <a:t>PoCs</a:t>
            </a:r>
            <a:r>
              <a:rPr lang="en-US" altLang="zh-CN" sz="1800" kern="0" dirty="0">
                <a:solidFill>
                  <a:schemeClr val="bg1">
                    <a:lumMod val="50000"/>
                  </a:schemeClr>
                </a:solidFill>
                <a:latin typeface="Times New Roman"/>
              </a:rPr>
              <a:t>, and volunteers</a:t>
            </a:r>
          </a:p>
          <a:p>
            <a:pPr lvl="0">
              <a:buFont typeface="Times New Roman" pitchFamily="16" charset="0"/>
              <a:buChar char="•"/>
            </a:pPr>
            <a:r>
              <a:rPr lang="en-US" altLang="zh-CN" sz="2200" kern="0" dirty="0">
                <a:solidFill>
                  <a:schemeClr val="bg1">
                    <a:lumMod val="50000"/>
                  </a:schemeClr>
                </a:solidFill>
                <a:latin typeface="Times New Roman"/>
              </a:rPr>
              <a:t>May 20</a:t>
            </a:r>
            <a:r>
              <a:rPr lang="en-US" altLang="zh-CN" sz="2200" kern="0" baseline="30000" dirty="0">
                <a:solidFill>
                  <a:schemeClr val="bg1">
                    <a:lumMod val="50000"/>
                  </a:schemeClr>
                </a:solidFill>
                <a:latin typeface="Times New Roman"/>
              </a:rPr>
              <a:t>th</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Comment collection closes</a:t>
            </a:r>
          </a:p>
          <a:p>
            <a:pPr lvl="0">
              <a:buFont typeface="Times New Roman" pitchFamily="16" charset="0"/>
              <a:buChar char="•"/>
            </a:pPr>
            <a:r>
              <a:rPr lang="en-US" altLang="zh-CN" sz="2200" kern="0" dirty="0">
                <a:solidFill>
                  <a:schemeClr val="bg1">
                    <a:lumMod val="50000"/>
                  </a:schemeClr>
                </a:solidFill>
                <a:latin typeface="Times New Roman"/>
              </a:rPr>
              <a:t>Week of May 23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2200" kern="0" dirty="0">
                <a:solidFill>
                  <a:schemeClr val="bg1">
                    <a:lumMod val="50000"/>
                  </a:schemeClr>
                </a:solidFill>
                <a:latin typeface="Times New Roman"/>
              </a:rPr>
              <a:t>June 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a:buFont typeface="Times New Roman" pitchFamily="16" charset="0"/>
              <a:buChar char="•"/>
            </a:pPr>
            <a:r>
              <a:rPr lang="en-US" altLang="zh-CN" kern="0" dirty="0">
                <a:solidFill>
                  <a:srgbClr val="000000"/>
                </a:solidFill>
                <a:latin typeface="Times New Roman"/>
              </a:rPr>
              <a:t>Sep 1, </a:t>
            </a:r>
            <a:r>
              <a:rPr lang="en-US" altLang="zh-CN" kern="0" dirty="0" smtClean="0">
                <a:solidFill>
                  <a:srgbClr val="000000"/>
                </a:solidFill>
                <a:latin typeface="Times New Roman"/>
              </a:rPr>
              <a:t>2022</a:t>
            </a:r>
          </a:p>
          <a:p>
            <a:pPr lvl="1">
              <a:buFont typeface="Times New Roman" pitchFamily="16" charset="0"/>
              <a:buChar char="•"/>
            </a:pPr>
            <a:r>
              <a:rPr lang="en-US" altLang="zh-CN" sz="1800" kern="0" dirty="0" err="1" smtClean="0">
                <a:solidFill>
                  <a:srgbClr val="000000"/>
                </a:solidFill>
                <a:latin typeface="Times New Roman"/>
              </a:rPr>
              <a:t>TGbf</a:t>
            </a:r>
            <a:r>
              <a:rPr lang="en-US" altLang="zh-CN" sz="1800" kern="0" dirty="0" smtClean="0">
                <a:solidFill>
                  <a:srgbClr val="000000"/>
                </a:solidFill>
                <a:latin typeface="Times New Roman"/>
              </a:rPr>
              <a:t> </a:t>
            </a:r>
            <a:r>
              <a:rPr lang="en-US" altLang="zh-CN" sz="1800" kern="0" dirty="0">
                <a:solidFill>
                  <a:srgbClr val="000000"/>
                </a:solidFill>
                <a:latin typeface="Times New Roman"/>
              </a:rPr>
              <a:t>decide to change the timeline for Initial Letter Ballot (D1.0) to November </a:t>
            </a:r>
            <a:r>
              <a:rPr lang="en-US" altLang="zh-CN" sz="1800" kern="0" dirty="0" smtClean="0">
                <a:solidFill>
                  <a:srgbClr val="000000"/>
                </a:solidFill>
                <a:latin typeface="Times New Roman"/>
              </a:rPr>
              <a:t>2022</a:t>
            </a:r>
          </a:p>
          <a:p>
            <a:pPr lvl="1">
              <a:buFont typeface="Times New Roman" pitchFamily="16" charset="0"/>
              <a:buChar char="•"/>
            </a:pPr>
            <a:r>
              <a:rPr lang="en-US" altLang="zh-CN" sz="1800" dirty="0" smtClean="0"/>
              <a:t>SP </a:t>
            </a:r>
            <a:r>
              <a:rPr lang="en-US" altLang="zh-CN" sz="1800" dirty="0"/>
              <a:t>Result: Unanimous </a:t>
            </a:r>
            <a:r>
              <a:rPr lang="en-US" altLang="zh-CN" sz="1800" dirty="0" smtClean="0"/>
              <a:t>consent</a:t>
            </a:r>
            <a:endParaRPr lang="en-US" altLang="zh-CN" sz="18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10495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D0.1 CR </a:t>
            </a:r>
            <a:r>
              <a:rPr lang="en-US" altLang="zh-CN" dirty="0" smtClean="0"/>
              <a:t>Status (</a:t>
            </a:r>
            <a:r>
              <a:rPr lang="en-US" altLang="zh-CN" dirty="0"/>
              <a:t>U</a:t>
            </a:r>
            <a:r>
              <a:rPr lang="en-US" altLang="zh-CN" dirty="0" smtClean="0"/>
              <a:t>ntil September Interim)</a:t>
            </a:r>
            <a:endParaRPr lang="en-GB" dirty="0"/>
          </a:p>
        </p:txBody>
      </p:sp>
      <p:sp>
        <p:nvSpPr>
          <p:cNvPr id="9218" name="Rectangle 2"/>
          <p:cNvSpPr>
            <a:spLocks noGrp="1" noChangeArrowheads="1"/>
          </p:cNvSpPr>
          <p:nvPr>
            <p:ph idx="1"/>
          </p:nvPr>
        </p:nvSpPr>
        <p:spPr>
          <a:xfrm>
            <a:off x="533401" y="1752600"/>
            <a:ext cx="5334000" cy="4419600"/>
          </a:xfrm>
          <a:ln/>
        </p:spPr>
        <p:txBody>
          <a:bodyPr/>
          <a:lstStyle/>
          <a:p>
            <a:pPr algn="just">
              <a:spcBef>
                <a:spcPts val="0"/>
              </a:spcBef>
              <a:spcAft>
                <a:spcPts val="600"/>
              </a:spcAft>
              <a:buFont typeface="Arial" panose="020B0604020202020204" pitchFamily="34" charset="0"/>
              <a:buChar char="•"/>
            </a:pPr>
            <a:r>
              <a:rPr lang="en-US" dirty="0" smtClean="0"/>
              <a:t>Comment </a:t>
            </a:r>
            <a:r>
              <a:rPr lang="en-US" dirty="0"/>
              <a:t>resolution for D0.1 (802.11bf CC40 comments)</a:t>
            </a:r>
          </a:p>
          <a:p>
            <a:pPr lvl="1" algn="just">
              <a:spcBef>
                <a:spcPts val="0"/>
              </a:spcBef>
              <a:spcAft>
                <a:spcPts val="600"/>
              </a:spcAft>
              <a:buFont typeface="Arial" panose="020B0604020202020204" pitchFamily="34" charset="0"/>
              <a:buChar char="•"/>
            </a:pPr>
            <a:r>
              <a:rPr lang="en-US" altLang="zh-CN" sz="1800" dirty="0" smtClean="0"/>
              <a:t>~</a:t>
            </a:r>
            <a:r>
              <a:rPr lang="en-US" altLang="zh-CN" sz="1800" dirty="0" smtClean="0">
                <a:solidFill>
                  <a:srgbClr val="FF0000"/>
                </a:solidFill>
              </a:rPr>
              <a:t>49.8</a:t>
            </a:r>
            <a:r>
              <a:rPr lang="en-US" altLang="zh-CN" sz="1800" dirty="0">
                <a:solidFill>
                  <a:srgbClr val="FF0000"/>
                </a:solidFill>
              </a:rPr>
              <a:t>%</a:t>
            </a:r>
            <a:r>
              <a:rPr lang="en-US" altLang="zh-CN" sz="1800" dirty="0"/>
              <a:t> of all CC40 comments </a:t>
            </a:r>
            <a:r>
              <a:rPr lang="en-US" altLang="zh-CN" sz="1800" dirty="0" smtClean="0"/>
              <a:t>were resolved </a:t>
            </a:r>
          </a:p>
          <a:p>
            <a:pPr marL="361950" lvl="1" indent="0" algn="just">
              <a:spcBef>
                <a:spcPts val="0"/>
              </a:spcBef>
              <a:spcAft>
                <a:spcPts val="600"/>
              </a:spcAft>
              <a:buNone/>
            </a:pPr>
            <a:r>
              <a:rPr lang="en-US" altLang="zh-CN" sz="1800" dirty="0" smtClean="0"/>
              <a:t>	(</a:t>
            </a:r>
            <a:r>
              <a:rPr lang="en-US" altLang="zh-CN" sz="1800" dirty="0">
                <a:solidFill>
                  <a:srgbClr val="FF0000"/>
                </a:solidFill>
              </a:rPr>
              <a:t>454/912</a:t>
            </a:r>
            <a:r>
              <a:rPr lang="en-US" altLang="zh-CN" sz="1800" dirty="0"/>
              <a:t>, Please refer to the figure)</a:t>
            </a:r>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dirty="0" smtClean="0"/>
              <a:t>Tony Xiao Han (Huawei)</a:t>
            </a:r>
            <a:endParaRPr lang="en-GB" dirty="0"/>
          </a:p>
        </p:txBody>
      </p:sp>
      <p:graphicFrame>
        <p:nvGraphicFramePr>
          <p:cNvPr id="6" name="Chart 6">
            <a:extLst>
              <a:ext uri="{FF2B5EF4-FFF2-40B4-BE49-F238E27FC236}">
                <a16:creationId xmlns="" xmlns:a16="http://schemas.microsoft.com/office/drawing/2014/main" id="{C0807CB6-20C1-45B5-8F67-26150D548148}"/>
              </a:ext>
            </a:extLst>
          </p:cNvPr>
          <p:cNvGraphicFramePr/>
          <p:nvPr>
            <p:extLst>
              <p:ext uri="{D42A27DB-BD31-4B8C-83A1-F6EECF244321}">
                <p14:modId xmlns:p14="http://schemas.microsoft.com/office/powerpoint/2010/main" val="3108506736"/>
              </p:ext>
            </p:extLst>
          </p:nvPr>
        </p:nvGraphicFramePr>
        <p:xfrm>
          <a:off x="6858000" y="1981200"/>
          <a:ext cx="5150768" cy="3810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372098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311166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r>
              <a:rPr lang="en-US" altLang="zh-CN" dirty="0"/>
              <a:t>November </a:t>
            </a:r>
            <a:r>
              <a:rPr lang="en-US" altLang="zh-CN" dirty="0" smtClean="0"/>
              <a:t>	</a:t>
            </a:r>
            <a:r>
              <a:rPr lang="en-US" altLang="zh-CN" dirty="0" smtClean="0"/>
              <a:t>1, 	7, 8</a:t>
            </a:r>
            <a:r>
              <a:rPr lang="en-US" altLang="zh-CN" dirty="0" smtClean="0"/>
              <a:t>	</a:t>
            </a:r>
            <a:r>
              <a:rPr lang="en-US" altLang="zh-CN" dirty="0" smtClean="0"/>
              <a:t>	10:00 </a:t>
            </a:r>
            <a:r>
              <a:rPr lang="en-US" altLang="zh-CN" dirty="0"/>
              <a:t>- </a:t>
            </a:r>
            <a:r>
              <a:rPr lang="en-US" altLang="zh-CN" dirty="0" smtClean="0"/>
              <a:t>12:00 </a:t>
            </a:r>
            <a:r>
              <a:rPr lang="en-US" altLang="zh-CN" dirty="0"/>
              <a:t>ET</a:t>
            </a:r>
          </a:p>
          <a:p>
            <a:pPr algn="just" defTabSz="917575">
              <a:lnSpc>
                <a:spcPct val="90000"/>
              </a:lnSpc>
              <a:buNone/>
            </a:pPr>
            <a:r>
              <a:rPr lang="en-US" altLang="zh-CN" dirty="0" smtClean="0"/>
              <a:t>		</a:t>
            </a:r>
            <a:r>
              <a:rPr lang="en-US" altLang="zh-CN" dirty="0"/>
              <a:t>November </a:t>
            </a:r>
            <a:r>
              <a:rPr lang="en-US" altLang="zh-CN" dirty="0" smtClean="0"/>
              <a:t>	       </a:t>
            </a:r>
            <a:r>
              <a:rPr lang="en-US" altLang="zh-CN" dirty="0" smtClean="0"/>
              <a:t>3</a:t>
            </a:r>
            <a:r>
              <a:rPr lang="en-US" altLang="zh-CN" dirty="0" smtClean="0"/>
              <a:t>, 		10</a:t>
            </a:r>
            <a:r>
              <a:rPr lang="en-US" altLang="zh-CN" dirty="0" smtClean="0"/>
              <a:t>	23:00 - 01:00 ET</a:t>
            </a:r>
          </a:p>
          <a:p>
            <a:pPr algn="ctr">
              <a:lnSpc>
                <a:spcPct val="90000"/>
              </a:lnSpc>
              <a:buFontTx/>
              <a:buNone/>
            </a:pPr>
            <a:endParaRPr lang="en-US" altLang="en-US" dirty="0" smtClean="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a:t>
            </a:r>
            <a:r>
              <a:rPr lang="en-US" altLang="en-US" dirty="0" smtClean="0">
                <a:cs typeface="Times New Roman" panose="02020603050405020304" pitchFamily="18" charset="0"/>
              </a:rPr>
              <a:t>	(</a:t>
            </a:r>
            <a:r>
              <a:rPr lang="en-US" altLang="en-US" dirty="0">
                <a:cs typeface="Times New Roman" panose="02020603050405020304" pitchFamily="18" charset="0"/>
              </a:rPr>
              <a:t>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a:t>
            </a:r>
            <a:r>
              <a:rPr lang="en-US" altLang="en-US" dirty="0" smtClean="0">
                <a:cs typeface="Times New Roman" panose="02020603050405020304" pitchFamily="18" charset="0"/>
              </a:rPr>
              <a:t>		(</a:t>
            </a:r>
            <a:r>
              <a:rPr lang="en-US" altLang="en-US" dirty="0">
                <a:cs typeface="Times New Roman" panose="02020603050405020304" pitchFamily="18" charset="0"/>
              </a:rPr>
              <a:t>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		(</a:t>
            </a:r>
            <a:r>
              <a:rPr lang="en-US" altLang="zh-CN" dirty="0"/>
              <a:t>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zh-CN" dirty="0" smtClean="0"/>
              <a:t>	</a:t>
            </a:r>
            <a:r>
              <a:rPr lang="en-US" altLang="en-US" dirty="0" smtClean="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zh-CN" dirty="0" smtClean="0"/>
              <a:t>	</a:t>
            </a:r>
            <a:r>
              <a:rPr lang="en-US" altLang="en-US" dirty="0" smtClean="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61722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19</a:t>
            </a:r>
            <a:r>
              <a:rPr lang="en-US" altLang="zh-CN" sz="1100" strike="sngStrike" dirty="0">
                <a:solidFill>
                  <a:schemeClr val="bg1">
                    <a:lumMod val="50000"/>
                  </a:schemeClr>
                </a:solidFill>
                <a:cs typeface="Times New Roman" panose="02020603050405020304" pitchFamily="18" charset="0"/>
              </a:rPr>
              <a:t>	(Monday),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ET</a:t>
            </a:r>
            <a:r>
              <a:rPr lang="en-US" altLang="zh-CN" sz="1100" dirty="0" smtClean="0">
                <a:solidFill>
                  <a:schemeClr val="bg1">
                    <a:lumMod val="50000"/>
                  </a:schemeClr>
                </a:solidFill>
                <a:cs typeface="Times New Roman" panose="02020603050405020304" pitchFamily="18" charset="0"/>
              </a:rPr>
              <a:t>  (Too close to September interim)</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20</a:t>
            </a:r>
            <a:r>
              <a:rPr lang="en-US" altLang="zh-CN" sz="1100" strike="sngStrike" dirty="0">
                <a:solidFill>
                  <a:schemeClr val="bg1">
                    <a:lumMod val="50000"/>
                  </a:schemeClr>
                </a:solidFill>
                <a:cs typeface="Times New Roman" panose="02020603050405020304" pitchFamily="18" charset="0"/>
              </a:rPr>
              <a:t>	(Tuesday),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a:t>
            </a:r>
            <a:r>
              <a:rPr lang="en-US" altLang="zh-CN" sz="1100" strike="sngStrike" dirty="0">
                <a:solidFill>
                  <a:schemeClr val="bg1">
                    <a:lumMod val="50000"/>
                  </a:schemeClr>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22</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27</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29</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smtClean="0">
                <a:solidFill>
                  <a:schemeClr val="bg1">
                    <a:lumMod val="50000"/>
                  </a:schemeClr>
                </a:solidFill>
                <a:cs typeface="Times New Roman" panose="02020603050405020304" pitchFamily="18" charset="0"/>
              </a:rPr>
              <a:t>  (Holiday)</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4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6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10</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11</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13</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17</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18</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20</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24</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25</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27</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31</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1</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November	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7</a:t>
            </a:r>
            <a:r>
              <a:rPr lang="en-US" altLang="zh-CN" sz="1100" dirty="0">
                <a:solidFill>
                  <a:srgbClr val="00B050"/>
                </a:solidFill>
                <a:cs typeface="Times New Roman" panose="02020603050405020304" pitchFamily="18" charset="0"/>
              </a:rPr>
              <a:t>	(Monday),	</a:t>
            </a:r>
            <a:r>
              <a:rPr lang="en-US" altLang="zh-CN" sz="1100" dirty="0" smtClean="0">
                <a:solidFill>
                  <a:srgbClr val="00B050"/>
                </a:solidFill>
                <a:cs typeface="Times New Roman" panose="02020603050405020304" pitchFamily="18" charset="0"/>
              </a:rPr>
              <a:t>09</a:t>
            </a:r>
            <a:r>
              <a:rPr lang="zh-CN" altLang="en-US" sz="1100" dirty="0" smtClean="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a:t>
            </a:r>
            <a:r>
              <a:rPr lang="en-US" altLang="zh-CN" sz="1100" dirty="0" smtClean="0">
                <a:solidFill>
                  <a:srgbClr val="00B050"/>
                </a:solidFill>
                <a:cs typeface="Times New Roman" panose="02020603050405020304" pitchFamily="18" charset="0"/>
              </a:rPr>
              <a:t>11:00 </a:t>
            </a:r>
            <a:r>
              <a:rPr lang="en-US" altLang="zh-CN" sz="1100" dirty="0">
                <a:solidFill>
                  <a:srgbClr val="00B050"/>
                </a:solidFill>
                <a:cs typeface="Times New Roman" panose="02020603050405020304" pitchFamily="18" charset="0"/>
              </a:rPr>
              <a:t>ET </a:t>
            </a:r>
            <a:r>
              <a:rPr lang="en-US" altLang="zh-CN" sz="1100" dirty="0">
                <a:solidFill>
                  <a:srgbClr val="FF0000"/>
                </a:solidFill>
                <a:cs typeface="Times New Roman" panose="02020603050405020304" pitchFamily="18" charset="0"/>
              </a:rPr>
              <a:t>(Daylight saving time </a:t>
            </a:r>
            <a:r>
              <a:rPr lang="en-US" altLang="zh-CN" sz="1100" dirty="0" smtClean="0">
                <a:solidFill>
                  <a:srgbClr val="FF0000"/>
                </a:solidFill>
                <a:cs typeface="Times New Roman" panose="02020603050405020304" pitchFamily="18" charset="0"/>
              </a:rPr>
              <a:t>end </a:t>
            </a:r>
            <a:r>
              <a:rPr lang="en-US" altLang="zh-CN" sz="1100" dirty="0">
                <a:solidFill>
                  <a:srgbClr val="FF0000"/>
                </a:solidFill>
                <a:cs typeface="Times New Roman" panose="02020603050405020304" pitchFamily="18" charset="0"/>
              </a:rPr>
              <a:t>on Nov. </a:t>
            </a:r>
            <a:r>
              <a:rPr lang="en-US" altLang="zh-CN" sz="1100" dirty="0" smtClean="0">
                <a:solidFill>
                  <a:srgbClr val="FF0000"/>
                </a:solidFill>
                <a:cs typeface="Times New Roman" panose="02020603050405020304" pitchFamily="18" charset="0"/>
              </a:rPr>
              <a:t>6)</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8</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09</a:t>
            </a:r>
            <a:r>
              <a:rPr lang="zh-CN" altLang="en-US" sz="1100" dirty="0" smtClean="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a:t>
            </a:r>
            <a:r>
              <a:rPr lang="en-US" altLang="zh-CN" sz="1100" dirty="0" smtClean="0">
                <a:solidFill>
                  <a:srgbClr val="00B050"/>
                </a:solidFill>
                <a:cs typeface="Times New Roman" panose="02020603050405020304" pitchFamily="18" charset="0"/>
              </a:rPr>
              <a:t>11:00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November 	</a:t>
            </a:r>
            <a:r>
              <a:rPr lang="en-US" altLang="zh-CN" sz="1100" strike="sngStrike" dirty="0" smtClean="0">
                <a:solidFill>
                  <a:schemeClr val="bg1">
                    <a:lumMod val="50000"/>
                  </a:schemeClr>
                </a:solidFill>
                <a:cs typeface="Times New Roman" panose="02020603050405020304" pitchFamily="18" charset="0"/>
              </a:rPr>
              <a:t>10</a:t>
            </a:r>
            <a:r>
              <a:rPr lang="en-US" altLang="zh-CN" sz="1100" strike="sngStrike" dirty="0">
                <a:solidFill>
                  <a:schemeClr val="bg1">
                    <a:lumMod val="50000"/>
                  </a:schemeClr>
                </a:solidFill>
                <a:cs typeface="Times New Roman" panose="02020603050405020304" pitchFamily="18" charset="0"/>
              </a:rPr>
              <a:t>	(Thursday),	</a:t>
            </a:r>
            <a:r>
              <a:rPr lang="en-US" altLang="zh-CN" sz="1100" strike="sngStrike" dirty="0" smtClean="0">
                <a:solidFill>
                  <a:schemeClr val="bg1">
                    <a:lumMod val="50000"/>
                  </a:schemeClr>
                </a:solidFill>
                <a:cs typeface="Times New Roman" panose="02020603050405020304" pitchFamily="18" charset="0"/>
              </a:rPr>
              <a:t>22</a:t>
            </a:r>
            <a:r>
              <a:rPr lang="zh-CN" altLang="en-US" sz="1100" strike="sngStrike" dirty="0" smtClean="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a:t>
            </a:r>
            <a:r>
              <a:rPr lang="en-US" altLang="zh-CN" sz="1100" strike="sngStrike" dirty="0" smtClean="0">
                <a:solidFill>
                  <a:schemeClr val="bg1">
                    <a:lumMod val="50000"/>
                  </a:schemeClr>
                </a:solidFill>
                <a:cs typeface="Times New Roman" panose="02020603050405020304" pitchFamily="18" charset="0"/>
              </a:rPr>
              <a:t>00:00 ET --- </a:t>
            </a:r>
            <a:r>
              <a:rPr lang="en-US" altLang="zh-CN" sz="1100" strike="sngStrike" dirty="0" smtClean="0">
                <a:solidFill>
                  <a:schemeClr val="bg1">
                    <a:lumMod val="50000"/>
                  </a:schemeClr>
                </a:solidFill>
                <a:cs typeface="Times New Roman" panose="02020603050405020304" pitchFamily="18" charset="0"/>
              </a:rPr>
              <a:t>Travel to Thailand</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9" name="Rectangle 3"/>
          <p:cNvSpPr txBox="1">
            <a:spLocks noChangeArrowheads="1"/>
          </p:cNvSpPr>
          <p:nvPr/>
        </p:nvSpPr>
        <p:spPr bwMode="auto">
          <a:xfrm>
            <a:off x="6400800" y="1069759"/>
            <a:ext cx="5410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Confirmed </a:t>
            </a:r>
            <a:endParaRPr lang="en-US" altLang="zh-CN" sz="1600" b="1" dirty="0" smtClean="0">
              <a:cs typeface="Times New Roman" panose="02020603050405020304" pitchFamily="18" charset="0"/>
            </a:endParaRP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November Plenary </a:t>
            </a:r>
            <a:r>
              <a:rPr lang="en-US" altLang="zh-CN" sz="1600" b="1" dirty="0"/>
              <a:t>2022 (November 13-18) </a:t>
            </a:r>
            <a:endParaRPr lang="en-US" altLang="zh-CN" sz="1600" b="1" dirty="0" smtClean="0"/>
          </a:p>
          <a:p>
            <a:pPr marL="361950" lvl="1" indent="-361950" algn="just">
              <a:spcBef>
                <a:spcPct val="0"/>
              </a:spcBef>
              <a:spcAft>
                <a:spcPts val="0"/>
              </a:spcAft>
              <a:buClr>
                <a:srgbClr val="000000"/>
              </a:buClr>
              <a:buNone/>
              <a:defRPr/>
            </a:pPr>
            <a:r>
              <a:rPr lang="en-US" altLang="zh-CN" sz="1600" dirty="0"/>
              <a:t>	</a:t>
            </a:r>
            <a:r>
              <a:rPr lang="en-US" altLang="zh-CN" sz="1200" dirty="0" smtClean="0"/>
              <a:t>(</a:t>
            </a:r>
            <a:r>
              <a:rPr lang="en-US" altLang="zh-CN" sz="1200" dirty="0"/>
              <a:t>Daylight saving time end on </a:t>
            </a:r>
            <a:r>
              <a:rPr lang="en-US" altLang="zh-CN" sz="1200" dirty="0">
                <a:solidFill>
                  <a:srgbClr val="0000FF"/>
                </a:solidFill>
              </a:rPr>
              <a:t>Nov. </a:t>
            </a:r>
            <a:r>
              <a:rPr lang="en-US" altLang="zh-CN" sz="1200" dirty="0" smtClean="0">
                <a:solidFill>
                  <a:srgbClr val="0000FF"/>
                </a:solidFill>
              </a:rPr>
              <a:t>6</a:t>
            </a:r>
            <a:r>
              <a:rPr lang="en-US" altLang="zh-CN" sz="1200" dirty="0" smtClean="0"/>
              <a:t>)</a:t>
            </a:r>
            <a:endParaRPr lang="en-US" altLang="zh-CN" sz="12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FFC000"/>
                </a:solidFill>
                <a:cs typeface="Times New Roman" panose="02020603050405020304" pitchFamily="18" charset="0"/>
              </a:rPr>
              <a:t>November 14    </a:t>
            </a:r>
            <a:r>
              <a:rPr lang="en-US" altLang="zh-CN" sz="1200" dirty="0">
                <a:solidFill>
                  <a:srgbClr val="FFC000"/>
                </a:solidFill>
                <a:cs typeface="Times New Roman" panose="02020603050405020304" pitchFamily="18" charset="0"/>
              </a:rPr>
              <a:t>(Monday PM </a:t>
            </a:r>
            <a:r>
              <a:rPr lang="en-US" altLang="zh-CN" sz="1200" dirty="0" smtClean="0">
                <a:solidFill>
                  <a:srgbClr val="FFC000"/>
                </a:solidFill>
                <a:cs typeface="Times New Roman" panose="02020603050405020304" pitchFamily="18" charset="0"/>
              </a:rPr>
              <a:t>1),</a:t>
            </a:r>
            <a:r>
              <a:rPr lang="en-US" altLang="zh-CN" sz="1200" dirty="0">
                <a:solidFill>
                  <a:srgbClr val="FFC000"/>
                </a:solidFill>
                <a:cs typeface="Times New Roman" panose="02020603050405020304" pitchFamily="18" charset="0"/>
              </a:rPr>
              <a:t>		</a:t>
            </a:r>
            <a:r>
              <a:rPr lang="en-US" altLang="zh-CN" sz="1200" dirty="0" smtClean="0">
                <a:solidFill>
                  <a:srgbClr val="FFC000"/>
                </a:solidFill>
                <a:cs typeface="Times New Roman" panose="02020603050405020304" pitchFamily="18" charset="0"/>
              </a:rPr>
              <a:t>13:30-15:30 </a:t>
            </a:r>
            <a:r>
              <a:rPr lang="en-US" altLang="zh-CN" sz="1200" dirty="0">
                <a:solidFill>
                  <a:srgbClr val="FFC000"/>
                </a:solidFill>
                <a:cs typeface="Times New Roman" panose="02020603050405020304" pitchFamily="18" charset="0"/>
              </a:rPr>
              <a:t>Thailand </a:t>
            </a:r>
            <a:r>
              <a:rPr lang="en-US" altLang="zh-CN" sz="1200" dirty="0" smtClean="0">
                <a:solidFill>
                  <a:srgbClr val="FFC00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November 15    (Tuesday AM 1),	08:00-10:00 Thailand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C000"/>
                </a:solidFill>
                <a:cs typeface="Times New Roman" panose="02020603050405020304" pitchFamily="18" charset="0"/>
              </a:rPr>
              <a:t>November </a:t>
            </a:r>
            <a:r>
              <a:rPr lang="en-US" altLang="zh-CN" dirty="0" smtClean="0">
                <a:solidFill>
                  <a:srgbClr val="FFC000"/>
                </a:solidFill>
                <a:cs typeface="Times New Roman" panose="02020603050405020304" pitchFamily="18" charset="0"/>
              </a:rPr>
              <a:t>15    </a:t>
            </a:r>
            <a:r>
              <a:rPr lang="en-US" altLang="zh-CN" dirty="0">
                <a:solidFill>
                  <a:srgbClr val="FFC000"/>
                </a:solidFill>
                <a:cs typeface="Times New Roman" panose="02020603050405020304" pitchFamily="18" charset="0"/>
              </a:rPr>
              <a:t>(Tuesday PM 1),		13:30-15:30 Thailand time</a:t>
            </a:r>
          </a:p>
          <a:p>
            <a:pPr marL="400050" lvl="2" indent="0" algn="just">
              <a:spcBef>
                <a:spcPct val="0"/>
              </a:spcBef>
              <a:spcAft>
                <a:spcPts val="0"/>
              </a:spcAft>
              <a:buClr>
                <a:srgbClr val="000000"/>
              </a:buClr>
              <a:buNone/>
              <a:defRPr/>
            </a:pPr>
            <a:endParaRPr lang="en-US" altLang="zh-CN" strike="sngStrike"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November 16    (Wednesday AM 1),	08:00-10:00 Thailand time</a:t>
            </a:r>
          </a:p>
          <a:p>
            <a:pPr marL="685800" lvl="2" indent="-285750" algn="just">
              <a:spcBef>
                <a:spcPct val="0"/>
              </a:spcBef>
              <a:spcAft>
                <a:spcPts val="0"/>
              </a:spcAft>
              <a:buFont typeface="Times New Roman" panose="02020603050405020304" pitchFamily="18" charset="0"/>
              <a:buChar char="―"/>
              <a:defRPr/>
            </a:pPr>
            <a:r>
              <a:rPr lang="en-US" altLang="zh-CN" dirty="0" smtClean="0">
                <a:solidFill>
                  <a:srgbClr val="00B0F0"/>
                </a:solidFill>
                <a:ea typeface="宋体" panose="02010600030101010101" pitchFamily="2" charset="-122"/>
              </a:rPr>
              <a:t>November 16    </a:t>
            </a:r>
            <a:r>
              <a:rPr lang="en-US" altLang="zh-CN" dirty="0">
                <a:solidFill>
                  <a:srgbClr val="00B0F0"/>
                </a:solidFill>
                <a:ea typeface="宋体" panose="02010600030101010101" pitchFamily="2" charset="-122"/>
              </a:rPr>
              <a:t>(Wednesday AM 2),	10:30-12:30 Thailand time</a:t>
            </a:r>
          </a:p>
          <a:p>
            <a:pPr marL="400050" lvl="2" indent="0" algn="just">
              <a:spcBef>
                <a:spcPct val="0"/>
              </a:spcBef>
              <a:spcAft>
                <a:spcPts val="0"/>
              </a:spcAft>
              <a:buNone/>
              <a:defRPr/>
            </a:pPr>
            <a:endParaRPr lang="en-US" altLang="zh-CN" sz="1200" strike="sngStrike"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00B050"/>
                </a:solidFill>
                <a:cs typeface="Times New Roman" panose="02020603050405020304" pitchFamily="18" charset="0"/>
              </a:rPr>
              <a:t>November 17    </a:t>
            </a:r>
            <a:r>
              <a:rPr lang="en-US" altLang="zh-CN" sz="1200" dirty="0">
                <a:solidFill>
                  <a:srgbClr val="00B050"/>
                </a:solidFill>
                <a:cs typeface="Times New Roman" panose="02020603050405020304" pitchFamily="18" charset="0"/>
              </a:rPr>
              <a:t>(Thursday </a:t>
            </a:r>
            <a:r>
              <a:rPr lang="en-US" altLang="zh-CN" sz="1200" dirty="0" smtClean="0">
                <a:solidFill>
                  <a:srgbClr val="00B050"/>
                </a:solidFill>
                <a:cs typeface="Times New Roman" panose="02020603050405020304" pitchFamily="18" charset="0"/>
              </a:rPr>
              <a:t>AM 1),</a:t>
            </a:r>
            <a:r>
              <a:rPr lang="en-US" altLang="zh-CN" sz="1200" dirty="0">
                <a:solidFill>
                  <a:srgbClr val="00B050"/>
                </a:solidFill>
                <a:cs typeface="Times New Roman" panose="02020603050405020304" pitchFamily="18" charset="0"/>
              </a:rPr>
              <a:t>	</a:t>
            </a:r>
            <a:r>
              <a:rPr lang="en-US" altLang="zh-CN" sz="1200"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Thailand </a:t>
            </a:r>
            <a:r>
              <a:rPr lang="en-US" altLang="zh-CN" sz="1200" dirty="0" smtClean="0">
                <a:solidFill>
                  <a:srgbClr val="00B050"/>
                </a:solidFill>
                <a:cs typeface="Times New Roman" panose="02020603050405020304" pitchFamily="18" charset="0"/>
              </a:rPr>
              <a:t>time</a:t>
            </a:r>
          </a:p>
          <a:p>
            <a:pPr marL="685800" lvl="2" indent="-285750" algn="just">
              <a:spcBef>
                <a:spcPct val="0"/>
              </a:spcBef>
              <a:spcAft>
                <a:spcPts val="0"/>
              </a:spcAft>
              <a:buFont typeface="Times New Roman" panose="02020603050405020304" pitchFamily="18" charset="0"/>
              <a:buChar char="―"/>
              <a:defRPr/>
            </a:pPr>
            <a:endParaRPr lang="en-US" altLang="zh-CN" sz="1200" dirty="0" smtClean="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 </a:t>
            </a:r>
            <a:r>
              <a:rPr lang="en-US" altLang="zh-CN" sz="1050" dirty="0">
                <a:cs typeface="Times New Roman" panose="02020603050405020304" pitchFamily="18" charset="0"/>
              </a:rPr>
              <a:t>Note: </a:t>
            </a:r>
          </a:p>
          <a:p>
            <a:pPr lvl="1" indent="-228600" algn="just">
              <a:spcBef>
                <a:spcPct val="0"/>
              </a:spcBef>
              <a:spcAft>
                <a:spcPts val="300"/>
              </a:spcAft>
              <a:buClr>
                <a:srgbClr val="000000"/>
              </a:buClr>
              <a:buAutoNum type="arabicPeriod"/>
              <a:defRPr/>
            </a:pPr>
            <a:r>
              <a:rPr lang="en-US" altLang="zh-CN" sz="105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(Sept - Nov </a:t>
            </a:r>
            <a:r>
              <a:rPr lang="en-US" altLang="zh-CN" sz="1050" dirty="0">
                <a:cs typeface="Times New Roman" panose="02020603050405020304" pitchFamily="18" charset="0"/>
              </a:rPr>
              <a:t>2022 CAC calls: </a:t>
            </a:r>
            <a:r>
              <a:rPr lang="en-US" altLang="zh-CN" sz="1050" dirty="0">
                <a:solidFill>
                  <a:srgbClr val="FF0000"/>
                </a:solidFill>
                <a:cs typeface="Times New Roman" panose="02020603050405020304" pitchFamily="18" charset="0"/>
              </a:rPr>
              <a:t>October 10, 31 09:00 </a:t>
            </a:r>
            <a:r>
              <a:rPr lang="en-US" altLang="zh-CN" sz="1050" dirty="0" smtClean="0">
                <a:solidFill>
                  <a:srgbClr val="FF0000"/>
                </a:solidFill>
                <a:cs typeface="Times New Roman" panose="02020603050405020304" pitchFamily="18" charset="0"/>
              </a:rPr>
              <a:t>ET; </a:t>
            </a:r>
            <a:r>
              <a:rPr lang="en-US" altLang="zh-CN" sz="1050" dirty="0">
                <a:solidFill>
                  <a:srgbClr val="FF0000"/>
                </a:solidFill>
                <a:cs typeface="Times New Roman" panose="02020603050405020304" pitchFamily="18" charset="0"/>
              </a:rPr>
              <a:t>November 13 06:00 </a:t>
            </a:r>
            <a:r>
              <a:rPr lang="en-US" altLang="zh-CN" sz="1050" dirty="0" smtClean="0">
                <a:solidFill>
                  <a:srgbClr val="FF0000"/>
                </a:solidFill>
                <a:cs typeface="Times New Roman" panose="02020603050405020304" pitchFamily="18" charset="0"/>
              </a:rPr>
              <a:t>ET</a:t>
            </a:r>
            <a:r>
              <a:rPr lang="en-US" altLang="zh-CN" sz="1050" dirty="0" smtClean="0">
                <a:cs typeface="Times New Roman" panose="02020603050405020304" pitchFamily="18" charset="0"/>
              </a:rPr>
              <a:t>)</a:t>
            </a:r>
            <a:endParaRPr lang="en-US" altLang="zh-CN" sz="105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a:cs typeface="Times New Roman" panose="02020603050405020304" pitchFamily="18" charset="0"/>
              </a:rPr>
              <a:t>2. </a:t>
            </a:r>
            <a:r>
              <a:rPr lang="en-US" altLang="zh-CN" sz="1050" dirty="0">
                <a:cs typeface="MS PGothic" charset="0"/>
              </a:rPr>
              <a:t>Thursday </a:t>
            </a:r>
            <a:r>
              <a:rPr lang="en-US" altLang="zh-CN" sz="1050" dirty="0">
                <a:solidFill>
                  <a:srgbClr val="00B0F0"/>
                </a:solidFill>
                <a:cs typeface="Times New Roman" panose="02020603050405020304" pitchFamily="18" charset="0"/>
              </a:rPr>
              <a:t>23:00 - 01:00am ET </a:t>
            </a:r>
            <a:r>
              <a:rPr lang="en-US" altLang="zh-CN" sz="1050" dirty="0">
                <a:cs typeface="MS PGothic" charset="0"/>
              </a:rPr>
              <a:t>(Thursday 20</a:t>
            </a:r>
            <a:r>
              <a:rPr lang="zh-CN" altLang="en-US" sz="1050" dirty="0">
                <a:cs typeface="MS PGothic" charset="0"/>
              </a:rPr>
              <a:t>：</a:t>
            </a:r>
            <a:r>
              <a:rPr lang="en-US" altLang="zh-CN" sz="1050" dirty="0">
                <a:cs typeface="MS PGothic" charset="0"/>
              </a:rPr>
              <a:t>00  – 22:00 PT, Friday 11am-13:00 in China, Friday 6am-8am in Israel, Friday 5am – 7am in Central Europe), and </a:t>
            </a:r>
            <a:r>
              <a:rPr lang="en-US" altLang="zh-CN" sz="1050" dirty="0">
                <a:solidFill>
                  <a:srgbClr val="0000FF"/>
                </a:solidFill>
                <a:cs typeface="MS PGothic" charset="0"/>
              </a:rPr>
              <a:t>Sang Kim </a:t>
            </a:r>
            <a:r>
              <a:rPr lang="en-US" altLang="zh-CN" sz="1050" dirty="0">
                <a:cs typeface="MS PGothic" charset="0"/>
              </a:rPr>
              <a:t>will help to take the minutes for these slots.</a:t>
            </a:r>
            <a:endParaRPr lang="zh-CN" altLang="en-US" sz="105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7" name="表格 6"/>
          <p:cNvGraphicFramePr>
            <a:graphicFrameLocks noGrp="1"/>
          </p:cNvGraphicFramePr>
          <p:nvPr>
            <p:extLst>
              <p:ext uri="{D42A27DB-BD31-4B8C-83A1-F6EECF244321}">
                <p14:modId xmlns:p14="http://schemas.microsoft.com/office/powerpoint/2010/main" val="2035678442"/>
              </p:ext>
            </p:extLst>
          </p:nvPr>
        </p:nvGraphicFramePr>
        <p:xfrm>
          <a:off x="6553200" y="3733800"/>
          <a:ext cx="5486400" cy="1505585"/>
        </p:xfrm>
        <a:graphic>
          <a:graphicData uri="http://schemas.openxmlformats.org/drawingml/2006/table">
            <a:tbl>
              <a:tblPr firstRow="1" firstCol="1" bandRow="1"/>
              <a:tblGrid>
                <a:gridCol w="609600"/>
                <a:gridCol w="762000"/>
                <a:gridCol w="762000"/>
                <a:gridCol w="914400"/>
                <a:gridCol w="762000"/>
                <a:gridCol w="838200"/>
                <a:gridCol w="838200"/>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Thailand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09:00-11:00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3:00-5:00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17:00-19:00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4:30-6:30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5:30-7:30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19:30-21:30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PM1</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14:30-16:30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7:30-9:30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8:30-10:30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01:30-03:30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22:30-00:30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11:00-13:00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01:00-03:00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Evening 1</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14:30-16:30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04:30-06:30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8736990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63246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To be Confirmed</a:t>
            </a:r>
            <a:r>
              <a:rPr lang="en-US" altLang="zh-CN" sz="1600" b="1" dirty="0" smtClean="0">
                <a:cs typeface="Times New Roman" panose="02020603050405020304" pitchFamily="18" charset="0"/>
              </a:rPr>
              <a:t>:</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November 	</a:t>
            </a:r>
            <a:r>
              <a:rPr lang="en-US" altLang="zh-CN" sz="1100" strike="sngStrike" dirty="0" smtClean="0">
                <a:solidFill>
                  <a:schemeClr val="bg1">
                    <a:lumMod val="50000"/>
                  </a:schemeClr>
                </a:solidFill>
                <a:cs typeface="Times New Roman" panose="02020603050405020304" pitchFamily="18" charset="0"/>
              </a:rPr>
              <a:t>21</a:t>
            </a:r>
            <a:r>
              <a:rPr lang="en-US" altLang="zh-CN" sz="1100" strike="sngStrike" dirty="0">
                <a:solidFill>
                  <a:schemeClr val="bg1">
                    <a:lumMod val="50000"/>
                  </a:schemeClr>
                </a:solidFill>
                <a:cs typeface="Times New Roman" panose="02020603050405020304" pitchFamily="18" charset="0"/>
              </a:rPr>
              <a:t>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 </a:t>
            </a:r>
            <a:r>
              <a:rPr lang="en-US" altLang="zh-CN" sz="1100" strike="sngStrike" dirty="0" smtClean="0">
                <a:solidFill>
                  <a:schemeClr val="bg1">
                    <a:lumMod val="50000"/>
                  </a:schemeClr>
                </a:solidFill>
                <a:cs typeface="Times New Roman" panose="02020603050405020304" pitchFamily="18" charset="0"/>
              </a:rPr>
              <a:t> </a:t>
            </a:r>
            <a:r>
              <a:rPr lang="en-US" altLang="zh-CN" sz="1100" dirty="0" smtClean="0">
                <a:solidFill>
                  <a:schemeClr val="bg1">
                    <a:lumMod val="50000"/>
                  </a:schemeClr>
                </a:solidFill>
                <a:cs typeface="Times New Roman" panose="02020603050405020304" pitchFamily="18" charset="0"/>
              </a:rPr>
              <a:t>(Too close to September interim)</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22</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November 	</a:t>
            </a:r>
            <a:r>
              <a:rPr lang="en-US" altLang="zh-CN" sz="1100" strike="sngStrike" dirty="0" smtClean="0">
                <a:solidFill>
                  <a:schemeClr val="bg1">
                    <a:lumMod val="50000"/>
                  </a:schemeClr>
                </a:solidFill>
                <a:cs typeface="Times New Roman" panose="02020603050405020304" pitchFamily="18" charset="0"/>
              </a:rPr>
              <a:t>24</a:t>
            </a:r>
            <a:r>
              <a:rPr lang="en-US" altLang="zh-CN" sz="1100" strike="sngStrike" dirty="0">
                <a:solidFill>
                  <a:schemeClr val="bg1">
                    <a:lumMod val="50000"/>
                  </a:schemeClr>
                </a:solidFill>
                <a:cs typeface="Times New Roman" panose="02020603050405020304" pitchFamily="18" charset="0"/>
              </a:rPr>
              <a:t>	(Thursday),	</a:t>
            </a:r>
            <a:r>
              <a:rPr lang="en-US" altLang="zh-CN" sz="1100" strike="sngStrike" dirty="0" smtClean="0">
                <a:solidFill>
                  <a:schemeClr val="bg1">
                    <a:lumMod val="50000"/>
                  </a:schemeClr>
                </a:solidFill>
                <a:cs typeface="Times New Roman" panose="02020603050405020304" pitchFamily="18" charset="0"/>
              </a:rPr>
              <a:t>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a:t>
            </a:r>
            <a:r>
              <a:rPr lang="en-US" altLang="zh-CN" sz="1100" strike="sngStrike" dirty="0" smtClean="0">
                <a:solidFill>
                  <a:schemeClr val="bg1">
                    <a:lumMod val="50000"/>
                  </a:schemeClr>
                </a:solidFill>
                <a:cs typeface="Times New Roman" panose="02020603050405020304" pitchFamily="18" charset="0"/>
              </a:rPr>
              <a:t>ET – Thanks giving</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28</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a:t>
            </a:r>
            <a:r>
              <a:rPr lang="en-US" altLang="zh-CN" sz="1100" dirty="0" smtClean="0">
                <a:solidFill>
                  <a:srgbClr val="00B050"/>
                </a:solidFill>
                <a:cs typeface="Times New Roman" panose="02020603050405020304" pitchFamily="18" charset="0"/>
              </a:rPr>
              <a:t>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29</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December</a:t>
            </a:r>
            <a:r>
              <a:rPr lang="en-US" altLang="zh-CN" sz="1100" dirty="0">
                <a:solidFill>
                  <a:srgbClr val="00B0F0"/>
                </a:solidFill>
                <a:cs typeface="Times New Roman" panose="02020603050405020304" pitchFamily="18" charset="0"/>
              </a:rPr>
              <a:t>	</a:t>
            </a:r>
            <a:r>
              <a:rPr lang="en-US" altLang="zh-CN" sz="1100" dirty="0" smtClean="0">
                <a:solidFill>
                  <a:srgbClr val="00B0F0"/>
                </a:solidFill>
                <a:cs typeface="Times New Roman" panose="02020603050405020304" pitchFamily="18" charset="0"/>
              </a:rPr>
              <a:t>1</a:t>
            </a:r>
            <a:r>
              <a:rPr lang="en-US" altLang="zh-CN" sz="1100" dirty="0">
                <a:solidFill>
                  <a:srgbClr val="00B0F0"/>
                </a:solidFill>
                <a:cs typeface="Times New Roman" panose="02020603050405020304" pitchFamily="18" charset="0"/>
              </a:rPr>
              <a:t>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5</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6</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December	</a:t>
            </a:r>
            <a:r>
              <a:rPr lang="en-US" altLang="zh-CN" sz="1100" dirty="0" smtClean="0">
                <a:solidFill>
                  <a:srgbClr val="00B0F0"/>
                </a:solidFill>
                <a:cs typeface="Times New Roman" panose="02020603050405020304" pitchFamily="18" charset="0"/>
              </a:rPr>
              <a:t>8</a:t>
            </a:r>
            <a:r>
              <a:rPr lang="en-US" altLang="zh-CN" sz="1100" dirty="0">
                <a:solidFill>
                  <a:srgbClr val="00B0F0"/>
                </a:solidFill>
                <a:cs typeface="Times New Roman" panose="02020603050405020304" pitchFamily="18" charset="0"/>
              </a:rPr>
              <a:t>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12</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13</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15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a:solidFill>
                  <a:schemeClr val="bg1">
                    <a:lumMod val="50000"/>
                  </a:schemeClr>
                </a:solidFill>
                <a:cs typeface="Times New Roman" panose="02020603050405020304" pitchFamily="18" charset="0"/>
              </a:rPr>
              <a:t> </a:t>
            </a:r>
            <a:r>
              <a:rPr lang="en-US" altLang="zh-CN" sz="1100" dirty="0" smtClean="0">
                <a:solidFill>
                  <a:schemeClr val="bg1">
                    <a:lumMod val="50000"/>
                  </a:schemeClr>
                </a:solidFill>
                <a:cs typeface="Times New Roman" panose="02020603050405020304" pitchFamily="18" charset="0"/>
              </a:rPr>
              <a:t>- 1st </a:t>
            </a:r>
            <a:r>
              <a:rPr lang="en-US" altLang="zh-CN" sz="1100" dirty="0">
                <a:solidFill>
                  <a:schemeClr val="bg1">
                    <a:lumMod val="50000"/>
                  </a:schemeClr>
                </a:solidFill>
                <a:cs typeface="Times New Roman" panose="02020603050405020304" pitchFamily="18" charset="0"/>
              </a:rPr>
              <a:t>Workshop on Wi-Fi Sensing (</a:t>
            </a:r>
            <a:r>
              <a:rPr lang="en-US" altLang="zh-CN" sz="1100" dirty="0" err="1">
                <a:solidFill>
                  <a:schemeClr val="bg1">
                    <a:lumMod val="50000"/>
                  </a:schemeClr>
                </a:solidFill>
                <a:cs typeface="Times New Roman" panose="02020603050405020304" pitchFamily="18" charset="0"/>
              </a:rPr>
              <a:t>WiSe</a:t>
            </a:r>
            <a:r>
              <a:rPr lang="en-US" altLang="zh-CN" sz="1100" dirty="0">
                <a:solidFill>
                  <a:schemeClr val="bg1">
                    <a:lumMod val="50000"/>
                  </a:schemeClr>
                </a:solidFill>
                <a:cs typeface="Times New Roman" panose="02020603050405020304" pitchFamily="18" charset="0"/>
              </a:rPr>
              <a:t> 1)</a:t>
            </a: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19</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20</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December	</a:t>
            </a:r>
            <a:r>
              <a:rPr lang="en-US" altLang="zh-CN" sz="1100" dirty="0" smtClean="0">
                <a:solidFill>
                  <a:srgbClr val="00B0F0"/>
                </a:solidFill>
                <a:cs typeface="Times New Roman" panose="02020603050405020304" pitchFamily="18" charset="0"/>
              </a:rPr>
              <a:t>22</a:t>
            </a:r>
            <a:r>
              <a:rPr lang="en-US" altLang="zh-CN" sz="1100" dirty="0">
                <a:solidFill>
                  <a:srgbClr val="00B0F0"/>
                </a:solidFill>
                <a:cs typeface="Times New Roman" panose="02020603050405020304" pitchFamily="18" charset="0"/>
              </a:rPr>
              <a:t>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a:t>
            </a:r>
            <a:r>
              <a:rPr lang="en-US" altLang="zh-CN" sz="1100" dirty="0" smtClean="0">
                <a:solidFill>
                  <a:srgbClr val="00B0F0"/>
                </a:solidFill>
                <a:cs typeface="Times New Roman" panose="02020603050405020304" pitchFamily="18" charset="0"/>
              </a:rPr>
              <a:t>ET -- </a:t>
            </a:r>
            <a:r>
              <a:rPr lang="en-US" altLang="zh-CN" sz="1100" dirty="0" smtClean="0">
                <a:solidFill>
                  <a:srgbClr val="FF33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a:t>
            </a:r>
            <a:r>
              <a:rPr lang="en-US" altLang="zh-CN" sz="1100" strike="sngStrike" dirty="0" smtClean="0">
                <a:solidFill>
                  <a:schemeClr val="bg1">
                    <a:lumMod val="50000"/>
                  </a:schemeClr>
                </a:solidFill>
                <a:cs typeface="Times New Roman" panose="02020603050405020304" pitchFamily="18" charset="0"/>
              </a:rPr>
              <a:t>26</a:t>
            </a:r>
            <a:r>
              <a:rPr lang="en-US" altLang="zh-CN" sz="1100" strike="sngStrike" dirty="0">
                <a:solidFill>
                  <a:schemeClr val="bg1">
                    <a:lumMod val="50000"/>
                  </a:schemeClr>
                </a:solidFill>
                <a:cs typeface="Times New Roman" panose="02020603050405020304" pitchFamily="18" charset="0"/>
              </a:rPr>
              <a:t>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a:t>
            </a:r>
            <a:r>
              <a:rPr lang="en-US" altLang="zh-CN" sz="1100" strike="sngStrike" dirty="0" smtClean="0">
                <a:solidFill>
                  <a:schemeClr val="bg1">
                    <a:lumMod val="50000"/>
                  </a:schemeClr>
                </a:solidFill>
                <a:cs typeface="Times New Roman" panose="02020603050405020304" pitchFamily="18" charset="0"/>
              </a:rPr>
              <a:t>ET</a:t>
            </a:r>
            <a:r>
              <a:rPr lang="en-US" altLang="zh-CN" sz="1100" strike="sngStrike" dirty="0">
                <a:solidFill>
                  <a:schemeClr val="bg1">
                    <a:lumMod val="50000"/>
                  </a:schemeClr>
                </a:solidFill>
                <a:cs typeface="Times New Roman" panose="02020603050405020304" pitchFamily="18" charset="0"/>
              </a:rPr>
              <a:t>-- Which days are holidays</a:t>
            </a:r>
            <a:r>
              <a:rPr lang="en-US" altLang="zh-CN" sz="1100" strike="sngStrike" dirty="0" smtClean="0">
                <a:solidFill>
                  <a:schemeClr val="bg1">
                    <a:lumMod val="50000"/>
                  </a:schemeClr>
                </a:solidFill>
                <a:cs typeface="Times New Roman" panose="02020603050405020304" pitchFamily="18" charset="0"/>
              </a:rPr>
              <a:t>?</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a:t>
            </a:r>
            <a:r>
              <a:rPr lang="en-US" altLang="zh-CN" sz="1100" strike="sngStrike" dirty="0" smtClean="0">
                <a:solidFill>
                  <a:schemeClr val="bg1">
                    <a:lumMod val="50000"/>
                  </a:schemeClr>
                </a:solidFill>
                <a:cs typeface="Times New Roman" panose="02020603050405020304" pitchFamily="18" charset="0"/>
              </a:rPr>
              <a:t>27</a:t>
            </a:r>
            <a:r>
              <a:rPr lang="en-US" altLang="zh-CN" sz="1100" strike="sngStrike" dirty="0">
                <a:solidFill>
                  <a:schemeClr val="bg1">
                    <a:lumMod val="50000"/>
                  </a:schemeClr>
                </a:solidFill>
                <a:cs typeface="Times New Roman" panose="02020603050405020304" pitchFamily="18" charset="0"/>
              </a:rPr>
              <a:t>	(Tuesday),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a:t>
            </a:r>
            <a:r>
              <a:rPr lang="en-US" altLang="zh-CN" sz="1100" strike="sngStrike" dirty="0" smtClean="0">
                <a:solidFill>
                  <a:schemeClr val="bg1">
                    <a:lumMod val="50000"/>
                  </a:schemeClr>
                </a:solidFill>
                <a:cs typeface="Times New Roman" panose="02020603050405020304" pitchFamily="18" charset="0"/>
              </a:rPr>
              <a:t>29</a:t>
            </a:r>
            <a:r>
              <a:rPr lang="en-US" altLang="zh-CN" sz="1100" strike="sngStrike" dirty="0">
                <a:solidFill>
                  <a:schemeClr val="bg1">
                    <a:lumMod val="50000"/>
                  </a:schemeClr>
                </a:solidFill>
                <a:cs typeface="Times New Roman" panose="02020603050405020304" pitchFamily="18" charset="0"/>
              </a:rPr>
              <a:t>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strike="sngStrike" dirty="0" smtClean="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January	</a:t>
            </a:r>
            <a:r>
              <a:rPr lang="en-US" altLang="zh-CN" sz="1100" strike="sngStrike" dirty="0" smtClean="0">
                <a:solidFill>
                  <a:schemeClr val="bg1">
                    <a:lumMod val="50000"/>
                  </a:schemeClr>
                </a:solidFill>
                <a:cs typeface="Times New Roman" panose="02020603050405020304" pitchFamily="18" charset="0"/>
              </a:rPr>
              <a:t>2</a:t>
            </a:r>
            <a:r>
              <a:rPr lang="en-US" altLang="zh-CN" sz="1100" strike="sngStrike" dirty="0">
                <a:solidFill>
                  <a:schemeClr val="bg1">
                    <a:lumMod val="50000"/>
                  </a:schemeClr>
                </a:solidFill>
                <a:cs typeface="Times New Roman" panose="02020603050405020304" pitchFamily="18" charset="0"/>
              </a:rPr>
              <a:t>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January 	</a:t>
            </a:r>
            <a:r>
              <a:rPr lang="en-US" altLang="zh-CN" sz="1100" dirty="0" smtClean="0">
                <a:solidFill>
                  <a:srgbClr val="00B050"/>
                </a:solidFill>
                <a:cs typeface="Times New Roman" panose="02020603050405020304" pitchFamily="18" charset="0"/>
              </a:rPr>
              <a:t>3</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January 	5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January	</a:t>
            </a:r>
            <a:r>
              <a:rPr lang="en-US" altLang="zh-CN" sz="1100" dirty="0" smtClean="0">
                <a:solidFill>
                  <a:srgbClr val="00B050"/>
                </a:solidFill>
                <a:cs typeface="Times New Roman" panose="02020603050405020304" pitchFamily="18" charset="0"/>
              </a:rPr>
              <a:t>9</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January 	</a:t>
            </a:r>
            <a:r>
              <a:rPr lang="en-US" altLang="zh-CN" sz="1100" dirty="0" smtClean="0">
                <a:solidFill>
                  <a:srgbClr val="00B050"/>
                </a:solidFill>
                <a:cs typeface="Times New Roman" panose="02020603050405020304" pitchFamily="18" charset="0"/>
              </a:rPr>
              <a:t>10</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January 	12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9" name="Rectangle 3"/>
          <p:cNvSpPr txBox="1">
            <a:spLocks noChangeArrowheads="1"/>
          </p:cNvSpPr>
          <p:nvPr/>
        </p:nvSpPr>
        <p:spPr bwMode="auto">
          <a:xfrm>
            <a:off x="6629400" y="1069759"/>
            <a:ext cx="51816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685800" lvl="2" indent="-285750" algn="just">
              <a:spcBef>
                <a:spcPct val="0"/>
              </a:spcBef>
              <a:spcAft>
                <a:spcPts val="0"/>
              </a:spcAft>
              <a:buFont typeface="Times New Roman" panose="02020603050405020304" pitchFamily="18" charset="0"/>
              <a:buChar char="―"/>
              <a:defRPr/>
            </a:pPr>
            <a:endParaRPr lang="en-US" altLang="zh-CN" sz="1200" dirty="0" smtClean="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 </a:t>
            </a:r>
            <a:r>
              <a:rPr lang="en-US" altLang="zh-CN" sz="1050" dirty="0">
                <a:cs typeface="Times New Roman" panose="02020603050405020304" pitchFamily="18" charset="0"/>
              </a:rPr>
              <a:t>Note: </a:t>
            </a:r>
          </a:p>
          <a:p>
            <a:pPr lvl="1" indent="-228600" algn="just">
              <a:spcBef>
                <a:spcPct val="0"/>
              </a:spcBef>
              <a:spcAft>
                <a:spcPts val="300"/>
              </a:spcAft>
              <a:buClr>
                <a:srgbClr val="000000"/>
              </a:buClr>
              <a:buAutoNum type="arabicPeriod"/>
              <a:defRPr/>
            </a:pPr>
            <a:r>
              <a:rPr lang="en-US" altLang="zh-CN" sz="105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(Nov – Jan CAC </a:t>
            </a:r>
            <a:r>
              <a:rPr lang="en-US" altLang="zh-CN" sz="1050" dirty="0">
                <a:cs typeface="Times New Roman" panose="02020603050405020304" pitchFamily="18" charset="0"/>
              </a:rPr>
              <a:t>calls: </a:t>
            </a:r>
            <a:r>
              <a:rPr lang="en-US" altLang="zh-CN" sz="1050" dirty="0">
                <a:solidFill>
                  <a:srgbClr val="FF0000"/>
                </a:solidFill>
                <a:cs typeface="Times New Roman" panose="02020603050405020304" pitchFamily="18" charset="0"/>
              </a:rPr>
              <a:t>October 10, 31 09:00 </a:t>
            </a:r>
            <a:r>
              <a:rPr lang="en-US" altLang="zh-CN" sz="1050" dirty="0" smtClean="0">
                <a:solidFill>
                  <a:srgbClr val="FF0000"/>
                </a:solidFill>
                <a:cs typeface="Times New Roman" panose="02020603050405020304" pitchFamily="18" charset="0"/>
              </a:rPr>
              <a:t>ET; </a:t>
            </a:r>
            <a:r>
              <a:rPr lang="en-US" altLang="zh-CN" sz="1050" dirty="0">
                <a:solidFill>
                  <a:srgbClr val="FF0000"/>
                </a:solidFill>
                <a:cs typeface="Times New Roman" panose="02020603050405020304" pitchFamily="18" charset="0"/>
              </a:rPr>
              <a:t>November 13 06:00 </a:t>
            </a:r>
            <a:r>
              <a:rPr lang="en-US" altLang="zh-CN" sz="1050" dirty="0" smtClean="0">
                <a:solidFill>
                  <a:srgbClr val="FF0000"/>
                </a:solidFill>
                <a:cs typeface="Times New Roman" panose="02020603050405020304" pitchFamily="18" charset="0"/>
              </a:rPr>
              <a:t>ET</a:t>
            </a:r>
            <a:r>
              <a:rPr lang="en-US" altLang="zh-CN" sz="1050" dirty="0" smtClean="0">
                <a:cs typeface="Times New Roman" panose="02020603050405020304" pitchFamily="18" charset="0"/>
              </a:rPr>
              <a:t>)</a:t>
            </a:r>
            <a:endParaRPr lang="en-US" altLang="zh-CN" sz="105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a:cs typeface="Times New Roman" panose="02020603050405020304" pitchFamily="18" charset="0"/>
              </a:rPr>
              <a:t>2. </a:t>
            </a:r>
            <a:r>
              <a:rPr lang="en-US" altLang="zh-CN" sz="1050" dirty="0">
                <a:cs typeface="MS PGothic" charset="0"/>
              </a:rPr>
              <a:t>Thursday </a:t>
            </a:r>
            <a:r>
              <a:rPr lang="en-US" altLang="zh-CN" sz="1050" dirty="0">
                <a:solidFill>
                  <a:srgbClr val="00B0F0"/>
                </a:solidFill>
                <a:cs typeface="Times New Roman" panose="02020603050405020304" pitchFamily="18" charset="0"/>
              </a:rPr>
              <a:t>23:00 - 01:00am ET </a:t>
            </a:r>
            <a:r>
              <a:rPr lang="en-US" altLang="zh-CN" sz="1050" dirty="0">
                <a:cs typeface="MS PGothic" charset="0"/>
              </a:rPr>
              <a:t>(Thursday 20</a:t>
            </a:r>
            <a:r>
              <a:rPr lang="zh-CN" altLang="en-US" sz="1050" dirty="0">
                <a:cs typeface="MS PGothic" charset="0"/>
              </a:rPr>
              <a:t>：</a:t>
            </a:r>
            <a:r>
              <a:rPr lang="en-US" altLang="zh-CN" sz="1050" dirty="0">
                <a:cs typeface="MS PGothic" charset="0"/>
              </a:rPr>
              <a:t>00  – 22:00 PT, Friday 11am-13:00 in China, Friday 6am-8am in Israel, Friday 5am – 7am in Central Europe), and </a:t>
            </a:r>
            <a:r>
              <a:rPr lang="en-US" altLang="zh-CN" sz="1050" dirty="0">
                <a:solidFill>
                  <a:srgbClr val="0000FF"/>
                </a:solidFill>
                <a:cs typeface="MS PGothic" charset="0"/>
              </a:rPr>
              <a:t>Sang Kim </a:t>
            </a:r>
            <a:r>
              <a:rPr lang="en-US" altLang="zh-CN" sz="1050" dirty="0">
                <a:cs typeface="MS PGothic" charset="0"/>
              </a:rPr>
              <a:t>will help to take the minutes for these slots.</a:t>
            </a:r>
            <a:endParaRPr lang="zh-CN" altLang="en-US" sz="105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spTree>
    <p:extLst>
      <p:ext uri="{BB962C8B-B14F-4D97-AF65-F5344CB8AC3E}">
        <p14:creationId xmlns:p14="http://schemas.microsoft.com/office/powerpoint/2010/main" val="339777954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pic>
        <p:nvPicPr>
          <p:cNvPr id="1026" name="Picture 2" descr="C:\Users\h00316112\AppData\Roaming\eSpace_Desktop\UserData\h00316112\imagefiles\originalImgfiles\D2AEA2A1-D061-4631-B945-C176E108636C.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1500" y="1057275"/>
            <a:ext cx="11049000" cy="53595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126134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SP</a:t>
            </a:r>
            <a:endParaRPr lang="en-US" altLang="zh-CN" sz="40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100" kern="0" dirty="0"/>
          </a:p>
          <a:p>
            <a:pPr marL="342900" lvl="1" indent="-342900" algn="just">
              <a:buFont typeface="Arial" panose="020B0604020202020204" pitchFamily="34" charset="0"/>
              <a:buChar char="•"/>
              <a:defRPr/>
            </a:pPr>
            <a:r>
              <a:rPr lang="en-US" altLang="zh-CN" sz="2800" b="1" kern="0" dirty="0" smtClean="0"/>
              <a:t>Will you attend November Plenary in person?</a:t>
            </a:r>
            <a:endParaRPr lang="en-US" altLang="zh-CN" sz="2800" b="1" kern="0" dirty="0"/>
          </a:p>
          <a:p>
            <a:pPr lvl="1" algn="just">
              <a:buFont typeface="Arial" panose="020B0604020202020204" pitchFamily="34" charset="0"/>
              <a:buChar char="–"/>
              <a:defRPr/>
            </a:pPr>
            <a:r>
              <a:rPr lang="en-US" altLang="zh-CN" sz="2400" dirty="0" smtClean="0"/>
              <a:t>Yes		12</a:t>
            </a:r>
          </a:p>
          <a:p>
            <a:pPr lvl="1" algn="just">
              <a:buFont typeface="Arial" panose="020B0604020202020204" pitchFamily="34" charset="0"/>
              <a:buChar char="–"/>
              <a:defRPr/>
            </a:pPr>
            <a:r>
              <a:rPr lang="en-US" altLang="zh-CN" sz="2400" dirty="0" smtClean="0"/>
              <a:t>No		13</a:t>
            </a:r>
          </a:p>
          <a:p>
            <a:pPr lvl="1" algn="just">
              <a:buFont typeface="Arial" panose="020B0604020202020204" pitchFamily="34" charset="0"/>
              <a:buChar char="–"/>
              <a:defRPr/>
            </a:pPr>
            <a:r>
              <a:rPr lang="en-US" altLang="zh-CN" sz="2400" dirty="0" smtClean="0"/>
              <a:t>Not sure yet</a:t>
            </a:r>
            <a:r>
              <a:rPr lang="en-US" altLang="zh-CN" sz="2400" dirty="0"/>
              <a:t>	</a:t>
            </a:r>
            <a:r>
              <a:rPr lang="en-US" altLang="zh-CN" sz="2400" dirty="0" smtClean="0"/>
              <a:t>5</a:t>
            </a:r>
            <a:endParaRPr lang="en-US" altLang="zh-CN" sz="2400" dirty="0"/>
          </a:p>
          <a:p>
            <a:pPr marL="342900" lvl="1" indent="-342900" algn="just">
              <a:buFont typeface="Arial" panose="020B0604020202020204" pitchFamily="34" charset="0"/>
              <a:buChar char="•"/>
              <a:defRPr/>
            </a:pPr>
            <a:endParaRPr lang="en-US" altLang="zh-CN" sz="2800" b="1" kern="0" dirty="0"/>
          </a:p>
        </p:txBody>
      </p:sp>
    </p:spTree>
    <p:extLst>
      <p:ext uri="{BB962C8B-B14F-4D97-AF65-F5344CB8AC3E}">
        <p14:creationId xmlns:p14="http://schemas.microsoft.com/office/powerpoint/2010/main" val="301401071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kern="0" dirty="0" smtClean="0"/>
              <a:t>Aggregated topic discussion</a:t>
            </a:r>
            <a:endParaRPr lang="en-US" altLang="zh-CN" sz="4000" dirty="0"/>
          </a:p>
        </p:txBody>
      </p:sp>
      <p:sp>
        <p:nvSpPr>
          <p:cNvPr id="5" name="Rectangle 3"/>
          <p:cNvSpPr txBox="1">
            <a:spLocks noChangeArrowheads="1"/>
          </p:cNvSpPr>
          <p:nvPr/>
        </p:nvSpPr>
        <p:spPr bwMode="auto">
          <a:xfrm>
            <a:off x="457200" y="1295400"/>
            <a:ext cx="11277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smtClean="0"/>
              <a:t>Few cases, we may consider to discuss aggregated topic during </a:t>
            </a:r>
            <a:r>
              <a:rPr lang="en-US" altLang="zh-CN" sz="2400" b="1" kern="0" dirty="0" err="1" smtClean="0"/>
              <a:t>TGbf</a:t>
            </a:r>
            <a:r>
              <a:rPr lang="en-US" altLang="zh-CN" sz="2400" b="1" kern="0" dirty="0" smtClean="0"/>
              <a:t> meeting </a:t>
            </a:r>
            <a:endParaRPr lang="en-US" altLang="zh-CN" sz="2400" b="1" kern="0" dirty="0"/>
          </a:p>
          <a:p>
            <a:pPr lvl="1" algn="just">
              <a:buFont typeface="Arial" panose="020B0604020202020204" pitchFamily="34" charset="0"/>
              <a:buChar char="–"/>
              <a:defRPr/>
            </a:pPr>
            <a:r>
              <a:rPr lang="en-US" altLang="zh-CN" dirty="0"/>
              <a:t>Q</a:t>
            </a:r>
            <a:r>
              <a:rPr lang="en-US" altLang="zh-CN" dirty="0" smtClean="0"/>
              <a:t>ueue for other topics is empty	</a:t>
            </a:r>
          </a:p>
          <a:p>
            <a:pPr lvl="1" algn="just">
              <a:buFont typeface="Arial" panose="020B0604020202020204" pitchFamily="34" charset="0"/>
              <a:buChar char="–"/>
              <a:defRPr/>
            </a:pPr>
            <a:r>
              <a:rPr lang="en-US" altLang="zh-CN" dirty="0"/>
              <a:t>Specific (important) topic is </a:t>
            </a:r>
            <a:r>
              <a:rPr lang="en-US" altLang="zh-CN" dirty="0" smtClean="0"/>
              <a:t>really stuck and really need help	</a:t>
            </a:r>
          </a:p>
          <a:p>
            <a:pPr marL="342900" lvl="1" indent="-342900" algn="just">
              <a:buFont typeface="Arial" panose="020B0604020202020204" pitchFamily="34" charset="0"/>
              <a:buChar char="•"/>
              <a:defRPr/>
            </a:pPr>
            <a:endParaRPr lang="en-US" altLang="zh-CN" sz="2400" b="1" kern="0" dirty="0" smtClean="0"/>
          </a:p>
          <a:p>
            <a:pPr marL="342900" lvl="1" indent="-342900" algn="just">
              <a:buFont typeface="Arial" panose="020B0604020202020204" pitchFamily="34" charset="0"/>
              <a:buChar char="•"/>
              <a:defRPr/>
            </a:pPr>
            <a:r>
              <a:rPr lang="en-US" altLang="zh-CN" sz="2400" b="1" kern="0" dirty="0" smtClean="0"/>
              <a:t>The </a:t>
            </a:r>
            <a:r>
              <a:rPr lang="en-US" altLang="zh-CN" sz="2400" b="1" kern="0" dirty="0" err="1" smtClean="0"/>
              <a:t>PoC</a:t>
            </a:r>
            <a:r>
              <a:rPr lang="en-US" altLang="zh-CN" sz="2400" b="1" kern="0" dirty="0" smtClean="0"/>
              <a:t> or contributor could send out the Email asking for priority, with some information, e.g.,</a:t>
            </a:r>
          </a:p>
          <a:p>
            <a:pPr lvl="1" algn="just">
              <a:buFont typeface="Arial" panose="020B0604020202020204" pitchFamily="34" charset="0"/>
              <a:buChar char="–"/>
              <a:defRPr/>
            </a:pPr>
            <a:r>
              <a:rPr lang="en-US" altLang="zh-CN" dirty="0" smtClean="0"/>
              <a:t>Topic is important and urgent</a:t>
            </a:r>
          </a:p>
          <a:p>
            <a:pPr lvl="1" algn="just">
              <a:buFont typeface="Arial" panose="020B0604020202020204" pitchFamily="34" charset="0"/>
              <a:buChar char="–"/>
              <a:defRPr/>
            </a:pPr>
            <a:r>
              <a:rPr lang="en-US" altLang="zh-CN" dirty="0" smtClean="0"/>
              <a:t>Already have sufficient offline discussion</a:t>
            </a:r>
          </a:p>
          <a:p>
            <a:pPr lvl="1" algn="just">
              <a:buFont typeface="Arial" panose="020B0604020202020204" pitchFamily="34" charset="0"/>
              <a:buChar char="–"/>
              <a:defRPr/>
            </a:pPr>
            <a:r>
              <a:rPr lang="en-US" altLang="zh-CN" dirty="0" smtClean="0"/>
              <a:t>Really stuck for long time</a:t>
            </a:r>
          </a:p>
          <a:p>
            <a:pPr lvl="1" algn="just">
              <a:buFont typeface="Arial" panose="020B0604020202020204" pitchFamily="34" charset="0"/>
              <a:buChar char="–"/>
              <a:defRPr/>
            </a:pPr>
            <a:endParaRPr lang="en-US" altLang="zh-CN" dirty="0"/>
          </a:p>
          <a:p>
            <a:pPr marL="342900" lvl="1" indent="-342900" algn="just">
              <a:buFont typeface="Arial" panose="020B0604020202020204" pitchFamily="34" charset="0"/>
              <a:buChar char="•"/>
              <a:defRPr/>
            </a:pPr>
            <a:r>
              <a:rPr lang="en-US" altLang="zh-CN" sz="2400" b="1" kern="0" dirty="0" smtClean="0"/>
              <a:t>Similar topics/presentation could ask for aggregated discussion (By </a:t>
            </a:r>
            <a:r>
              <a:rPr lang="en-US" altLang="zh-CN" sz="2400" b="1" kern="0" dirty="0" err="1" smtClean="0"/>
              <a:t>PoC</a:t>
            </a:r>
            <a:r>
              <a:rPr lang="en-US" altLang="zh-CN" sz="2400" b="1" kern="0" dirty="0" smtClean="0"/>
              <a:t> or contributor)</a:t>
            </a:r>
            <a:endParaRPr lang="en-US" altLang="zh-CN" sz="2400" b="1" kern="0" dirty="0"/>
          </a:p>
          <a:p>
            <a:pPr lvl="1" algn="just">
              <a:buFont typeface="Arial" panose="020B0604020202020204" pitchFamily="34" charset="0"/>
              <a:buChar char="–"/>
              <a:defRPr/>
            </a:pPr>
            <a:endParaRPr lang="en-US" altLang="zh-CN" dirty="0"/>
          </a:p>
        </p:txBody>
      </p:sp>
    </p:spTree>
    <p:extLst>
      <p:ext uri="{BB962C8B-B14F-4D97-AF65-F5344CB8AC3E}">
        <p14:creationId xmlns:p14="http://schemas.microsoft.com/office/powerpoint/2010/main" val="8065410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November 	</a:t>
            </a:r>
            <a:r>
              <a:rPr lang="en-US" altLang="zh-CN" sz="4000" dirty="0" smtClean="0">
                <a:solidFill>
                  <a:srgbClr val="0000FF"/>
                </a:solidFill>
              </a:rPr>
              <a:t>1 or 7?,</a:t>
            </a:r>
            <a:r>
              <a:rPr lang="en-US" altLang="zh-CN" sz="4000" dirty="0">
                <a:solidFill>
                  <a:srgbClr val="0000FF"/>
                </a:solidFill>
              </a:rPr>
              <a:t>	</a:t>
            </a:r>
            <a:endParaRPr lang="en-US" altLang="zh-CN" sz="4000" dirty="0" smtClean="0">
              <a:solidFill>
                <a:srgbClr val="0000FF"/>
              </a:solidFill>
            </a:endParaRPr>
          </a:p>
          <a:p>
            <a:pPr algn="ctr">
              <a:buFontTx/>
              <a:buNone/>
            </a:pPr>
            <a:r>
              <a:rPr lang="en-US" altLang="zh-CN" sz="4000" dirty="0" smtClean="0">
                <a:solidFill>
                  <a:srgbClr val="0000FF"/>
                </a:solidFill>
              </a:rPr>
              <a:t>10</a:t>
            </a:r>
            <a:r>
              <a:rPr lang="zh-CN" altLang="en-US" sz="4000" dirty="0">
                <a:solidFill>
                  <a:srgbClr val="0000FF"/>
                </a:solidFill>
              </a:rPr>
              <a:t>：</a:t>
            </a:r>
            <a:r>
              <a:rPr lang="en-US" altLang="zh-CN" sz="4000" dirty="0">
                <a:solidFill>
                  <a:srgbClr val="0000FF"/>
                </a:solidFill>
              </a:rPr>
              <a:t>00 - 12:00 ET</a:t>
            </a:r>
            <a:endParaRPr lang="en-US" altLang="en-US" sz="3600" dirty="0"/>
          </a:p>
          <a:p>
            <a:pPr lvl="1"/>
            <a:endParaRPr lang="en-US" altLang="en-US" sz="3600" dirty="0"/>
          </a:p>
        </p:txBody>
      </p:sp>
    </p:spTree>
    <p:extLst>
      <p:ext uri="{BB962C8B-B14F-4D97-AF65-F5344CB8AC3E}">
        <p14:creationId xmlns:p14="http://schemas.microsoft.com/office/powerpoint/2010/main" val="179727832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149</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410, 590, 598, 602, 744, 596, 597, </a:t>
            </a:r>
            <a:r>
              <a:rPr lang="en-US" altLang="zh-CN" sz="1600" dirty="0" smtClean="0"/>
              <a:t>641</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a:t>
            </a:r>
            <a:r>
              <a:rPr lang="en-US" altLang="zh-CN" sz="1600" dirty="0" smtClean="0"/>
              <a:t>11-22/977r10 </a:t>
            </a:r>
            <a:r>
              <a:rPr lang="en-US" altLang="zh-CN" sz="1600" dirty="0"/>
              <a:t>'cc40-sbp-reporting'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Chaoming</a:t>
            </a:r>
            <a:r>
              <a:rPr lang="en-US" altLang="zh-CN" sz="1800" b="1" kern="0" dirty="0"/>
              <a:t> Luo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22/977r10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166965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150</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666 and </a:t>
            </a:r>
            <a:r>
              <a:rPr lang="en-US" altLang="zh-CN" sz="1600" dirty="0" smtClean="0"/>
              <a:t>672</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11-22/905r3 'CC40 CR for CIDs 666, 672 and </a:t>
            </a:r>
            <a:r>
              <a:rPr lang="en-US" altLang="zh-CN" sz="1600" dirty="0" smtClean="0"/>
              <a:t>734'</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22/905r3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3791477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151</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553, 555, 556, and </a:t>
            </a:r>
            <a:r>
              <a:rPr lang="en-US" altLang="zh-CN" sz="1600" dirty="0" smtClean="0"/>
              <a:t>813</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11-22/1386r4 'CC40 CR for Topic Instance - Part </a:t>
            </a:r>
            <a:r>
              <a:rPr lang="en-US" altLang="zh-CN" sz="1600" dirty="0" smtClean="0"/>
              <a:t>1'</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22/1386r4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8823794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152</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b="1" dirty="0"/>
              <a:t>211, 212, 213, 214, 371, 824, 731, 35, 388, 733, 468, 469, 658, 659, 826, 827, 829, 820, 822, 389, 825, 732, 821, 484</a:t>
            </a:r>
            <a:endParaRPr lang="en-US" altLang="zh-CN" sz="1600" dirty="0" smtClean="0"/>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11-22/1365r5 CC40 CR for MLME-Part 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Narengerile</a:t>
            </a:r>
            <a:r>
              <a:rPr lang="en-US" altLang="zh-CN" sz="1800" b="1" kern="0" dirty="0"/>
              <a:t>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22/1365r5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6276142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November </a:t>
            </a:r>
            <a:r>
              <a:rPr lang="en-US" altLang="en-US" sz="1800" dirty="0">
                <a:solidFill>
                  <a:srgbClr val="0000FF"/>
                </a:solidFill>
              </a:rPr>
              <a:t>	1, 	7, 8		10:00 - 12:00 ET</a:t>
            </a:r>
          </a:p>
          <a:p>
            <a:pPr marL="285750" indent="-285750" algn="just"/>
            <a:r>
              <a:rPr lang="en-US" altLang="en-US" sz="1800" dirty="0" smtClean="0">
                <a:solidFill>
                  <a:srgbClr val="0000FF"/>
                </a:solidFill>
              </a:rPr>
              <a:t>November </a:t>
            </a:r>
            <a:r>
              <a:rPr lang="en-US" altLang="en-US" sz="1800" dirty="0">
                <a:solidFill>
                  <a:srgbClr val="0000FF"/>
                </a:solidFill>
              </a:rPr>
              <a:t>	       3, 		10	23:00 - 01:00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153</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kern="0" dirty="0"/>
              <a:t>CIDs 13</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22/989r1, CRs for CC40 11bf D0.1 SBP </a:t>
            </a:r>
            <a:r>
              <a:rPr lang="en-US" altLang="zh-CN" sz="1600" dirty="0" err="1"/>
              <a:t>Resetup</a:t>
            </a:r>
            <a:r>
              <a:rPr lang="en-US" altLang="zh-CN" sz="1600" dirty="0"/>
              <a:t> CIDs</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Rojan</a:t>
            </a:r>
            <a:r>
              <a:rPr lang="en-US" altLang="zh-CN" sz="1800" b="1" kern="0" dirty="0"/>
              <a:t> </a:t>
            </a:r>
            <a:r>
              <a:rPr lang="en-US" altLang="zh-CN" sz="1800" b="1" kern="0" dirty="0" err="1" smtClean="0"/>
              <a:t>Chitrakar</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22/989r1</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r>
              <a:rPr lang="en-SG" altLang="zh-CN" b="1" dirty="0"/>
              <a:t>22/989r1 contains other 3 CIDs that are not part of this motion request.</a:t>
            </a:r>
            <a:endParaRPr lang="zh-CN" altLang="zh-CN" dirty="0"/>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7375867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338, </a:t>
            </a:r>
            <a:r>
              <a:rPr lang="en-US" altLang="zh-CN" sz="1600" dirty="0" smtClean="0"/>
              <a:t>340 </a:t>
            </a:r>
          </a:p>
          <a:p>
            <a:pPr lvl="1" algn="just">
              <a:buFont typeface="Arial" panose="020B0604020202020204" pitchFamily="34" charset="0"/>
              <a:buChar char="–"/>
              <a:defRPr/>
            </a:pPr>
            <a:r>
              <a:rPr lang="en-US" altLang="zh-CN" sz="1600" kern="0" dirty="0"/>
              <a:t>as specified in </a:t>
            </a:r>
            <a:r>
              <a:rPr lang="en-US" altLang="zh-CN" sz="1600" kern="0" dirty="0" smtClean="0"/>
              <a:t>11-22-1495-06-00bf-cc40-comments-dmg-comments-resolution-part-five</a:t>
            </a:r>
            <a:endParaRPr lang="en-US" altLang="zh-CN" sz="1600"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22/1495r6</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a:p>
            <a:pPr marL="628650" lvl="2">
              <a:buFont typeface="微软雅黑" panose="020B0503020204020204" pitchFamily="34" charset="-122"/>
              <a:buChar char="–"/>
              <a:defRPr/>
            </a:pPr>
            <a:r>
              <a:rPr lang="en-US" altLang="zh-CN" sz="1050" b="1" kern="0" dirty="0"/>
              <a:t>This motion is the former deferred Motion </a:t>
            </a:r>
            <a:r>
              <a:rPr lang="en-US" altLang="zh-CN" sz="1050" b="1" kern="0" dirty="0" smtClean="0"/>
              <a:t>146</a:t>
            </a:r>
            <a:endParaRPr lang="en-US" altLang="zh-CN" sz="1050" b="1" kern="0" dirty="0"/>
          </a:p>
        </p:txBody>
      </p:sp>
    </p:spTree>
    <p:extLst>
      <p:ext uri="{BB962C8B-B14F-4D97-AF65-F5344CB8AC3E}">
        <p14:creationId xmlns:p14="http://schemas.microsoft.com/office/powerpoint/2010/main" val="98133504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155</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kern="0" dirty="0"/>
              <a:t>CID 376, 552 and 577 (3 CIDs</a:t>
            </a:r>
            <a:r>
              <a:rPr lang="en-US" altLang="zh-CN" sz="1600" kern="0" dirty="0" smtClean="0"/>
              <a:t>)</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a:t>
            </a:r>
            <a:r>
              <a:rPr lang="en-US" altLang="zh-CN" sz="1600" dirty="0" smtClean="0"/>
              <a:t>22/882r5 </a:t>
            </a:r>
            <a:r>
              <a:rPr lang="en-SG" altLang="zh-CN" sz="1600" dirty="0"/>
              <a:t>CR Document Resolving CIDs related to Immediate and Delayed Feedback Support</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Rajat </a:t>
            </a:r>
            <a:r>
              <a:rPr lang="en-US" altLang="zh-CN" sz="1800" b="1" kern="0" dirty="0" smtClean="0"/>
              <a:t>PUSHKARNA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22/882r5 </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2031342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156</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SG" altLang="zh-CN" sz="1600" dirty="0"/>
              <a:t>747, 800 and 868 (3 CIDs</a:t>
            </a:r>
            <a:r>
              <a:rPr lang="en-SG" altLang="zh-CN" sz="1600" dirty="0" smtClean="0"/>
              <a:t>)</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smtClean="0"/>
              <a:t>in </a:t>
            </a:r>
            <a:r>
              <a:rPr lang="en-US" altLang="zh-CN" sz="1600" dirty="0"/>
              <a:t>22/1674r2 CC40 </a:t>
            </a:r>
            <a:r>
              <a:rPr lang="en-SG" altLang="zh-CN" sz="1600" dirty="0"/>
              <a:t>CR for CIDs on MIBs</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a:t>
            </a:r>
            <a:r>
              <a:rPr lang="en-US" altLang="zh-CN" sz="1800" b="1" kern="0" dirty="0" err="1" smtClean="0"/>
              <a:t>Kamel</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22/1674r2 </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5508082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157</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407, 411, 771, 887, 345 </a:t>
            </a:r>
            <a:endParaRPr lang="en-US" altLang="zh-CN" sz="1600" dirty="0" smtClean="0"/>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smtClean="0"/>
              <a:t>in 22/1697r1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22/1697r1</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2772172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158</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SG" altLang="zh-CN" sz="1600" dirty="0"/>
              <a:t>144, 578, 676, 715, 750, 773, 778, 808, 809, 878, and 879 (11 CIDs</a:t>
            </a:r>
            <a:r>
              <a:rPr lang="en-SG" altLang="zh-CN" sz="1600" dirty="0" smtClean="0"/>
              <a:t>)</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smtClean="0"/>
              <a:t>in </a:t>
            </a:r>
            <a:r>
              <a:rPr lang="en-US" altLang="zh-CN" sz="1600" dirty="0"/>
              <a:t>22/1675r3 CC40 CR for CIDs on Sensing </a:t>
            </a:r>
            <a:r>
              <a:rPr lang="en-US" altLang="zh-CN" sz="1600" dirty="0" smtClean="0"/>
              <a:t>Roles</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22/1675r3 </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85992776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158778</TotalTime>
  <Words>2635</Words>
  <Application>Microsoft Office PowerPoint</Application>
  <PresentationFormat>宽屏</PresentationFormat>
  <Paragraphs>638</Paragraphs>
  <Slides>37</Slides>
  <Notes>37</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37</vt:i4>
      </vt:variant>
    </vt:vector>
  </HeadingPairs>
  <TitlesOfParts>
    <vt:vector size="48"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November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D0.1 CR Status (Until September Interim)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July teleconference 2022</dc:title>
  <dc:description/>
  <cp:lastModifiedBy>Hanxiao (Tony, WT Lab)</cp:lastModifiedBy>
  <cp:revision>477</cp:revision>
  <cp:lastPrinted>2014-11-04T15:04:57Z</cp:lastPrinted>
  <dcterms:created xsi:type="dcterms:W3CDTF">2007-04-17T18:10:23Z</dcterms:created>
  <dcterms:modified xsi:type="dcterms:W3CDTF">2022-11-01T07:36:51Z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(3)PWwvbIxi6Xh/QC2OrCUwDC8CWCfSWYG2GSy/SSzPdD9WeZmMvfKPbqbHBwfKTDME+tjo8rEE
OYOmryuYscaObYYuJZIDGtAtjzr3K2UVppNXzJ/KG2Qhfl7N7Ycb354ms3UgfHCnJiURz/JP
KX6GxjHe/u4E71F4vwHgxi9yOwPIJCjcbTOFCy3gjQRMWSwmH/UIBgctRTopBgGKa5Vbvp7+
Qf0doKkWXdpCzTcfAo</vt:lpwstr>
  </property>
  <property fmtid="{D5CDD505-2E9C-101B-9397-08002B2CF9AE}" pid="27" name="_2015_ms_pID_7253431">
    <vt:lpwstr>PL7dEeDPHVRv9BTS9w82W8rf04sL4FnTsFKd9R0pWMKrQ8Or53wxHE
p/DF7MEtw4OP33ia4Q5/AMyaVPctSDelewGgNwt08C/l0a7TBeXKVNfVxW2Wbn/4W0EXXe4O
vrzvvQexX0AIsBETQZXvlLhjBn4EtCOE/ExZPP5UkyIrSq+hWFEcnveRsTTWmjw0f2K9DyA7
15KBMYQ0MAnaa5xmuavBbz77yNGcrZ1vBPy5</vt:lpwstr>
  </property>
  <property fmtid="{D5CDD505-2E9C-101B-9397-08002B2CF9AE}" pid="28" name="_2015_ms_pID_7253432">
    <vt:lpwstr>RK3nN6Dm1dZZmory+zCV+xk=</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