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1"/>
  </p:notesMasterIdLst>
  <p:handoutMasterIdLst>
    <p:handoutMasterId r:id="rId22"/>
  </p:handoutMasterIdLst>
  <p:sldIdLst>
    <p:sldId id="529" r:id="rId8"/>
    <p:sldId id="477" r:id="rId9"/>
    <p:sldId id="554" r:id="rId10"/>
    <p:sldId id="539" r:id="rId11"/>
    <p:sldId id="552" r:id="rId12"/>
    <p:sldId id="541" r:id="rId13"/>
    <p:sldId id="542" r:id="rId14"/>
    <p:sldId id="543" r:id="rId15"/>
    <p:sldId id="553" r:id="rId16"/>
    <p:sldId id="551" r:id="rId17"/>
    <p:sldId id="499" r:id="rId18"/>
    <p:sldId id="555" r:id="rId19"/>
    <p:sldId id="485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590" y="96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48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802.11-22/1842r0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November 2022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Channel Information Feedback for Smooth Beamforming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2022-11-03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033770"/>
              </p:ext>
            </p:extLst>
          </p:nvPr>
        </p:nvGraphicFramePr>
        <p:xfrm>
          <a:off x="531813" y="2751138"/>
          <a:ext cx="7497762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2" name="Document" r:id="rId4" imgW="8998849" imgH="4560181" progId="Word.Document.8">
                  <p:embed/>
                </p:oleObj>
              </mc:Choice>
              <mc:Fallback>
                <p:oleObj name="Document" r:id="rId4" imgW="8998849" imgH="4560181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751138"/>
                        <a:ext cx="7497762" cy="3779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Effect of </a:t>
                </a:r>
                <a:r>
                  <a:rPr lang="en-US" altLang="ko-KR" dirty="0" smtClean="0"/>
                  <a:t>quantization </a:t>
                </a:r>
                <a:r>
                  <a:rPr lang="en-US" altLang="ko-KR" dirty="0"/>
                  <a:t>on </a:t>
                </a:r>
                <a:r>
                  <a:rPr lang="en-US" altLang="ko-KR" dirty="0" smtClean="0"/>
                  <a:t>discontinuity</a:t>
                </a:r>
              </a:p>
              <a:p>
                <a:pPr lvl="1"/>
                <a:r>
                  <a:rPr lang="en-US" altLang="ko-KR" dirty="0"/>
                  <a:t>The quantization of {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ko-KR" dirty="0"/>
                  <a:t>,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ko-KR" dirty="0"/>
                  <a:t>} angles produces the discontinuities in the beam-steering matrix. </a:t>
                </a:r>
              </a:p>
              <a:p>
                <a:pPr lvl="2"/>
                <a:r>
                  <a:rPr lang="en-US" altLang="ko-KR" dirty="0"/>
                  <a:t>The quantization produces piece-wise constant values in beam-steering matrix, where discontinuity occurs at the change of the constant values.</a:t>
                </a:r>
              </a:p>
              <a:p>
                <a:r>
                  <a:rPr lang="en-US" altLang="ko-KR" dirty="0" smtClean="0"/>
                  <a:t>Solution</a:t>
                </a:r>
                <a:endParaRPr lang="en-US" altLang="ko-KR" dirty="0"/>
              </a:p>
              <a:p>
                <a:pPr lvl="1"/>
                <a:r>
                  <a:rPr lang="en-US" altLang="ko-KR" dirty="0" err="1"/>
                  <a:t>BFer</a:t>
                </a:r>
                <a:r>
                  <a:rPr lang="en-US" altLang="ko-KR" dirty="0"/>
                  <a:t> can resolve the discontinuity caused by quantization by applying a smoothing filter to the beam-steering matrix across </a:t>
                </a:r>
                <a:r>
                  <a:rPr lang="en-US" altLang="ko-KR" dirty="0" smtClean="0"/>
                  <a:t>subcarriers or by using the fine quantization option.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102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Remarks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그림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878" y="3925870"/>
            <a:ext cx="3420000" cy="25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We introduced a scheme to feedback channel information to support the smooth beam-steering matrix, which enables the channel smoothing for beamformed PPDU.</a:t>
                </a:r>
                <a:endParaRPr lang="en-US" altLang="ko-K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b="0" i="1"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</m:sSub>
                    <m:r>
                      <a:rPr lang="en-US" altLang="ko-KR" b="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ko-KR" dirty="0" smtClean="0"/>
                  <a:t> case</a:t>
                </a:r>
              </a:p>
              <a:p>
                <a:pPr lvl="2"/>
                <a:r>
                  <a:rPr lang="en-US" altLang="ko-KR" dirty="0"/>
                  <a:t>Feedback of phase information of last element in </a:t>
                </a:r>
                <a14:m>
                  <m:oMath xmlns:m="http://schemas.openxmlformats.org/officeDocument/2006/math">
                    <m:r>
                      <a:rPr lang="en-US" altLang="ko-KR" b="1">
                        <a:latin typeface="Cambria Math" panose="02040503050406030204" pitchFamily="18" charset="0"/>
                      </a:rPr>
                      <m:t>𝐕</m:t>
                    </m:r>
                  </m:oMath>
                </a14:m>
                <a:endParaRPr lang="en-US" altLang="ko-KR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𝑟𝑥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ko-KR" dirty="0"/>
                  <a:t> case</a:t>
                </a:r>
              </a:p>
              <a:p>
                <a:pPr lvl="2"/>
                <a:r>
                  <a:rPr lang="en-US" altLang="ko-KR" dirty="0"/>
                  <a:t>How to determine the phase information is implementation </a:t>
                </a:r>
                <a:r>
                  <a:rPr lang="en-US" altLang="ko-KR" dirty="0" smtClean="0"/>
                  <a:t>dependent</a:t>
                </a:r>
              </a:p>
              <a:p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99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improve the compressed beamforming feedback scheme for channel smoothing in </a:t>
            </a:r>
            <a:r>
              <a:rPr lang="en-US" altLang="ko-KR" dirty="0"/>
              <a:t>UHR?</a:t>
            </a:r>
          </a:p>
          <a:p>
            <a:pPr lvl="1"/>
            <a:r>
              <a:rPr lang="en-US" altLang="ko-KR" dirty="0"/>
              <a:t>Baseline: 11be feedback scheme</a:t>
            </a:r>
          </a:p>
          <a:p>
            <a:pPr lvl="1"/>
            <a:r>
              <a:rPr lang="en-US" altLang="ko-KR" dirty="0" smtClean="0"/>
              <a:t>This </a:t>
            </a:r>
            <a:r>
              <a:rPr lang="en-US" altLang="ko-KR" dirty="0"/>
              <a:t>SP is for information gathering.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Y/N/A: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</a:t>
            </a:r>
            <a:r>
              <a:rPr lang="en-US" altLang="ko-KR" sz="1800" b="0" dirty="0"/>
              <a:t>802.11-22/1392r0, Beamforming Improvement for UHR, Samsung. </a:t>
            </a:r>
            <a:endParaRPr lang="en-US" altLang="ko-KR" sz="1800" b="0" dirty="0" smtClean="0"/>
          </a:p>
          <a:p>
            <a:pPr marL="0" indent="-457200">
              <a:buNone/>
            </a:pPr>
            <a:r>
              <a:rPr lang="en-US" altLang="ko-KR" sz="1800" b="0" dirty="0" smtClean="0"/>
              <a:t>[2] </a:t>
            </a:r>
            <a:r>
              <a:rPr lang="en-US" altLang="ko-KR" sz="1800" b="0" dirty="0"/>
              <a:t>J. S. </a:t>
            </a:r>
            <a:r>
              <a:rPr lang="en-US" altLang="ko-KR" sz="1800" b="0" dirty="0" err="1"/>
              <a:t>Sadowsky</a:t>
            </a:r>
            <a:r>
              <a:rPr lang="en-US" altLang="ko-KR" sz="1800" b="0" dirty="0"/>
              <a:t>, T. </a:t>
            </a:r>
            <a:r>
              <a:rPr lang="en-US" altLang="ko-KR" sz="1800" b="0" dirty="0" err="1" smtClean="0"/>
              <a:t>Yamaura</a:t>
            </a:r>
            <a:r>
              <a:rPr lang="en-US" altLang="ko-KR" sz="1800" b="0" dirty="0" smtClean="0"/>
              <a:t> </a:t>
            </a:r>
            <a:r>
              <a:rPr lang="en-US" altLang="ko-KR" sz="1800" b="0" dirty="0"/>
              <a:t>and J. </a:t>
            </a:r>
            <a:r>
              <a:rPr lang="en-US" altLang="ko-KR" sz="1800" b="0" dirty="0" err="1"/>
              <a:t>Ketchem</a:t>
            </a:r>
            <a:r>
              <a:rPr lang="en-US" altLang="ko-KR" sz="1800" b="0" dirty="0"/>
              <a:t>, “</a:t>
            </a:r>
            <a:r>
              <a:rPr lang="en-US" altLang="ko-KR" sz="1800" b="0" dirty="0" err="1"/>
              <a:t>WWiSE</a:t>
            </a:r>
            <a:r>
              <a:rPr lang="en-US" altLang="ko-KR" sz="1800" b="0" dirty="0"/>
              <a:t> Preambles and</a:t>
            </a:r>
          </a:p>
          <a:p>
            <a:pPr marL="0" indent="-457200">
              <a:buNone/>
            </a:pPr>
            <a:r>
              <a:rPr lang="en-US" altLang="ko-KR" sz="1800" b="0" dirty="0"/>
              <a:t>MIMO Beamforming,” IEEE, Tech. Rep. 802.11-05/1635r1, Jan. 2005.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3</a:t>
            </a:r>
            <a:r>
              <a:rPr lang="en-US" altLang="ko-KR" sz="1800" b="0" dirty="0" smtClean="0"/>
              <a:t>] </a:t>
            </a:r>
            <a:r>
              <a:rPr lang="en-US" altLang="ko-KR" sz="1800" b="0" dirty="0"/>
              <a:t>E. Jeon, M. Ahn, S. Kim, W. B. Lee and J. Kim, "Joint Beamformer and Beamformee Design for Channel Smoothing in WLAN Systems," </a:t>
            </a:r>
            <a:r>
              <a:rPr lang="en-US" altLang="ko-KR" sz="1800" b="0" i="1" dirty="0" smtClean="0"/>
              <a:t>in Proc. IEEE </a:t>
            </a:r>
            <a:r>
              <a:rPr lang="en-US" altLang="ko-KR" sz="1800" b="0" i="1" dirty="0"/>
              <a:t>92nd </a:t>
            </a:r>
            <a:r>
              <a:rPr lang="en-US" altLang="ko-KR" sz="1800" b="0" i="1" dirty="0" err="1" smtClean="0"/>
              <a:t>Veh</a:t>
            </a:r>
            <a:r>
              <a:rPr lang="en-US" altLang="ko-KR" sz="1800" b="0" i="1" dirty="0" smtClean="0"/>
              <a:t>. Technol. Conf. </a:t>
            </a:r>
            <a:r>
              <a:rPr lang="en-US" altLang="ko-KR" sz="1800" b="0" i="1" dirty="0"/>
              <a:t>(VTC2020-Fall)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Nov. 2020</a:t>
            </a:r>
            <a:r>
              <a:rPr lang="en-US" altLang="ko-KR" sz="1800" b="0" dirty="0"/>
              <a:t>, pp. </a:t>
            </a:r>
            <a:r>
              <a:rPr lang="en-US" altLang="ko-KR" sz="1800" b="0" dirty="0" smtClean="0"/>
              <a:t>1-6.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F. Jiang, Q. Li and X. Chen, “Channel Smoothing for 802.11ax </a:t>
            </a:r>
            <a:r>
              <a:rPr lang="en-US" altLang="ko-KR" sz="1800" b="0" dirty="0" err="1" smtClean="0"/>
              <a:t>Beamformed</a:t>
            </a:r>
            <a:r>
              <a:rPr lang="en-US" altLang="ko-KR" sz="1800" b="0" dirty="0" smtClean="0"/>
              <a:t> MIMO-OFDM”, </a:t>
            </a:r>
            <a:r>
              <a:rPr lang="en-US" altLang="ko-KR" sz="1800" b="0" i="1" dirty="0" smtClean="0"/>
              <a:t>IEEE Comm. Lett.</a:t>
            </a:r>
            <a:r>
              <a:rPr lang="en-US" altLang="ko-KR" sz="1800" b="0" dirty="0" smtClean="0"/>
              <a:t>, </a:t>
            </a:r>
            <a:r>
              <a:rPr lang="en-US" altLang="ko-KR" sz="1800" b="0" dirty="0"/>
              <a:t>v</a:t>
            </a:r>
            <a:r>
              <a:rPr lang="en-US" altLang="ko-KR" sz="1800" b="0" dirty="0" smtClean="0"/>
              <a:t>ol. 25, no. 10, Oct. 2021.</a:t>
            </a:r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/>
              <a:t>Beamforming is a key solution that can achieve one of the goals for </a:t>
            </a:r>
            <a:r>
              <a:rPr lang="en-US" altLang="ko-KR" dirty="0" smtClean="0"/>
              <a:t>UHR. </a:t>
            </a:r>
            <a:r>
              <a:rPr lang="en-US" altLang="ko-KR" dirty="0"/>
              <a:t>-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throughput including at different SNR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</a:p>
          <a:p>
            <a:pPr lvl="1"/>
            <a:r>
              <a:rPr lang="en-US" altLang="ko-KR" dirty="0"/>
              <a:t>However, it still needs improvement </a:t>
            </a:r>
            <a:r>
              <a:rPr lang="en-US" altLang="ko-KR" dirty="0" smtClean="0"/>
              <a:t>to combine with the channel smoothing [1].</a:t>
            </a:r>
            <a:endParaRPr lang="en-US" altLang="ko-KR" dirty="0"/>
          </a:p>
          <a:p>
            <a:r>
              <a:rPr lang="en-US" altLang="ko-KR" dirty="0" smtClean="0"/>
              <a:t>Channel </a:t>
            </a:r>
            <a:r>
              <a:rPr lang="en-US" altLang="ko-KR" dirty="0"/>
              <a:t>smoothing </a:t>
            </a:r>
            <a:r>
              <a:rPr lang="en-US" altLang="ko-KR" dirty="0" smtClean="0"/>
              <a:t>can enhance the PER performance by about 1~2dB especially for low (or mid) SNR regions, under </a:t>
            </a:r>
            <a:r>
              <a:rPr lang="en-US" altLang="ko-KR" dirty="0"/>
              <a:t>the condition that channel frequency response is </a:t>
            </a:r>
            <a:r>
              <a:rPr lang="en-US" altLang="ko-KR" dirty="0" smtClean="0"/>
              <a:t>smooth.</a:t>
            </a:r>
            <a:endParaRPr lang="en-US" altLang="ko-KR" dirty="0"/>
          </a:p>
          <a:p>
            <a:pPr lvl="1"/>
            <a:r>
              <a:rPr lang="en-US" altLang="ko-KR" dirty="0" smtClean="0"/>
              <a:t>The risk of combination with the beamforming is </a:t>
            </a:r>
            <a:r>
              <a:rPr lang="en-US" altLang="ko-KR" dirty="0"/>
              <a:t>due to the existence of discontinuities in the </a:t>
            </a:r>
            <a:r>
              <a:rPr lang="en-US" altLang="ko-KR" dirty="0" smtClean="0"/>
              <a:t>beam-steering matrix </a:t>
            </a:r>
            <a:r>
              <a:rPr lang="en-US" altLang="ko-KR" dirty="0"/>
              <a:t>across subcarriers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If </a:t>
            </a:r>
            <a:r>
              <a:rPr lang="en-US" altLang="ko-KR" dirty="0"/>
              <a:t>Beamformed field is set to 1 in EHT-SIG, the receiver should not perform the channel smoothing. </a:t>
            </a:r>
          </a:p>
          <a:p>
            <a:r>
              <a:rPr lang="en-US" altLang="ko-KR" dirty="0"/>
              <a:t>In this contribution, we analyze why discontinuities occur in the beam-steering </a:t>
            </a:r>
            <a:r>
              <a:rPr lang="en-US" altLang="ko-KR" dirty="0" smtClean="0"/>
              <a:t>matrix.</a:t>
            </a:r>
          </a:p>
          <a:p>
            <a:pPr lvl="1"/>
            <a:r>
              <a:rPr lang="en-US" altLang="ko-KR" dirty="0" smtClean="0"/>
              <a:t>Based on the analysis, we introduce to </a:t>
            </a:r>
            <a:r>
              <a:rPr lang="en-US" altLang="ko-KR" dirty="0"/>
              <a:t>feedback of channel information to resolve the </a:t>
            </a:r>
            <a:r>
              <a:rPr lang="en-US" altLang="ko-KR" dirty="0" smtClean="0"/>
              <a:t>discontinuity</a:t>
            </a:r>
            <a:r>
              <a:rPr lang="en-US" altLang="ko-KR" dirty="0"/>
              <a:t> </a:t>
            </a:r>
            <a:r>
              <a:rPr lang="en-US" altLang="ko-KR" dirty="0" smtClean="0"/>
              <a:t>for UHR.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 bwMode="auto">
          <a:xfrm>
            <a:off x="5541008" y="4516852"/>
            <a:ext cx="2142748" cy="223532"/>
          </a:xfrm>
          <a:prstGeom prst="roundRect">
            <a:avLst/>
          </a:prstGeom>
          <a:solidFill>
            <a:srgbClr val="FFC000">
              <a:alpha val="5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After </a:t>
                </a:r>
                <a:r>
                  <a:rPr lang="en-US" altLang="ko-KR" dirty="0"/>
                  <a:t>receiving </a:t>
                </a:r>
                <a:r>
                  <a:rPr lang="en-US" altLang="ko-KR" dirty="0" smtClean="0"/>
                  <a:t>NDP</a:t>
                </a:r>
                <a:r>
                  <a:rPr lang="en-US" altLang="ko-KR" dirty="0"/>
                  <a:t>, </a:t>
                </a:r>
                <a:r>
                  <a:rPr lang="en-US" altLang="ko-KR" dirty="0" smtClean="0"/>
                  <a:t>BFee </a:t>
                </a:r>
                <a:r>
                  <a:rPr lang="en-US" altLang="ko-KR" dirty="0"/>
                  <a:t>compresses </a:t>
                </a:r>
                <a:r>
                  <a:rPr lang="en-US" altLang="ko-KR" dirty="0" smtClean="0"/>
                  <a:t>channel state information with the </a:t>
                </a:r>
                <a:r>
                  <a:rPr lang="en-US" altLang="ko-KR" dirty="0"/>
                  <a:t>following process </a:t>
                </a:r>
                <a:r>
                  <a:rPr lang="en-US" altLang="ko-KR" dirty="0" smtClean="0"/>
                  <a:t>and feeds </a:t>
                </a:r>
                <a:r>
                  <a:rPr lang="en-US" altLang="ko-KR" dirty="0"/>
                  <a:t>back </a:t>
                </a:r>
                <a:r>
                  <a:rPr lang="en-US" altLang="ko-KR" dirty="0" smtClean="0"/>
                  <a:t>it to BFer where the beam-steering matrix is reconstructed for beamforming.</a:t>
                </a:r>
              </a:p>
              <a:p>
                <a:pPr lvl="1"/>
                <a:r>
                  <a:rPr lang="en-US" altLang="ko-KR" dirty="0" smtClean="0"/>
                  <a:t>SVD (Singular Value Decomposition): SVD(</a:t>
                </a:r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) = </a:t>
                </a:r>
                <a:r>
                  <a:rPr lang="en-US" altLang="ko-KR" b="1" dirty="0" smtClean="0"/>
                  <a:t>U</a:t>
                </a:r>
                <a14:m>
                  <m:oMath xmlns:m="http://schemas.openxmlformats.org/officeDocument/2006/math">
                    <m:r>
                      <a:rPr lang="el-GR" altLang="ko-KR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US" altLang="ko-KR" b="1" dirty="0" smtClean="0"/>
                  <a:t>V</a:t>
                </a:r>
                <a:r>
                  <a:rPr lang="en-US" altLang="ko-KR" i="1" baseline="30000" dirty="0" smtClean="0"/>
                  <a:t>h</a:t>
                </a:r>
              </a:p>
              <a:p>
                <a:pPr lvl="2"/>
                <a:r>
                  <a:rPr lang="en-US" altLang="ko-KR" b="1" dirty="0" smtClean="0"/>
                  <a:t>U, V</a:t>
                </a:r>
                <a:r>
                  <a:rPr lang="en-US" altLang="ko-KR" dirty="0" smtClean="0"/>
                  <a:t>: unitary matrix</a:t>
                </a:r>
                <a:r>
                  <a:rPr lang="en-US" altLang="ko-KR" b="1" dirty="0" smtClean="0"/>
                  <a:t>, </a:t>
                </a:r>
                <a14:m>
                  <m:oMath xmlns:m="http://schemas.openxmlformats.org/officeDocument/2006/math"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US" altLang="ko-KR" dirty="0" smtClean="0"/>
                  <a:t>: diagonal matrix with singular values.</a:t>
                </a:r>
              </a:p>
              <a:p>
                <a:pPr lvl="1"/>
                <a:r>
                  <a:rPr lang="en-US" altLang="ko-KR" dirty="0" smtClean="0"/>
                  <a:t>Column-wise </a:t>
                </a:r>
                <a:r>
                  <a:rPr lang="en-US" altLang="ko-KR" dirty="0"/>
                  <a:t>phase </a:t>
                </a:r>
                <a:r>
                  <a:rPr lang="en-US" altLang="ko-KR" dirty="0" smtClean="0"/>
                  <a:t>shift</a:t>
                </a:r>
              </a:p>
              <a:p>
                <a:pPr lvl="2"/>
                <a:r>
                  <a:rPr lang="en-US" altLang="ko-KR" dirty="0" smtClean="0"/>
                  <a:t>Multiply a diagonal matrix </a:t>
                </a:r>
                <a14:m>
                  <m:oMath xmlns:m="http://schemas.openxmlformats.org/officeDocument/2006/math">
                    <m:r>
                      <a:rPr lang="en-US" altLang="ko-KR" b="1">
                        <a:latin typeface="Cambria Math" panose="02040503050406030204" pitchFamily="18" charset="0"/>
                      </a:rPr>
                      <m:t>𝐃</m:t>
                    </m:r>
                  </m:oMath>
                </a14:m>
                <a:r>
                  <a:rPr lang="en-US" altLang="ko-KR" dirty="0" smtClean="0"/>
                  <a:t> to </a:t>
                </a:r>
                <a:r>
                  <a:rPr lang="en-US" altLang="ko-KR" b="1" dirty="0" smtClean="0"/>
                  <a:t>V</a:t>
                </a:r>
                <a:r>
                  <a:rPr lang="en-US" altLang="ko-KR" dirty="0" smtClean="0"/>
                  <a:t> for column-wise phase shift, which makes the elements in the last row to become non-zero real number. (i.e., </a:t>
                </a:r>
                <a:r>
                  <a:rPr lang="ko-KR" altLang="en-US" dirty="0"/>
                  <a:t>𝐐</a:t>
                </a:r>
                <a:r>
                  <a:rPr lang="en-US" altLang="ko-KR" dirty="0"/>
                  <a:t>=</a:t>
                </a:r>
                <a:r>
                  <a:rPr lang="ko-KR" altLang="en-US" dirty="0" smtClean="0"/>
                  <a:t>𝐕𝐃</a:t>
                </a:r>
                <a:r>
                  <a:rPr lang="en-US" altLang="ko-KR" dirty="0" smtClean="0"/>
                  <a:t>)</a:t>
                </a:r>
              </a:p>
              <a:p>
                <a:pPr lvl="2"/>
                <a:r>
                  <a:rPr lang="en-US" altLang="ko-KR" dirty="0"/>
                  <a:t>Example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altLang="ko-KR" sz="1200" b="1">
                        <a:latin typeface="Cambria Math" panose="02040503050406030204" pitchFamily="18" charset="0"/>
                      </a:rPr>
                      <m:t>𝐐</m:t>
                    </m:r>
                    <m:r>
                      <a:rPr lang="en-US" altLang="ko-KR" sz="1200" i="1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11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11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21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21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22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22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altLang="ko-KR" sz="1200" b="1">
                            <a:latin typeface="Cambria Math" panose="02040503050406030204" pitchFamily="18" charset="0"/>
                          </a:rPr>
                          <m:t>𝐕</m:t>
                        </m:r>
                      </m:lim>
                    </m:limLow>
                    <m:limLow>
                      <m:limLowPr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21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altLang="ko-KR" sz="1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1200" i="1">
                                                  <a:latin typeface="Cambria Math" panose="02040503050406030204" pitchFamily="18" charset="0"/>
                                                </a:rPr>
                                                <m:t>22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altLang="ko-KR" sz="1200" b="1">
                            <a:latin typeface="Cambria Math" panose="02040503050406030204" pitchFamily="18" charset="0"/>
                          </a:rPr>
                          <m:t>𝐃</m:t>
                        </m:r>
                      </m:lim>
                    </m:limLow>
                    <m:r>
                      <a:rPr lang="en-US" altLang="ko-KR" sz="1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ko-KR" altLang="en-US" sz="12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2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ko-KR" altLang="en-US" sz="12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sub>
                                  </m:sSub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sz="12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22)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m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/>
              </a:p>
              <a:p>
                <a:pPr lvl="1"/>
                <a:r>
                  <a:rPr lang="en-US" altLang="ko-KR" dirty="0" smtClean="0"/>
                  <a:t>Givens rotation</a:t>
                </a:r>
              </a:p>
              <a:p>
                <a:pPr lvl="2"/>
                <a:r>
                  <a:rPr lang="en-US" altLang="ko-KR" b="1" dirty="0" smtClean="0"/>
                  <a:t>Q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is decomposed by a series of </a:t>
                </a:r>
                <a:r>
                  <a:rPr lang="en-US" altLang="ko-KR" dirty="0" smtClean="0"/>
                  <a:t>Givens rotation </a:t>
                </a:r>
                <a:r>
                  <a:rPr lang="en-US" altLang="ko-KR" dirty="0"/>
                  <a:t>matrices, </a:t>
                </a:r>
                <a:r>
                  <a:rPr lang="en-US" altLang="ko-KR" dirty="0" smtClean="0"/>
                  <a:t>each of </a:t>
                </a:r>
                <a:r>
                  <a:rPr lang="en-US" altLang="ko-KR" dirty="0"/>
                  <a:t>which is expressed with </a:t>
                </a:r>
                <a:r>
                  <a:rPr lang="en-US" altLang="ko-KR" dirty="0" smtClean="0"/>
                  <a:t>{</a:t>
                </a:r>
                <a14:m>
                  <m:oMath xmlns:m="http://schemas.openxmlformats.org/officeDocument/2006/math"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r>
                      <a:rPr lang="ko-KR" altLang="en-US" i="1" dirty="0" smtClean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ko-KR" dirty="0" smtClean="0"/>
                  <a:t>} angles.</a:t>
                </a:r>
                <a:endParaRPr lang="en-US" altLang="ko-KR" dirty="0"/>
              </a:p>
              <a:p>
                <a:pPr lvl="1"/>
                <a:r>
                  <a:rPr lang="en-US" altLang="ko-KR" dirty="0" smtClean="0"/>
                  <a:t>Quantization</a:t>
                </a:r>
              </a:p>
              <a:p>
                <a:pPr lvl="2"/>
                <a:r>
                  <a:rPr lang="en-US" altLang="ko-KR" dirty="0" smtClean="0"/>
                  <a:t>{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altLang="ko-KR" dirty="0"/>
                  <a:t>, </a:t>
                </a:r>
                <a14:m>
                  <m:oMath xmlns:m="http://schemas.openxmlformats.org/officeDocument/2006/math">
                    <m:r>
                      <a:rPr lang="ko-KR" altLang="en-US" i="1" dirty="0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ko-KR" dirty="0"/>
                  <a:t>}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angles are </a:t>
                </a:r>
                <a:r>
                  <a:rPr lang="en-US" altLang="ko-KR" dirty="0" smtClean="0"/>
                  <a:t>quantized with </a:t>
                </a:r>
                <a:r>
                  <a:rPr lang="en-US" altLang="ko-KR" dirty="0"/>
                  <a:t>a limited number of bits </a:t>
                </a:r>
                <a:r>
                  <a:rPr lang="en-US" altLang="ko-KR" dirty="0" smtClean="0"/>
                  <a:t>for feedback.</a:t>
                </a:r>
                <a:endParaRPr lang="en-US" altLang="ko-KR" dirty="0"/>
              </a:p>
              <a:p>
                <a:endParaRPr lang="en-US" altLang="ko-KR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b="-813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Compressed Beamforming Feedback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6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Channel Information </a:t>
                </a:r>
                <a:r>
                  <a:rPr lang="en-US" altLang="ko-KR" dirty="0" smtClean="0"/>
                  <a:t>Feedback for </a:t>
                </a:r>
                <a:r>
                  <a:rPr lang="en-US" altLang="ko-KR" dirty="0"/>
                  <a:t>Smooth </a:t>
                </a:r>
                <a:r>
                  <a:rPr lang="en-US" altLang="ko-KR" dirty="0" smtClean="0"/>
                  <a:t>Beamforming (</a:t>
                </a:r>
                <a:r>
                  <a:rPr lang="en-US" altLang="ko-KR" dirty="0"/>
                  <a:t>Case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𝒓𝒙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ko-KR" dirty="0" smtClean="0"/>
                  <a:t>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28571" b="-43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</p:spPr>
            <p:txBody>
              <a:bodyPr/>
              <a:lstStyle/>
              <a:p>
                <a:r>
                  <a:rPr lang="en-US" altLang="ko-KR" dirty="0" smtClean="0"/>
                  <a:t>Analysis on discontinuity</a:t>
                </a:r>
              </a:p>
              <a:p>
                <a:pPr lvl="1"/>
                <a:r>
                  <a:rPr lang="en-US" altLang="ko-KR" dirty="0" smtClean="0"/>
                  <a:t>We observed that the column-wise phase shift incurs the discontinuities in the beam-steering matrix.</a:t>
                </a:r>
              </a:p>
              <a:p>
                <a:pPr lvl="2"/>
                <a:r>
                  <a:rPr lang="en-US" altLang="ko-KR" dirty="0" smtClean="0"/>
                  <a:t>The </a:t>
                </a:r>
                <a:r>
                  <a:rPr lang="en-US" altLang="ko-KR" dirty="0"/>
                  <a:t>discontinuity occurs when the magnitude of the element in the last row of </a:t>
                </a:r>
                <a:r>
                  <a:rPr lang="ko-KR" altLang="en-US" dirty="0"/>
                  <a:t>𝐕 </a:t>
                </a:r>
                <a:r>
                  <a:rPr lang="en-US" altLang="ko-KR" dirty="0"/>
                  <a:t>is near zero. </a:t>
                </a:r>
              </a:p>
              <a:p>
                <a:pPr lvl="2"/>
                <a:r>
                  <a:rPr lang="en-US" altLang="ko-KR" dirty="0"/>
                  <a:t>This is because the phase changes suddenly across subcarriers around this point.</a:t>
                </a:r>
              </a:p>
              <a:p>
                <a:pPr lvl="1"/>
                <a:r>
                  <a:rPr lang="en-US" altLang="ko-KR" dirty="0" smtClean="0"/>
                  <a:t>Example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ko-KR" b="1">
                        <a:latin typeface="Cambria Math" panose="02040503050406030204" pitchFamily="18" charset="0"/>
                      </a:rPr>
                      <m:t>𝐐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brk m:alnAt="7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limLow>
                      <m:limLow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i="1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i="1"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i="1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ko-KR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ko-KR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ko-KR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altLang="ko-KR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altLang="ko-KR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altLang="ko-KR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ko-KR" altLang="en-US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altLang="ko-KR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mr>
                                </m:m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𝐕</m:t>
                        </m:r>
                      </m:lim>
                    </m:limLow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p>
                                <m:sSupPr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ko-KR" altLang="en-US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21</m:t>
                                      </m:r>
                                    </m:sub>
                                  </m:sSub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ko-K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altLang="ko-K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When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ko-KR" dirty="0" smtClean="0"/>
                  <a:t>, sudden change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happens between adjacent tones.</a:t>
                </a:r>
              </a:p>
              <a:p>
                <a:pPr lvl="2"/>
                <a:r>
                  <a:rPr lang="en-US" altLang="ko-KR" dirty="0" smtClean="0"/>
                  <a:t>As a result, smoothness is broken in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brk m:alnAt="7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2"/>
                <a:endParaRPr lang="ko-KR" altLang="en-US" dirty="0"/>
              </a:p>
            </p:txBody>
          </p:sp>
        </mc:Choice>
        <mc:Fallback xmlns="">
          <p:sp>
            <p:nvSpPr>
              <p:cNvPr id="17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  <a:blipFill>
                <a:blip r:embed="rId3"/>
                <a:stretch>
                  <a:fillRect l="-706" t="-733" r="-7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97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Channel Information Feedback for Smooth Beamforming </a:t>
                </a:r>
                <a:r>
                  <a:rPr lang="en-US" altLang="ko-KR" dirty="0"/>
                  <a:t>(Case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𝒓𝒙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ko-KR" dirty="0"/>
                  <a:t>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28571" b="-43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</p:spPr>
            <p:txBody>
              <a:bodyPr/>
              <a:lstStyle/>
              <a:p>
                <a:r>
                  <a:rPr lang="en-US" altLang="ko-KR" dirty="0"/>
                  <a:t>Analysis on </a:t>
                </a:r>
                <a:r>
                  <a:rPr lang="en-US" altLang="ko-KR" dirty="0" smtClean="0"/>
                  <a:t>discontinuity</a:t>
                </a:r>
                <a:endParaRPr lang="en-US" altLang="ko-KR" dirty="0"/>
              </a:p>
              <a:p>
                <a:pPr lvl="1"/>
                <a:r>
                  <a:rPr lang="en-US" altLang="ko-KR" dirty="0" smtClean="0"/>
                  <a:t>As </a:t>
                </a:r>
                <a:r>
                  <a:rPr lang="en-US" altLang="ko-KR" dirty="0"/>
                  <a:t>shown in the figures below, Euclidean distance between two adjacent beam-steering matrices becomes large when the magnitude of the element in the last row of </a:t>
                </a:r>
                <a:r>
                  <a:rPr lang="en-US" altLang="ko-KR" b="1" dirty="0"/>
                  <a:t>V</a:t>
                </a:r>
                <a:r>
                  <a:rPr lang="en-US" altLang="ko-KR" dirty="0"/>
                  <a:t> is near zero</a:t>
                </a:r>
                <a:r>
                  <a:rPr lang="en-US" altLang="ko-KR" dirty="0" smtClean="0"/>
                  <a:t>.</a:t>
                </a:r>
              </a:p>
              <a:p>
                <a:pPr lvl="2"/>
                <a:r>
                  <a:rPr lang="en-US" altLang="ko-KR" dirty="0"/>
                  <a:t>Measure of the smoothness</a:t>
                </a:r>
              </a:p>
              <a:p>
                <a:pPr lvl="3"/>
                <a:r>
                  <a:rPr lang="en-US" altLang="ko-KR" dirty="0"/>
                  <a:t>Euclidean distance between two adjacent beam-steering matrices</a:t>
                </a:r>
              </a:p>
              <a:p>
                <a:pPr lvl="3"/>
                <a:r>
                  <a:rPr lang="en-US" altLang="ko-KR" dirty="0"/>
                  <a:t>ED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>
                                <a:latin typeface="Cambria Math" panose="02040503050406030204" pitchFamily="18" charset="0"/>
                              </a:rPr>
                              <m:t>𝐐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>
                                <a:latin typeface="Cambria Math" panose="02040503050406030204" pitchFamily="18" charset="0"/>
                              </a:rPr>
                              <m:t>𝐐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 is the beam-steering matrix for the </a:t>
                </a:r>
                <a:r>
                  <a:rPr lang="en-US" altLang="ko-KR" i="1" dirty="0" smtClean="0"/>
                  <a:t>k</a:t>
                </a:r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subcarrier.</a:t>
                </a:r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2"/>
                <a:endParaRPr lang="ko-KR" altLang="en-US" dirty="0"/>
              </a:p>
            </p:txBody>
          </p:sp>
        </mc:Choice>
        <mc:Fallback xmlns="">
          <p:sp>
            <p:nvSpPr>
              <p:cNvPr id="17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  <a:blipFill>
                <a:blip r:embed="rId3"/>
                <a:stretch>
                  <a:fillRect l="-706" t="-733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411" y="3608999"/>
            <a:ext cx="3692009" cy="276900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191" y="3609000"/>
            <a:ext cx="3692009" cy="27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8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Channel Information Feedback for Smooth Beamforming </a:t>
                </a:r>
                <a:r>
                  <a:rPr lang="en-US" altLang="ko-KR" dirty="0"/>
                  <a:t>(Case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𝒓𝒙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ko-KR" dirty="0"/>
                  <a:t>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28571" b="-43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</p:spPr>
            <p:txBody>
              <a:bodyPr/>
              <a:lstStyle/>
              <a:p>
                <a:r>
                  <a:rPr lang="en-US" altLang="ko-KR" dirty="0" smtClean="0"/>
                  <a:t>Solution </a:t>
                </a:r>
              </a:p>
              <a:p>
                <a:pPr lvl="1"/>
                <a:r>
                  <a:rPr lang="en-US" altLang="ko-KR" dirty="0"/>
                  <a:t>Feedback of the phase information for the last row of </a:t>
                </a:r>
                <a:r>
                  <a:rPr lang="en-US" altLang="ko-KR" b="1" dirty="0" smtClean="0"/>
                  <a:t>V</a:t>
                </a:r>
              </a:p>
              <a:p>
                <a:pPr lvl="2"/>
                <a:r>
                  <a:rPr lang="en-US" altLang="ko-KR" dirty="0" smtClean="0"/>
                  <a:t>Feedback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b="1" dirty="0" smtClean="0"/>
                  <a:t> , </a:t>
                </a:r>
                <a:r>
                  <a:rPr lang="en-US" altLang="ko-KR" dirty="0" smtClean="0"/>
                  <a:t>if the size of the beam-steering matrix is</a:t>
                </a:r>
                <a:r>
                  <a:rPr lang="en-US" altLang="ko-KR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ko-KR" b="1" dirty="0"/>
              </a:p>
              <a:p>
                <a:r>
                  <a:rPr lang="en-US" altLang="ko-KR" dirty="0" smtClean="0"/>
                  <a:t>PER performance </a:t>
                </a:r>
              </a:p>
              <a:p>
                <a:pPr lvl="1"/>
                <a:r>
                  <a:rPr lang="en-US" altLang="ko-KR" dirty="0" smtClean="0"/>
                  <a:t>Feedback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sub>
                    </m:sSub>
                  </m:oMath>
                </a14:m>
                <a:r>
                  <a:rPr lang="en-US" altLang="ko-KR" dirty="0" smtClean="0"/>
                  <a:t> makes the </a:t>
                </a:r>
                <a:r>
                  <a:rPr lang="en-US" altLang="ko-KR" dirty="0"/>
                  <a:t>channel </a:t>
                </a:r>
                <a:r>
                  <a:rPr lang="en-US" altLang="ko-KR" dirty="0" smtClean="0"/>
                  <a:t>smoothing to be possible.</a:t>
                </a:r>
              </a:p>
              <a:p>
                <a:pPr lvl="2"/>
                <a:r>
                  <a:rPr lang="en-US" altLang="ko-KR" dirty="0" smtClean="0"/>
                  <a:t>Conventional:  Beamformed PPDU w/o channel </a:t>
                </a:r>
                <a:r>
                  <a:rPr lang="en-US" altLang="ko-KR" dirty="0"/>
                  <a:t>s</a:t>
                </a:r>
                <a:r>
                  <a:rPr lang="en-US" altLang="ko-KR" dirty="0" smtClean="0"/>
                  <a:t>moothing</a:t>
                </a:r>
              </a:p>
              <a:p>
                <a:pPr lvl="2"/>
                <a:r>
                  <a:rPr lang="en-US" altLang="ko-KR" dirty="0" smtClean="0"/>
                  <a:t>Proposed: </a:t>
                </a:r>
                <a:r>
                  <a:rPr lang="en-US" altLang="ko-KR" dirty="0"/>
                  <a:t>Beamformed PPDU </a:t>
                </a:r>
                <a:r>
                  <a:rPr lang="en-US" altLang="ko-KR" dirty="0" smtClean="0"/>
                  <a:t>w/ channel smoothing</a:t>
                </a:r>
                <a:endParaRPr lang="en-US" altLang="ko-KR" dirty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17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  <a:blipFill>
                <a:blip r:embed="rId3"/>
                <a:stretch>
                  <a:fillRect l="-706" t="-7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136" y="3775412"/>
            <a:ext cx="3995728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Channel Information Feedback for Smooth Beamforming (</a:t>
                </a:r>
                <a:r>
                  <a:rPr lang="en-US" altLang="ko-KR" dirty="0"/>
                  <a:t>Case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𝒓𝒙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ko-KR" dirty="0" smtClean="0"/>
                  <a:t>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28571" b="-43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" name="내용 개체 틀 2"/>
          <p:cNvSpPr>
            <a:spLocks noGrp="1"/>
          </p:cNvSpPr>
          <p:nvPr>
            <p:ph idx="1"/>
          </p:nvPr>
        </p:nvSpPr>
        <p:spPr>
          <a:xfrm>
            <a:off x="759600" y="1480799"/>
            <a:ext cx="7772400" cy="4994613"/>
          </a:xfrm>
        </p:spPr>
        <p:txBody>
          <a:bodyPr/>
          <a:lstStyle/>
          <a:p>
            <a:r>
              <a:rPr lang="en-US" altLang="ko-KR" dirty="0"/>
              <a:t>Analysis on </a:t>
            </a:r>
            <a:r>
              <a:rPr lang="en-US" altLang="ko-KR" dirty="0" smtClean="0"/>
              <a:t>discontinuity</a:t>
            </a:r>
            <a:endParaRPr lang="en-US" altLang="ko-KR" dirty="0"/>
          </a:p>
          <a:p>
            <a:pPr lvl="1"/>
            <a:r>
              <a:rPr lang="en-US" altLang="ko-KR" dirty="0" smtClean="0"/>
              <a:t>The column-wise phase shift operation is the one reason that incurs the discontinuity in the beam-steering matrix.</a:t>
            </a:r>
          </a:p>
          <a:p>
            <a:pPr lvl="1"/>
            <a:r>
              <a:rPr lang="en-US" altLang="ko-KR" dirty="0" smtClean="0"/>
              <a:t>In addition, if </a:t>
            </a:r>
            <a:r>
              <a:rPr lang="en-US" altLang="ko-KR" dirty="0"/>
              <a:t>two singular values are closer to each other in the SVD operation, the discontinuity happens between two adjacent beam-steering matrices </a:t>
            </a:r>
            <a:r>
              <a:rPr lang="en-US" altLang="ko-KR" dirty="0" smtClean="0"/>
              <a:t>[2].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00" y="3532512"/>
            <a:ext cx="4119458" cy="2880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104" y="3532511"/>
            <a:ext cx="384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Channel Information Feedback for Smooth Beamforming </a:t>
                </a:r>
                <a:r>
                  <a:rPr lang="en-US" altLang="ko-KR" dirty="0"/>
                  <a:t>(Case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𝒓𝒙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ko-KR" dirty="0" smtClean="0"/>
                  <a:t>)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28571" b="-43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</p:spPr>
            <p:txBody>
              <a:bodyPr/>
              <a:lstStyle/>
              <a:p>
                <a:r>
                  <a:rPr lang="en-US" altLang="ko-KR" dirty="0" smtClean="0"/>
                  <a:t>Solution </a:t>
                </a:r>
              </a:p>
              <a:p>
                <a:pPr lvl="1"/>
                <a:r>
                  <a:rPr lang="en-US" altLang="ko-KR" dirty="0" smtClean="0"/>
                  <a:t>How </a:t>
                </a:r>
                <a:r>
                  <a:rPr lang="en-US" altLang="ko-KR" dirty="0"/>
                  <a:t>to determine the phase information is implementation </a:t>
                </a:r>
                <a:r>
                  <a:rPr lang="en-US" altLang="ko-KR" dirty="0" smtClean="0"/>
                  <a:t>dependent.</a:t>
                </a:r>
                <a:endParaRPr lang="en-US" altLang="ko-KR" dirty="0"/>
              </a:p>
              <a:p>
                <a:pPr lvl="1"/>
                <a:r>
                  <a:rPr lang="en-US" altLang="ko-KR" dirty="0" smtClean="0"/>
                  <a:t>One possible way is to solve the following optimization problem, which minimizes the Euclidean distance between two adjacent beam-steering matrices (i.e.,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).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1" i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1">
                                    <a:latin typeface="Cambria Math" panose="02040503050406030204" pitchFamily="18" charset="0"/>
                                  </a:rPr>
                                  <m:t>𝐃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1">
                                    <a:latin typeface="Cambria Math" panose="02040503050406030204" pitchFamily="18" charset="0"/>
                                  </a:rPr>
                                  <m:t>𝐐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ko-KR" b="1">
                                    <a:latin typeface="Cambria Math" panose="02040503050406030204" pitchFamily="18" charset="0"/>
                                  </a:rPr>
                                  <m:t>𝐃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/>
                  <a:t>w</a:t>
                </a:r>
                <a:r>
                  <a:rPr lang="en-US" altLang="ko-KR" dirty="0" smtClean="0"/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>
                        <a:latin typeface="Cambria Math" panose="02040503050406030204" pitchFamily="18" charset="0"/>
                      </a:rPr>
                      <m:t>diag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,…,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sub>
                            </m:sSub>
                          </m:sup>
                        </m:sSup>
                      </m:e>
                    </m:d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The closed-form solution is given in [3]. </a:t>
                </a:r>
                <a:endParaRPr lang="en-US" altLang="ko-KR" dirty="0"/>
              </a:p>
              <a:p>
                <a:pPr lvl="2"/>
                <a:r>
                  <a:rPr lang="en-US" altLang="ko-KR" dirty="0"/>
                  <a:t>Feedback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ko-KR" b="1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….,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ko-KR" b="1" dirty="0" smtClean="0"/>
                  <a:t>, </a:t>
                </a:r>
                <a:r>
                  <a:rPr lang="en-US" altLang="ko-KR" dirty="0"/>
                  <a:t>if the size of the beam-steering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altLang="ko-KR" b="1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17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  <a:blipFill>
                <a:blip r:embed="rId3"/>
                <a:stretch>
                  <a:fillRect l="-706" t="-7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1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Channel Information Feedback for Smooth Beamforming </a:t>
                </a:r>
                <a:r>
                  <a:rPr lang="en-US" altLang="ko-KR" dirty="0"/>
                  <a:t>(Case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𝒓𝒙</m:t>
                        </m:r>
                      </m:sub>
                    </m:sSub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ko-KR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ko-KR" dirty="0" smtClean="0"/>
                  <a:t>)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28571" b="-4375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November 2022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</p:spPr>
            <p:txBody>
              <a:bodyPr/>
              <a:lstStyle/>
              <a:p>
                <a:r>
                  <a:rPr lang="en-US" altLang="ko-KR" dirty="0" smtClean="0"/>
                  <a:t>PER &amp; throughput performance </a:t>
                </a:r>
              </a:p>
              <a:p>
                <a:pPr lvl="1"/>
                <a:r>
                  <a:rPr lang="en-US" altLang="ko-KR" dirty="0" smtClean="0"/>
                  <a:t>Throughput is calculated with considering the feedback overhead.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dirty="0">
                            <a:latin typeface="Cambria Math" panose="02040503050406030204" pitchFamily="18" charset="0"/>
                          </a:rPr>
                          <m:t>Throughput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𝑆𝑈</m:t>
                        </m:r>
                      </m:sub>
                    </m:sSub>
                    <m:r>
                      <a:rPr lang="en-US" altLang="ko-KR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ko-KR" altLang="ko-KR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ko-KR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𝑑𝑎𝑡𝑎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ko-KR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𝑁𝐷𝑃𝐴</m:t>
                            </m:r>
                          </m:sub>
                        </m:sSub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ko-KR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𝑁𝐷𝑃</m:t>
                            </m:r>
                          </m:sub>
                        </m:sSub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ko-KR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𝐶𝐵𝑅</m:t>
                            </m:r>
                          </m:sub>
                        </m:sSub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ko-KR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𝑆𝐼𝐹𝑆</m:t>
                            </m:r>
                          </m:sub>
                        </m:sSub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ko-KR" altLang="ko-KR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ko-KR" i="1" dirty="0">
                                <a:latin typeface="Cambria Math" panose="02040503050406030204" pitchFamily="18" charset="0"/>
                              </a:rPr>
                              <m:t>𝐷𝑎𝑡𝑎</m:t>
                            </m:r>
                          </m:sub>
                        </m:sSub>
                      </m:den>
                    </m:f>
                    <m:r>
                      <a:rPr lang="en-US" altLang="ko-KR" dirty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ko-KR" dirty="0">
                            <a:latin typeface="Cambria Math" panose="02040503050406030204" pitchFamily="18" charset="0"/>
                          </a:rPr>
                          <m:t>PER</m:t>
                        </m:r>
                      </m:e>
                    </m:d>
                  </m:oMath>
                </a14:m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Conventional</a:t>
                </a:r>
                <a:r>
                  <a:rPr lang="en-US" altLang="ko-KR" dirty="0"/>
                  <a:t>:  Beamformed PPDU w/o channel smoothing</a:t>
                </a:r>
              </a:p>
              <a:p>
                <a:pPr lvl="2"/>
                <a:r>
                  <a:rPr lang="en-US" altLang="ko-KR" dirty="0"/>
                  <a:t>Proposed: Beamformed PPDU w/ channel smoothing</a:t>
                </a:r>
              </a:p>
              <a:p>
                <a:pPr lvl="2"/>
                <a:endParaRPr lang="en-US" altLang="ko-KR" dirty="0" smtClean="0"/>
              </a:p>
            </p:txBody>
          </p:sp>
        </mc:Choice>
        <mc:Fallback xmlns="">
          <p:sp>
            <p:nvSpPr>
              <p:cNvPr id="17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9600" y="1480799"/>
                <a:ext cx="7772400" cy="4994613"/>
              </a:xfrm>
              <a:blipFill>
                <a:blip r:embed="rId3"/>
                <a:stretch>
                  <a:fillRect l="-706" t="-7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00" y="3560669"/>
            <a:ext cx="3751441" cy="281358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0202" y="3560669"/>
            <a:ext cx="3862938" cy="271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Props1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8A2EB23-16E4-49DF-A514-F0819685CC33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cbe2d5d3-f949-4523-8a9d-a50a5af8ba9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223725</TotalTime>
  <Words>1742</Words>
  <Application>Microsoft Office PowerPoint</Application>
  <PresentationFormat>화면 슬라이드 쇼(4:3)</PresentationFormat>
  <Paragraphs>145</Paragraphs>
  <Slides>13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Channel Information Feedback for Smooth Beamforming</vt:lpstr>
      <vt:lpstr>Introduction</vt:lpstr>
      <vt:lpstr>Recap: Compressed Beamforming Feedback</vt:lpstr>
      <vt:lpstr>Channel Information Feedback for Smooth Beamforming (Case 1: N_rx=1)</vt:lpstr>
      <vt:lpstr>Channel Information Feedback for Smooth Beamforming (Case 1: N_rx=1)</vt:lpstr>
      <vt:lpstr>Channel Information Feedback for Smooth Beamforming (Case 1: N_rx=1)</vt:lpstr>
      <vt:lpstr>Channel Information Feedback for Smooth Beamforming (Case 2: N_rx&gt;1)</vt:lpstr>
      <vt:lpstr>Channel Information Feedback for Smooth Beamforming (Case 2: N_rx&gt;1) </vt:lpstr>
      <vt:lpstr>Channel Information Feedback for Smooth Beamforming (Case 2: N_rx&gt;1) </vt:lpstr>
      <vt:lpstr>Remarks</vt:lpstr>
      <vt:lpstr>Summary</vt:lpstr>
      <vt:lpstr>SP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4485</cp:revision>
  <cp:lastPrinted>2020-06-10T06:40:30Z</cp:lastPrinted>
  <dcterms:created xsi:type="dcterms:W3CDTF">2007-05-21T21:00:37Z</dcterms:created>
  <dcterms:modified xsi:type="dcterms:W3CDTF">2022-11-03T04:09:42Z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