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5"/>
    <p:sldMasterId id="2147483674" r:id="rId6"/>
    <p:sldMasterId id="2147483660" r:id="rId7"/>
  </p:sldMasterIdLst>
  <p:notesMasterIdLst>
    <p:notesMasterId r:id="rId21"/>
  </p:notesMasterIdLst>
  <p:handoutMasterIdLst>
    <p:handoutMasterId r:id="rId22"/>
  </p:handoutMasterIdLst>
  <p:sldIdLst>
    <p:sldId id="529" r:id="rId8"/>
    <p:sldId id="477" r:id="rId9"/>
    <p:sldId id="554" r:id="rId10"/>
    <p:sldId id="539" r:id="rId11"/>
    <p:sldId id="552" r:id="rId12"/>
    <p:sldId id="541" r:id="rId13"/>
    <p:sldId id="542" r:id="rId14"/>
    <p:sldId id="543" r:id="rId15"/>
    <p:sldId id="553" r:id="rId16"/>
    <p:sldId id="551" r:id="rId17"/>
    <p:sldId id="499" r:id="rId18"/>
    <p:sldId id="555" r:id="rId19"/>
    <p:sldId id="485" r:id="rId20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59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전은성/JEON EUN SUNG" initials="전ES" lastIdx="1" clrIdx="0">
    <p:extLst>
      <p:ext uri="{19B8F6BF-5375-455C-9EA6-DF929625EA0E}">
        <p15:presenceInfo xmlns:p15="http://schemas.microsoft.com/office/powerpoint/2012/main" userId="S-1-5-21-316528069-2937973543-3578848228-21024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FFCCCC"/>
    <a:srgbClr val="33CCCC"/>
    <a:srgbClr val="9966FF"/>
    <a:srgbClr val="FFCC99"/>
    <a:srgbClr val="EAEAEA"/>
    <a:srgbClr val="C00000"/>
    <a:srgbClr val="F2DC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밝은 스타일 3 - 강조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밝은 스타일 1 - 강조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391" autoAdjust="0"/>
  </p:normalViewPr>
  <p:slideViewPr>
    <p:cSldViewPr>
      <p:cViewPr varScale="1">
        <p:scale>
          <a:sx n="111" d="100"/>
          <a:sy n="111" d="100"/>
        </p:scale>
        <p:origin x="1590" y="96"/>
      </p:cViewPr>
      <p:guideLst>
        <p:guide orient="horz" pos="1593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3996" y="90"/>
      </p:cViewPr>
      <p:guideLst>
        <p:guide orient="horz" pos="3127"/>
        <p:guide pos="2141"/>
      </p:guideLst>
    </p:cSldViewPr>
  </p:notesViewPr>
  <p:gridSpacing cx="180000" cy="18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Master" Target="slideMasters/slideMaster3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4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8.xml"/><Relationship Id="rId23" Type="http://schemas.openxmlformats.org/officeDocument/2006/relationships/commentAuthors" Target="commentAuthor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0182" y="202270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1635" y="20227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42760" y="9607410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4476" y="9607410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0079" y="414317"/>
            <a:ext cx="543751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0079" y="9607410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0079" y="9595524"/>
            <a:ext cx="558847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01901" y="117368"/>
            <a:ext cx="23561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173" y="117369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50888"/>
            <a:ext cx="4946650" cy="37099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734" y="4715408"/>
            <a:ext cx="4986207" cy="4467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45301" y="9610806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4074" y="9610806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48" y="9610806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48" y="9609108"/>
            <a:ext cx="53783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4948" y="317531"/>
            <a:ext cx="55277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6667" y="9610806"/>
            <a:ext cx="415177" cy="184666"/>
          </a:xfrm>
          <a:noFill/>
        </p:spPr>
        <p:txBody>
          <a:bodyPr/>
          <a:lstStyle/>
          <a:p>
            <a:r>
              <a:rPr lang="en-US" dirty="0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dirty="0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750888"/>
            <a:ext cx="4946650" cy="3709987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54834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 2022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November 2022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23478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November 2022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806408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November 2022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174368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November 2022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76924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November 2022</a:t>
            </a:r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813585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November 2022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514226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November 2022</a:t>
            </a:r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35416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November 2022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November 2022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725308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November 2022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76065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November 2022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228835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November 2022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998025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November 2022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835424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November 2022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3581046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November 2022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953838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November 2022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0515704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November 2022</a:t>
            </a:r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4420693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November 2022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944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November 2022</a:t>
            </a:r>
            <a:endParaRPr 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8592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November 2022</a:t>
            </a:r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0316716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November 2022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5287350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November 2022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1718747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November 2022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1035883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November 2022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50151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November 2022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47781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 2022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 2022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 2022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 2022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 2022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November 2022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13671" y="6475413"/>
            <a:ext cx="16302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802.11-22/1842r0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smtClean="0"/>
              <a:t>November 2022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21382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smtClean="0"/>
              <a:t>November 2022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34679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November 2022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sz="2600" dirty="0" smtClean="0"/>
              <a:t>Channel Information Feedback for Smooth Beamforming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2022-11-03</a:t>
            </a:r>
            <a:endParaRPr lang="en-US" sz="2000" b="0" dirty="0" smtClean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1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033770"/>
              </p:ext>
            </p:extLst>
          </p:nvPr>
        </p:nvGraphicFramePr>
        <p:xfrm>
          <a:off x="531813" y="2751138"/>
          <a:ext cx="7497762" cy="3779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232" name="Document" r:id="rId4" imgW="8998849" imgH="4560181" progId="Word.Document.8">
                  <p:embed/>
                </p:oleObj>
              </mc:Choice>
              <mc:Fallback>
                <p:oleObj name="Document" r:id="rId4" imgW="8998849" imgH="4560181" progId="Word.Document.8">
                  <p:embed/>
                  <p:pic>
                    <p:nvPicPr>
                      <p:cNvPr id="1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813" y="2751138"/>
                        <a:ext cx="7497762" cy="37798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87107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내용 개체 틀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ko-KR" dirty="0"/>
                  <a:t>Effect of </a:t>
                </a:r>
                <a:r>
                  <a:rPr lang="en-US" altLang="ko-KR" dirty="0" smtClean="0"/>
                  <a:t>quantization </a:t>
                </a:r>
                <a:r>
                  <a:rPr lang="en-US" altLang="ko-KR" dirty="0"/>
                  <a:t>on </a:t>
                </a:r>
                <a:r>
                  <a:rPr lang="en-US" altLang="ko-KR" dirty="0" smtClean="0"/>
                  <a:t>discontinuity</a:t>
                </a:r>
              </a:p>
              <a:p>
                <a:pPr lvl="1"/>
                <a:r>
                  <a:rPr lang="en-US" altLang="ko-KR" dirty="0"/>
                  <a:t>The quantization of {</a:t>
                </a:r>
                <a14:m>
                  <m:oMath xmlns:m="http://schemas.openxmlformats.org/officeDocument/2006/math">
                    <m:r>
                      <a:rPr lang="ko-KR" altLang="en-US" i="1" dirty="0">
                        <a:latin typeface="Cambria Math" panose="02040503050406030204" pitchFamily="18" charset="0"/>
                      </a:rPr>
                      <m:t>𝜙</m:t>
                    </m:r>
                  </m:oMath>
                </a14:m>
                <a:r>
                  <a:rPr lang="en-US" altLang="ko-KR" dirty="0"/>
                  <a:t>, </a:t>
                </a:r>
                <a14:m>
                  <m:oMath xmlns:m="http://schemas.openxmlformats.org/officeDocument/2006/math">
                    <m:r>
                      <a:rPr lang="ko-KR" altLang="en-US" i="1" dirty="0">
                        <a:latin typeface="Cambria Math" panose="02040503050406030204" pitchFamily="18" charset="0"/>
                      </a:rPr>
                      <m:t>𝜓</m:t>
                    </m:r>
                  </m:oMath>
                </a14:m>
                <a:r>
                  <a:rPr lang="en-US" altLang="ko-KR" dirty="0"/>
                  <a:t>} angles produces the discontinuities in the beam-steering matrix. </a:t>
                </a:r>
              </a:p>
              <a:p>
                <a:pPr lvl="2"/>
                <a:r>
                  <a:rPr lang="en-US" altLang="ko-KR" dirty="0"/>
                  <a:t>The quantization produces piece-wise constant values in beam-steering matrix, where discontinuity occurs at the change of the constant values.</a:t>
                </a:r>
              </a:p>
              <a:p>
                <a:r>
                  <a:rPr lang="en-US" altLang="ko-KR" dirty="0" smtClean="0"/>
                  <a:t>Solution</a:t>
                </a:r>
                <a:endParaRPr lang="en-US" altLang="ko-KR" dirty="0"/>
              </a:p>
              <a:p>
                <a:pPr lvl="1"/>
                <a:r>
                  <a:rPr lang="en-US" altLang="ko-KR" dirty="0" err="1"/>
                  <a:t>BFer</a:t>
                </a:r>
                <a:r>
                  <a:rPr lang="en-US" altLang="ko-KR" dirty="0"/>
                  <a:t> can resolve the discontinuity caused by quantization by applying a smoothing filter to the beam-steering matrix across </a:t>
                </a:r>
                <a:r>
                  <a:rPr lang="en-US" altLang="ko-KR" dirty="0" smtClean="0"/>
                  <a:t>subcarriers or by using the fine quantization option.</a:t>
                </a:r>
                <a:endParaRPr lang="ko-KR" altLang="en-US" dirty="0"/>
              </a:p>
            </p:txBody>
          </p:sp>
        </mc:Choice>
        <mc:Fallback xmlns="">
          <p:sp>
            <p:nvSpPr>
              <p:cNvPr id="2" name="내용 개체 틀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06" t="-787" r="-1020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Remarks</a:t>
            </a:r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2022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pic>
        <p:nvPicPr>
          <p:cNvPr id="9" name="그림 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7878" y="3925870"/>
            <a:ext cx="3420000" cy="2506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397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ko-KR" dirty="0" smtClean="0"/>
                  <a:t>We introduced a scheme to feedback channel information to support the smooth beam-steering matrix, which enables the channel smoothing for beamformed PPDU.</a:t>
                </a:r>
                <a:endParaRPr lang="en-US" altLang="ko-KR" dirty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altLang="ko-KR" b="0" i="1">
                            <a:latin typeface="Cambria Math" panose="02040503050406030204" pitchFamily="18" charset="0"/>
                          </a:rPr>
                          <m:t>𝑟𝑥</m:t>
                        </m:r>
                      </m:sub>
                    </m:sSub>
                    <m:r>
                      <a:rPr lang="en-US" altLang="ko-KR" b="0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altLang="ko-KR" dirty="0" smtClean="0"/>
                  <a:t> case</a:t>
                </a:r>
              </a:p>
              <a:p>
                <a:pPr lvl="2"/>
                <a:r>
                  <a:rPr lang="en-US" altLang="ko-KR" dirty="0"/>
                  <a:t>Feedback of phase information of last element in </a:t>
                </a:r>
                <a14:m>
                  <m:oMath xmlns:m="http://schemas.openxmlformats.org/officeDocument/2006/math">
                    <m:r>
                      <a:rPr lang="en-US" altLang="ko-KR" b="1">
                        <a:latin typeface="Cambria Math" panose="02040503050406030204" pitchFamily="18" charset="0"/>
                      </a:rPr>
                      <m:t>𝐕</m:t>
                    </m:r>
                  </m:oMath>
                </a14:m>
                <a:endParaRPr lang="en-US" altLang="ko-KR" dirty="0" smtClean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𝑟𝑥</m:t>
                        </m:r>
                      </m:sub>
                    </m:sSub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altLang="ko-KR" i="1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altLang="ko-KR" dirty="0"/>
                  <a:t> case</a:t>
                </a:r>
              </a:p>
              <a:p>
                <a:pPr lvl="2"/>
                <a:r>
                  <a:rPr lang="en-US" altLang="ko-KR" dirty="0"/>
                  <a:t>How to determine the phase information is implementation </a:t>
                </a:r>
                <a:r>
                  <a:rPr lang="en-US" altLang="ko-KR" dirty="0" smtClean="0"/>
                  <a:t>dependent</a:t>
                </a:r>
              </a:p>
              <a:p>
                <a:endParaRPr lang="en-US" altLang="ko-KR" dirty="0" smtClean="0"/>
              </a:p>
              <a:p>
                <a:pPr lvl="1"/>
                <a:endParaRPr lang="en-US" altLang="ko-KR" dirty="0"/>
              </a:p>
              <a:p>
                <a:pPr lvl="1"/>
                <a:endParaRPr lang="en-US" altLang="ko-KR" dirty="0" smtClean="0"/>
              </a:p>
              <a:p>
                <a:pPr lvl="1"/>
                <a:endParaRPr lang="en-US" altLang="ko-KR" dirty="0" smtClean="0"/>
              </a:p>
              <a:p>
                <a:pPr lvl="1"/>
                <a:endParaRPr lang="en-US" altLang="ko-KR" dirty="0" smtClean="0"/>
              </a:p>
              <a:p>
                <a:pPr lvl="2"/>
                <a:endParaRPr lang="en-US" altLang="ko-KR" dirty="0" smtClean="0"/>
              </a:p>
              <a:p>
                <a:endParaRPr lang="en-US" altLang="ko-KR" dirty="0" smtClean="0"/>
              </a:p>
              <a:p>
                <a:endParaRPr lang="en-US" altLang="ko-KR" dirty="0"/>
              </a:p>
              <a:p>
                <a:endParaRPr lang="ko-KR" altLang="en-US" dirty="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06" t="-787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November 2022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909919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</a:t>
            </a:r>
            <a:r>
              <a:rPr lang="en-US" altLang="ko-KR" dirty="0" smtClean="0"/>
              <a:t>to improve the compressed beamforming feedback scheme for channel smoothing in </a:t>
            </a:r>
            <a:r>
              <a:rPr lang="en-US" altLang="ko-KR" dirty="0"/>
              <a:t>UHR?</a:t>
            </a:r>
          </a:p>
          <a:p>
            <a:pPr lvl="1"/>
            <a:r>
              <a:rPr lang="en-US" altLang="ko-KR" dirty="0"/>
              <a:t>Baseline: 11be feedback scheme</a:t>
            </a:r>
          </a:p>
          <a:p>
            <a:pPr lvl="1"/>
            <a:r>
              <a:rPr lang="en-US" altLang="ko-KR" dirty="0" smtClean="0"/>
              <a:t>This </a:t>
            </a:r>
            <a:r>
              <a:rPr lang="en-US" altLang="ko-KR" dirty="0"/>
              <a:t>SP is for information gathering.</a:t>
            </a:r>
          </a:p>
          <a:p>
            <a:pPr lvl="1"/>
            <a:endParaRPr lang="en-US" altLang="ko-KR" dirty="0"/>
          </a:p>
          <a:p>
            <a:pPr marL="457200" lvl="1" indent="0">
              <a:buNone/>
            </a:pPr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Y/N/A:</a:t>
            </a:r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2022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3831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-457200">
              <a:buNone/>
            </a:pPr>
            <a:r>
              <a:rPr lang="en-US" altLang="ko-KR" sz="1800" b="0" dirty="0" smtClean="0"/>
              <a:t>[1] </a:t>
            </a:r>
            <a:r>
              <a:rPr lang="en-US" altLang="ko-KR" sz="1800" b="0" dirty="0"/>
              <a:t>802.11-22/1392r0, Beamforming Improvement for UHR, Samsung. </a:t>
            </a:r>
            <a:endParaRPr lang="en-US" altLang="ko-KR" sz="1800" b="0" dirty="0" smtClean="0"/>
          </a:p>
          <a:p>
            <a:pPr marL="0" indent="-457200">
              <a:buNone/>
            </a:pPr>
            <a:r>
              <a:rPr lang="en-US" altLang="ko-KR" sz="1800" b="0" dirty="0" smtClean="0"/>
              <a:t>[2] </a:t>
            </a:r>
            <a:r>
              <a:rPr lang="en-US" altLang="ko-KR" sz="1800" b="0" dirty="0"/>
              <a:t>J. S. </a:t>
            </a:r>
            <a:r>
              <a:rPr lang="en-US" altLang="ko-KR" sz="1800" b="0" dirty="0" err="1"/>
              <a:t>Sadowsky</a:t>
            </a:r>
            <a:r>
              <a:rPr lang="en-US" altLang="ko-KR" sz="1800" b="0" dirty="0"/>
              <a:t>, T. </a:t>
            </a:r>
            <a:r>
              <a:rPr lang="en-US" altLang="ko-KR" sz="1800" b="0" dirty="0" err="1" smtClean="0"/>
              <a:t>Yamaura</a:t>
            </a:r>
            <a:r>
              <a:rPr lang="en-US" altLang="ko-KR" sz="1800" b="0" dirty="0" smtClean="0"/>
              <a:t> </a:t>
            </a:r>
            <a:r>
              <a:rPr lang="en-US" altLang="ko-KR" sz="1800" b="0" dirty="0"/>
              <a:t>and J. </a:t>
            </a:r>
            <a:r>
              <a:rPr lang="en-US" altLang="ko-KR" sz="1800" b="0" dirty="0" err="1"/>
              <a:t>Ketchem</a:t>
            </a:r>
            <a:r>
              <a:rPr lang="en-US" altLang="ko-KR" sz="1800" b="0" dirty="0"/>
              <a:t>, “</a:t>
            </a:r>
            <a:r>
              <a:rPr lang="en-US" altLang="ko-KR" sz="1800" b="0" dirty="0" err="1"/>
              <a:t>WWiSE</a:t>
            </a:r>
            <a:r>
              <a:rPr lang="en-US" altLang="ko-KR" sz="1800" b="0" dirty="0"/>
              <a:t> Preambles and</a:t>
            </a:r>
          </a:p>
          <a:p>
            <a:pPr marL="0" indent="-457200">
              <a:buNone/>
            </a:pPr>
            <a:r>
              <a:rPr lang="en-US" altLang="ko-KR" sz="1800" b="0" dirty="0"/>
              <a:t>MIMO Beamforming,” IEEE, Tech. Rep. 802.11-05/1635r1, Jan. 2005.</a:t>
            </a:r>
          </a:p>
          <a:p>
            <a:pPr marL="0" indent="-457200">
              <a:buNone/>
            </a:pPr>
            <a:r>
              <a:rPr lang="en-US" altLang="ko-KR" sz="1800" b="0" dirty="0" smtClean="0"/>
              <a:t>[</a:t>
            </a:r>
            <a:r>
              <a:rPr lang="en-US" altLang="ko-KR" sz="1800" b="0" dirty="0"/>
              <a:t>3</a:t>
            </a:r>
            <a:r>
              <a:rPr lang="en-US" altLang="ko-KR" sz="1800" b="0" dirty="0" smtClean="0"/>
              <a:t>] </a:t>
            </a:r>
            <a:r>
              <a:rPr lang="en-US" altLang="ko-KR" sz="1800" b="0" dirty="0"/>
              <a:t>E. Jeon, M. Ahn, S. Kim, W. B. Lee and J. Kim, "Joint Beamformer and Beamformee Design for Channel Smoothing in WLAN Systems," </a:t>
            </a:r>
            <a:r>
              <a:rPr lang="en-US" altLang="ko-KR" sz="1800" b="0" i="1" dirty="0" smtClean="0"/>
              <a:t>in Proc. IEEE </a:t>
            </a:r>
            <a:r>
              <a:rPr lang="en-US" altLang="ko-KR" sz="1800" b="0" i="1" dirty="0"/>
              <a:t>92nd </a:t>
            </a:r>
            <a:r>
              <a:rPr lang="en-US" altLang="ko-KR" sz="1800" b="0" i="1" dirty="0" err="1" smtClean="0"/>
              <a:t>Veh</a:t>
            </a:r>
            <a:r>
              <a:rPr lang="en-US" altLang="ko-KR" sz="1800" b="0" i="1" dirty="0" smtClean="0"/>
              <a:t>. Technol. Conf. </a:t>
            </a:r>
            <a:r>
              <a:rPr lang="en-US" altLang="ko-KR" sz="1800" b="0" i="1" dirty="0"/>
              <a:t>(VTC2020-Fall)</a:t>
            </a:r>
            <a:r>
              <a:rPr lang="en-US" altLang="ko-KR" sz="1800" b="0" dirty="0"/>
              <a:t>, </a:t>
            </a:r>
            <a:r>
              <a:rPr lang="en-US" altLang="ko-KR" sz="1800" b="0" dirty="0" smtClean="0"/>
              <a:t>Nov. 2020</a:t>
            </a:r>
            <a:r>
              <a:rPr lang="en-US" altLang="ko-KR" sz="1800" b="0" dirty="0"/>
              <a:t>, pp. </a:t>
            </a:r>
            <a:r>
              <a:rPr lang="en-US" altLang="ko-KR" sz="1800" b="0" dirty="0" smtClean="0"/>
              <a:t>1-6.</a:t>
            </a:r>
          </a:p>
          <a:p>
            <a:pPr marL="0" indent="-457200">
              <a:buNone/>
            </a:pPr>
            <a:r>
              <a:rPr lang="en-US" altLang="ko-KR" sz="1800" b="0" dirty="0" smtClean="0"/>
              <a:t>[4] F. Jiang, Q. Li and X. Chen, “Channel Smoothing for 802.11ax </a:t>
            </a:r>
            <a:r>
              <a:rPr lang="en-US" altLang="ko-KR" sz="1800" b="0" dirty="0" err="1" smtClean="0"/>
              <a:t>Beamformed</a:t>
            </a:r>
            <a:r>
              <a:rPr lang="en-US" altLang="ko-KR" sz="1800" b="0" dirty="0" smtClean="0"/>
              <a:t> MIMO-OFDM”, </a:t>
            </a:r>
            <a:r>
              <a:rPr lang="en-US" altLang="ko-KR" sz="1800" b="0" i="1" dirty="0" smtClean="0"/>
              <a:t>IEEE Comm. Lett.</a:t>
            </a:r>
            <a:r>
              <a:rPr lang="en-US" altLang="ko-KR" sz="1800" b="0" dirty="0" smtClean="0"/>
              <a:t>, </a:t>
            </a:r>
            <a:r>
              <a:rPr lang="en-US" altLang="ko-KR" sz="1800" b="0" dirty="0"/>
              <a:t>v</a:t>
            </a:r>
            <a:r>
              <a:rPr lang="en-US" altLang="ko-KR" sz="1800" b="0" dirty="0" smtClean="0"/>
              <a:t>ol. 25, no. 10, Oct. 2021.</a:t>
            </a:r>
          </a:p>
          <a:p>
            <a:pPr marL="0" indent="-457200">
              <a:buNone/>
            </a:pPr>
            <a:endParaRPr lang="en-US" altLang="ko-KR" sz="1800" b="0" dirty="0"/>
          </a:p>
          <a:p>
            <a:pPr marL="0" indent="0">
              <a:buNone/>
            </a:pPr>
            <a:endParaRPr lang="en-US" altLang="ko-KR" b="0" dirty="0" smtClean="0"/>
          </a:p>
          <a:p>
            <a:pPr marL="0" indent="0">
              <a:buNone/>
            </a:pPr>
            <a:endParaRPr lang="en-US" altLang="ko-KR" b="0" dirty="0"/>
          </a:p>
          <a:p>
            <a:pPr marL="0" indent="0">
              <a:buNone/>
            </a:pPr>
            <a:endParaRPr lang="en-US" altLang="ko-KR" b="0" dirty="0" smtClean="0"/>
          </a:p>
          <a:p>
            <a:pPr marL="0" indent="0">
              <a:buNone/>
            </a:pPr>
            <a:endParaRPr lang="en-US" altLang="ko-KR" b="0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November 2022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Eunsung Jeon, </a:t>
            </a:r>
            <a:r>
              <a:rPr lang="en-US" altLang="ko-KR" dirty="0" smtClean="0"/>
              <a:t>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966443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80799"/>
            <a:ext cx="7772400" cy="4994613"/>
          </a:xfrm>
        </p:spPr>
        <p:txBody>
          <a:bodyPr/>
          <a:lstStyle/>
          <a:p>
            <a:r>
              <a:rPr lang="en-US" altLang="ko-KR" dirty="0"/>
              <a:t>Beamforming is a key solution that can achieve one of the goals for </a:t>
            </a:r>
            <a:r>
              <a:rPr lang="en-US" altLang="ko-KR" dirty="0" smtClean="0"/>
              <a:t>UHR. </a:t>
            </a:r>
            <a:r>
              <a:rPr lang="en-US" altLang="ko-KR" dirty="0"/>
              <a:t>- </a:t>
            </a:r>
            <a:r>
              <a:rPr lang="en-US" altLang="ko-K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Increase throughput including at different SNR </a:t>
            </a:r>
            <a:r>
              <a:rPr lang="en-US" altLang="ko-K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levels</a:t>
            </a:r>
          </a:p>
          <a:p>
            <a:pPr lvl="1"/>
            <a:r>
              <a:rPr lang="en-US" altLang="ko-KR" dirty="0"/>
              <a:t>However, it still needs improvement </a:t>
            </a:r>
            <a:r>
              <a:rPr lang="en-US" altLang="ko-KR" dirty="0" smtClean="0"/>
              <a:t>to combine with the channel smoothing [1].</a:t>
            </a:r>
            <a:endParaRPr lang="en-US" altLang="ko-KR" dirty="0"/>
          </a:p>
          <a:p>
            <a:r>
              <a:rPr lang="en-US" altLang="ko-KR" dirty="0" smtClean="0"/>
              <a:t>Channel </a:t>
            </a:r>
            <a:r>
              <a:rPr lang="en-US" altLang="ko-KR" dirty="0"/>
              <a:t>smoothing </a:t>
            </a:r>
            <a:r>
              <a:rPr lang="en-US" altLang="ko-KR" dirty="0" smtClean="0"/>
              <a:t>can enhance the PER performance by about 1~2dB especially for low (or mid) SNR regions, under </a:t>
            </a:r>
            <a:r>
              <a:rPr lang="en-US" altLang="ko-KR" dirty="0"/>
              <a:t>the condition that channel frequency response is </a:t>
            </a:r>
            <a:r>
              <a:rPr lang="en-US" altLang="ko-KR" dirty="0" smtClean="0"/>
              <a:t>smooth.</a:t>
            </a:r>
            <a:endParaRPr lang="en-US" altLang="ko-KR" dirty="0"/>
          </a:p>
          <a:p>
            <a:pPr lvl="1"/>
            <a:r>
              <a:rPr lang="en-US" altLang="ko-KR" dirty="0" smtClean="0"/>
              <a:t>The risk of combination with the beamforming is </a:t>
            </a:r>
            <a:r>
              <a:rPr lang="en-US" altLang="ko-KR" dirty="0"/>
              <a:t>due to the existence of discontinuities in the </a:t>
            </a:r>
            <a:r>
              <a:rPr lang="en-US" altLang="ko-KR" dirty="0" smtClean="0"/>
              <a:t>beam-steering matrix </a:t>
            </a:r>
            <a:r>
              <a:rPr lang="en-US" altLang="ko-KR" dirty="0"/>
              <a:t>across subcarriers</a:t>
            </a:r>
            <a:r>
              <a:rPr lang="en-US" altLang="ko-KR" dirty="0" smtClean="0"/>
              <a:t>.</a:t>
            </a:r>
          </a:p>
          <a:p>
            <a:pPr lvl="2"/>
            <a:r>
              <a:rPr lang="en-US" altLang="ko-KR" dirty="0" smtClean="0"/>
              <a:t>If </a:t>
            </a:r>
            <a:r>
              <a:rPr lang="en-US" altLang="ko-KR" dirty="0"/>
              <a:t>Beamformed field is set to 1 in EHT-SIG, the receiver should not perform the channel smoothing. </a:t>
            </a:r>
          </a:p>
          <a:p>
            <a:r>
              <a:rPr lang="en-US" altLang="ko-KR" dirty="0"/>
              <a:t>In this contribution, we analyze why discontinuities occur in the beam-steering </a:t>
            </a:r>
            <a:r>
              <a:rPr lang="en-US" altLang="ko-KR" dirty="0" smtClean="0"/>
              <a:t>matrix.</a:t>
            </a:r>
          </a:p>
          <a:p>
            <a:pPr lvl="1"/>
            <a:r>
              <a:rPr lang="en-US" altLang="ko-KR" dirty="0" smtClean="0"/>
              <a:t>Based on the analysis, we introduce to </a:t>
            </a:r>
            <a:r>
              <a:rPr lang="en-US" altLang="ko-KR" dirty="0"/>
              <a:t>feedback of channel information to resolve the </a:t>
            </a:r>
            <a:r>
              <a:rPr lang="en-US" altLang="ko-KR" dirty="0" smtClean="0"/>
              <a:t>discontinuity</a:t>
            </a:r>
            <a:r>
              <a:rPr lang="en-US" altLang="ko-KR" dirty="0"/>
              <a:t> </a:t>
            </a:r>
            <a:r>
              <a:rPr lang="en-US" altLang="ko-KR" dirty="0" smtClean="0"/>
              <a:t>for UHR.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November 2022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Eunsung Jeon, </a:t>
            </a:r>
            <a:r>
              <a:rPr lang="en-US" altLang="ko-KR" dirty="0" smtClean="0"/>
              <a:t>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34898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 bwMode="auto">
          <a:xfrm>
            <a:off x="5541008" y="4516852"/>
            <a:ext cx="2142748" cy="223532"/>
          </a:xfrm>
          <a:prstGeom prst="roundRect">
            <a:avLst/>
          </a:prstGeom>
          <a:solidFill>
            <a:srgbClr val="FFC000">
              <a:alpha val="50000"/>
            </a:srgb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내용 개체 틀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ko-KR" dirty="0" smtClean="0"/>
                  <a:t>After </a:t>
                </a:r>
                <a:r>
                  <a:rPr lang="en-US" altLang="ko-KR" dirty="0"/>
                  <a:t>receiving </a:t>
                </a:r>
                <a:r>
                  <a:rPr lang="en-US" altLang="ko-KR" dirty="0" smtClean="0"/>
                  <a:t>NDP</a:t>
                </a:r>
                <a:r>
                  <a:rPr lang="en-US" altLang="ko-KR" dirty="0"/>
                  <a:t>, </a:t>
                </a:r>
                <a:r>
                  <a:rPr lang="en-US" altLang="ko-KR" dirty="0" smtClean="0"/>
                  <a:t>BFee </a:t>
                </a:r>
                <a:r>
                  <a:rPr lang="en-US" altLang="ko-KR" dirty="0"/>
                  <a:t>compresses </a:t>
                </a:r>
                <a:r>
                  <a:rPr lang="en-US" altLang="ko-KR" dirty="0" smtClean="0"/>
                  <a:t>channel state information with the </a:t>
                </a:r>
                <a:r>
                  <a:rPr lang="en-US" altLang="ko-KR" dirty="0"/>
                  <a:t>following process </a:t>
                </a:r>
                <a:r>
                  <a:rPr lang="en-US" altLang="ko-KR" dirty="0" smtClean="0"/>
                  <a:t>and feeds </a:t>
                </a:r>
                <a:r>
                  <a:rPr lang="en-US" altLang="ko-KR" dirty="0"/>
                  <a:t>back </a:t>
                </a:r>
                <a:r>
                  <a:rPr lang="en-US" altLang="ko-KR" dirty="0" smtClean="0"/>
                  <a:t>it to BFer where the beam-steering matrix is reconstructed for beamforming.</a:t>
                </a:r>
              </a:p>
              <a:p>
                <a:pPr lvl="1"/>
                <a:r>
                  <a:rPr lang="en-US" altLang="ko-KR" dirty="0" smtClean="0"/>
                  <a:t>SVD (Singular Value Decomposition): SVD(</a:t>
                </a:r>
                <a:r>
                  <a:rPr lang="en-US" altLang="ko-KR" b="1" dirty="0" smtClean="0"/>
                  <a:t>H</a:t>
                </a:r>
                <a:r>
                  <a:rPr lang="en-US" altLang="ko-KR" dirty="0" smtClean="0"/>
                  <a:t>) = </a:t>
                </a:r>
                <a:r>
                  <a:rPr lang="en-US" altLang="ko-KR" b="1" dirty="0" smtClean="0"/>
                  <a:t>U</a:t>
                </a:r>
                <a14:m>
                  <m:oMath xmlns:m="http://schemas.openxmlformats.org/officeDocument/2006/math">
                    <m:r>
                      <a:rPr lang="el-GR" altLang="ko-KR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𝚺</m:t>
                    </m:r>
                  </m:oMath>
                </a14:m>
                <a:r>
                  <a:rPr lang="en-US" altLang="ko-KR" b="1" dirty="0" smtClean="0"/>
                  <a:t>V</a:t>
                </a:r>
                <a:r>
                  <a:rPr lang="en-US" altLang="ko-KR" i="1" baseline="30000" dirty="0" smtClean="0"/>
                  <a:t>h</a:t>
                </a:r>
              </a:p>
              <a:p>
                <a:pPr lvl="2"/>
                <a:r>
                  <a:rPr lang="en-US" altLang="ko-KR" b="1" dirty="0" smtClean="0"/>
                  <a:t>U, V</a:t>
                </a:r>
                <a:r>
                  <a:rPr lang="en-US" altLang="ko-KR" dirty="0" smtClean="0"/>
                  <a:t>: unitary matrix</a:t>
                </a:r>
                <a:r>
                  <a:rPr lang="en-US" altLang="ko-KR" b="1" dirty="0" smtClean="0"/>
                  <a:t>, </a:t>
                </a:r>
                <a14:m>
                  <m:oMath xmlns:m="http://schemas.openxmlformats.org/officeDocument/2006/math">
                    <m:r>
                      <a:rPr lang="el-GR" altLang="ko-KR" b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𝚺</m:t>
                    </m:r>
                  </m:oMath>
                </a14:m>
                <a:r>
                  <a:rPr lang="en-US" altLang="ko-KR" dirty="0" smtClean="0"/>
                  <a:t>: diagonal matrix with singular values.</a:t>
                </a:r>
              </a:p>
              <a:p>
                <a:pPr lvl="1"/>
                <a:r>
                  <a:rPr lang="en-US" altLang="ko-KR" dirty="0" smtClean="0"/>
                  <a:t>Column-wise </a:t>
                </a:r>
                <a:r>
                  <a:rPr lang="en-US" altLang="ko-KR" dirty="0"/>
                  <a:t>phase </a:t>
                </a:r>
                <a:r>
                  <a:rPr lang="en-US" altLang="ko-KR" dirty="0" smtClean="0"/>
                  <a:t>shift</a:t>
                </a:r>
              </a:p>
              <a:p>
                <a:pPr lvl="2"/>
                <a:r>
                  <a:rPr lang="en-US" altLang="ko-KR" dirty="0" smtClean="0"/>
                  <a:t>Multiply a diagonal matrix </a:t>
                </a:r>
                <a14:m>
                  <m:oMath xmlns:m="http://schemas.openxmlformats.org/officeDocument/2006/math">
                    <m:r>
                      <a:rPr lang="en-US" altLang="ko-KR" b="1">
                        <a:latin typeface="Cambria Math" panose="02040503050406030204" pitchFamily="18" charset="0"/>
                      </a:rPr>
                      <m:t>𝐃</m:t>
                    </m:r>
                  </m:oMath>
                </a14:m>
                <a:r>
                  <a:rPr lang="en-US" altLang="ko-KR" dirty="0" smtClean="0"/>
                  <a:t> to </a:t>
                </a:r>
                <a:r>
                  <a:rPr lang="en-US" altLang="ko-KR" b="1" dirty="0" smtClean="0"/>
                  <a:t>V</a:t>
                </a:r>
                <a:r>
                  <a:rPr lang="en-US" altLang="ko-KR" dirty="0" smtClean="0"/>
                  <a:t> for column-wise phase shift, which makes the elements in the last row to become non-zero real number. (i.e., </a:t>
                </a:r>
                <a:r>
                  <a:rPr lang="ko-KR" altLang="en-US" dirty="0"/>
                  <a:t>𝐐</a:t>
                </a:r>
                <a:r>
                  <a:rPr lang="en-US" altLang="ko-KR" dirty="0"/>
                  <a:t>=</a:t>
                </a:r>
                <a:r>
                  <a:rPr lang="ko-KR" altLang="en-US" dirty="0" smtClean="0"/>
                  <a:t>𝐕𝐃</a:t>
                </a:r>
                <a:r>
                  <a:rPr lang="en-US" altLang="ko-KR" dirty="0" smtClean="0"/>
                  <a:t>)</a:t>
                </a:r>
              </a:p>
              <a:p>
                <a:pPr lvl="2"/>
                <a:r>
                  <a:rPr lang="en-US" altLang="ko-KR" dirty="0"/>
                  <a:t>Example</a:t>
                </a:r>
              </a:p>
              <a:p>
                <a:pPr lvl="3"/>
                <a14:m>
                  <m:oMath xmlns:m="http://schemas.openxmlformats.org/officeDocument/2006/math">
                    <m:r>
                      <a:rPr lang="en-US" altLang="ko-KR" sz="1200" b="1">
                        <a:latin typeface="Cambria Math" panose="02040503050406030204" pitchFamily="18" charset="0"/>
                      </a:rPr>
                      <m:t>𝐐</m:t>
                    </m:r>
                    <m:r>
                      <a:rPr lang="en-US" altLang="ko-KR" sz="1200" i="1">
                        <a:latin typeface="Cambria Math" panose="02040503050406030204" pitchFamily="18" charset="0"/>
                      </a:rPr>
                      <m:t>=</m:t>
                    </m:r>
                    <m:limLow>
                      <m:limLowPr>
                        <m:ctrlPr>
                          <a:rPr lang="en-US" altLang="ko-KR" sz="1200" i="1">
                            <a:latin typeface="Cambria Math" panose="02040503050406030204" pitchFamily="18" charset="0"/>
                          </a:rPr>
                        </m:ctrlPr>
                      </m:limLowPr>
                      <m:e>
                        <m:groupChr>
                          <m:groupChrPr>
                            <m:chr m:val="⏟"/>
                            <m:ctrlPr>
                              <a:rPr lang="en-US" altLang="ko-KR" sz="1200" i="1">
                                <a:latin typeface="Cambria Math" panose="02040503050406030204" pitchFamily="18" charset="0"/>
                              </a:rPr>
                            </m:ctrlPr>
                          </m:groupChrPr>
                          <m:e>
                            <m:d>
                              <m:dPr>
                                <m:begChr m:val="["/>
                                <m:endChr m:val="]"/>
                                <m:ctrlPr>
                                  <a:rPr lang="en-US" altLang="ko-KR" sz="12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altLang="ko-KR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d>
                                        <m:dPr>
                                          <m:begChr m:val="|"/>
                                          <m:endChr m:val="|"/>
                                          <m:ctrlPr>
                                            <a:rPr lang="en-US" altLang="ko-KR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altLang="ko-KR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altLang="ko-KR" sz="1200" i="1">
                                                  <a:latin typeface="Cambria Math" panose="02040503050406030204" pitchFamily="18" charset="0"/>
                                                </a:rPr>
                                                <m:t>𝑣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altLang="ko-KR" sz="1200" i="1">
                                                  <a:latin typeface="Cambria Math" panose="02040503050406030204" pitchFamily="18" charset="0"/>
                                                </a:rPr>
                                                <m:t>11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  <m:sSup>
                                        <m:sSupPr>
                                          <m:ctrlPr>
                                            <a:rPr lang="en-US" altLang="ko-KR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altLang="ko-KR" sz="1200" i="1">
                                              <a:latin typeface="Cambria Math" panose="02040503050406030204" pitchFamily="18" charset="0"/>
                                            </a:rPr>
                                            <m:t>𝑒</m:t>
                                          </m:r>
                                        </m:e>
                                        <m:sup>
                                          <m:r>
                                            <a:rPr lang="en-US" altLang="ko-KR" sz="1200" i="1">
                                              <a:latin typeface="Cambria Math" panose="02040503050406030204" pitchFamily="18" charset="0"/>
                                            </a:rPr>
                                            <m:t>𝑗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altLang="ko-KR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ko-KR" altLang="en-US" sz="1200" i="1">
                                                  <a:latin typeface="Cambria Math" panose="02040503050406030204" pitchFamily="18" charset="0"/>
                                                </a:rPr>
                                                <m:t>𝜙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altLang="ko-KR" sz="1200" i="1">
                                                  <a:latin typeface="Cambria Math" panose="02040503050406030204" pitchFamily="18" charset="0"/>
                                                </a:rPr>
                                                <m:t>11</m:t>
                                              </m:r>
                                            </m:sub>
                                          </m:sSub>
                                        </m:sup>
                                      </m:sSup>
                                    </m:e>
                                    <m:e>
                                      <m:d>
                                        <m:dPr>
                                          <m:begChr m:val="|"/>
                                          <m:endChr m:val="|"/>
                                          <m:ctrlPr>
                                            <a:rPr lang="en-US" altLang="ko-KR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altLang="ko-KR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altLang="ko-KR" sz="1200" i="1">
                                                  <a:latin typeface="Cambria Math" panose="02040503050406030204" pitchFamily="18" charset="0"/>
                                                </a:rPr>
                                                <m:t>𝑣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altLang="ko-KR" sz="1200" i="1">
                                                  <a:latin typeface="Cambria Math" panose="02040503050406030204" pitchFamily="18" charset="0"/>
                                                </a:rPr>
                                                <m:t>12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  <m:sSup>
                                        <m:sSupPr>
                                          <m:ctrlPr>
                                            <a:rPr lang="en-US" altLang="ko-KR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altLang="ko-KR" sz="1200" i="1">
                                              <a:latin typeface="Cambria Math" panose="02040503050406030204" pitchFamily="18" charset="0"/>
                                            </a:rPr>
                                            <m:t>𝑒</m:t>
                                          </m:r>
                                        </m:e>
                                        <m:sup>
                                          <m:r>
                                            <a:rPr lang="en-US" altLang="ko-KR" sz="1200" i="1">
                                              <a:latin typeface="Cambria Math" panose="02040503050406030204" pitchFamily="18" charset="0"/>
                                            </a:rPr>
                                            <m:t>𝑗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altLang="ko-KR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ko-KR" altLang="en-US" sz="1200" i="1">
                                                  <a:latin typeface="Cambria Math" panose="02040503050406030204" pitchFamily="18" charset="0"/>
                                                </a:rPr>
                                                <m:t>𝜙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altLang="ko-KR" sz="1200" i="1">
                                                  <a:latin typeface="Cambria Math" panose="02040503050406030204" pitchFamily="18" charset="0"/>
                                                </a:rPr>
                                                <m:t>12</m:t>
                                              </m:r>
                                            </m:sub>
                                          </m:sSub>
                                        </m:sup>
                                      </m:sSup>
                                    </m:e>
                                  </m:mr>
                                  <m:mr>
                                    <m:e>
                                      <m:d>
                                        <m:dPr>
                                          <m:begChr m:val="|"/>
                                          <m:endChr m:val="|"/>
                                          <m:ctrlPr>
                                            <a:rPr lang="en-US" altLang="ko-KR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altLang="ko-KR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altLang="ko-KR" sz="1200" i="1">
                                                  <a:latin typeface="Cambria Math" panose="02040503050406030204" pitchFamily="18" charset="0"/>
                                                </a:rPr>
                                                <m:t>𝑣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altLang="ko-KR" sz="1200" i="1">
                                                  <a:latin typeface="Cambria Math" panose="02040503050406030204" pitchFamily="18" charset="0"/>
                                                </a:rPr>
                                                <m:t>21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  <m:sSup>
                                        <m:sSupPr>
                                          <m:ctrlPr>
                                            <a:rPr lang="en-US" altLang="ko-KR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altLang="ko-KR" sz="1200" i="1">
                                              <a:latin typeface="Cambria Math" panose="02040503050406030204" pitchFamily="18" charset="0"/>
                                            </a:rPr>
                                            <m:t>𝑒</m:t>
                                          </m:r>
                                        </m:e>
                                        <m:sup>
                                          <m:r>
                                            <a:rPr lang="en-US" altLang="ko-KR" sz="1200" i="1">
                                              <a:latin typeface="Cambria Math" panose="02040503050406030204" pitchFamily="18" charset="0"/>
                                            </a:rPr>
                                            <m:t>𝑗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altLang="ko-KR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ko-KR" altLang="en-US" sz="1200" i="1">
                                                  <a:latin typeface="Cambria Math" panose="02040503050406030204" pitchFamily="18" charset="0"/>
                                                </a:rPr>
                                                <m:t>𝜙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altLang="ko-KR" sz="1200" i="1">
                                                  <a:latin typeface="Cambria Math" panose="02040503050406030204" pitchFamily="18" charset="0"/>
                                                </a:rPr>
                                                <m:t>21</m:t>
                                              </m:r>
                                            </m:sub>
                                          </m:sSub>
                                        </m:sup>
                                      </m:sSup>
                                    </m:e>
                                    <m:e>
                                      <m:d>
                                        <m:dPr>
                                          <m:begChr m:val="|"/>
                                          <m:endChr m:val="|"/>
                                          <m:ctrlPr>
                                            <a:rPr lang="en-US" altLang="ko-KR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altLang="ko-KR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altLang="ko-KR" sz="1200" i="1">
                                                  <a:latin typeface="Cambria Math" panose="02040503050406030204" pitchFamily="18" charset="0"/>
                                                </a:rPr>
                                                <m:t>𝑣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altLang="ko-KR" sz="1200" i="1">
                                                  <a:latin typeface="Cambria Math" panose="02040503050406030204" pitchFamily="18" charset="0"/>
                                                </a:rPr>
                                                <m:t>22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  <m:sSup>
                                        <m:sSupPr>
                                          <m:ctrlPr>
                                            <a:rPr lang="en-US" altLang="ko-KR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altLang="ko-KR" sz="1200" i="1">
                                              <a:latin typeface="Cambria Math" panose="02040503050406030204" pitchFamily="18" charset="0"/>
                                            </a:rPr>
                                            <m:t>𝑒</m:t>
                                          </m:r>
                                        </m:e>
                                        <m:sup>
                                          <m:r>
                                            <a:rPr lang="en-US" altLang="ko-KR" sz="1200" i="1">
                                              <a:latin typeface="Cambria Math" panose="02040503050406030204" pitchFamily="18" charset="0"/>
                                            </a:rPr>
                                            <m:t>𝑗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altLang="ko-KR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ko-KR" altLang="en-US" sz="1200" i="1">
                                                  <a:latin typeface="Cambria Math" panose="02040503050406030204" pitchFamily="18" charset="0"/>
                                                </a:rPr>
                                                <m:t>𝜙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altLang="ko-KR" sz="1200" i="1">
                                                  <a:latin typeface="Cambria Math" panose="02040503050406030204" pitchFamily="18" charset="0"/>
                                                </a:rPr>
                                                <m:t>22</m:t>
                                              </m:r>
                                            </m:sub>
                                          </m:sSub>
                                        </m:sup>
                                      </m:sSup>
                                    </m:e>
                                  </m:mr>
                                </m:m>
                              </m:e>
                            </m:d>
                          </m:e>
                        </m:groupChr>
                      </m:e>
                      <m:lim>
                        <m:r>
                          <a:rPr lang="en-US" altLang="ko-KR" sz="1200" b="1">
                            <a:latin typeface="Cambria Math" panose="02040503050406030204" pitchFamily="18" charset="0"/>
                          </a:rPr>
                          <m:t>𝐕</m:t>
                        </m:r>
                      </m:lim>
                    </m:limLow>
                    <m:limLow>
                      <m:limLowPr>
                        <m:ctrlPr>
                          <a:rPr lang="en-US" altLang="ko-KR" sz="1200" i="1">
                            <a:latin typeface="Cambria Math" panose="02040503050406030204" pitchFamily="18" charset="0"/>
                          </a:rPr>
                        </m:ctrlPr>
                      </m:limLowPr>
                      <m:e>
                        <m:groupChr>
                          <m:groupChrPr>
                            <m:chr m:val="⏟"/>
                            <m:ctrlPr>
                              <a:rPr lang="en-US" altLang="ko-KR" sz="1200" i="1">
                                <a:latin typeface="Cambria Math" panose="02040503050406030204" pitchFamily="18" charset="0"/>
                              </a:rPr>
                            </m:ctrlPr>
                          </m:groupChrPr>
                          <m:e>
                            <m:d>
                              <m:dPr>
                                <m:begChr m:val="["/>
                                <m:endChr m:val="]"/>
                                <m:ctrlPr>
                                  <a:rPr lang="en-US" altLang="ko-KR" sz="12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altLang="ko-KR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sSup>
                                        <m:sSupPr>
                                          <m:ctrlPr>
                                            <a:rPr lang="en-US" altLang="ko-KR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altLang="ko-KR" sz="1200" i="1">
                                              <a:latin typeface="Cambria Math" panose="02040503050406030204" pitchFamily="18" charset="0"/>
                                            </a:rPr>
                                            <m:t>𝑒</m:t>
                                          </m:r>
                                        </m:e>
                                        <m:sup>
                                          <m:r>
                                            <a:rPr lang="en-US" altLang="ko-KR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en-US" altLang="ko-KR" sz="1200" i="1">
                                              <a:latin typeface="Cambria Math" panose="02040503050406030204" pitchFamily="18" charset="0"/>
                                            </a:rPr>
                                            <m:t>𝑗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altLang="ko-KR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ko-KR" altLang="en-US" sz="1200" i="1">
                                                  <a:latin typeface="Cambria Math" panose="02040503050406030204" pitchFamily="18" charset="0"/>
                                                </a:rPr>
                                                <m:t>𝜙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altLang="ko-KR" sz="1200" i="1">
                                                  <a:latin typeface="Cambria Math" panose="02040503050406030204" pitchFamily="18" charset="0"/>
                                                </a:rPr>
                                                <m:t>21</m:t>
                                              </m:r>
                                            </m:sub>
                                          </m:sSub>
                                        </m:sup>
                                      </m:sSup>
                                    </m:e>
                                    <m:e>
                                      <m:r>
                                        <a:rPr lang="en-US" altLang="ko-KR" sz="1200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altLang="ko-KR" sz="1200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>
                                      <m:sSup>
                                        <m:sSupPr>
                                          <m:ctrlPr>
                                            <a:rPr lang="en-US" altLang="ko-KR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altLang="ko-KR" sz="1200" i="1">
                                              <a:latin typeface="Cambria Math" panose="02040503050406030204" pitchFamily="18" charset="0"/>
                                            </a:rPr>
                                            <m:t>𝑒</m:t>
                                          </m:r>
                                        </m:e>
                                        <m:sup>
                                          <m:r>
                                            <a:rPr lang="en-US" altLang="ko-KR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en-US" altLang="ko-KR" sz="1200" i="1">
                                              <a:latin typeface="Cambria Math" panose="02040503050406030204" pitchFamily="18" charset="0"/>
                                            </a:rPr>
                                            <m:t>𝑗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altLang="ko-KR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ko-KR" altLang="en-US" sz="1200" i="1">
                                                  <a:latin typeface="Cambria Math" panose="02040503050406030204" pitchFamily="18" charset="0"/>
                                                </a:rPr>
                                                <m:t>𝜙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altLang="ko-KR" sz="1200" i="1">
                                                  <a:latin typeface="Cambria Math" panose="02040503050406030204" pitchFamily="18" charset="0"/>
                                                </a:rPr>
                                                <m:t>22</m:t>
                                              </m:r>
                                            </m:sub>
                                          </m:sSub>
                                        </m:sup>
                                      </m:sSup>
                                    </m:e>
                                  </m:mr>
                                </m:m>
                              </m:e>
                            </m:d>
                          </m:e>
                        </m:groupChr>
                      </m:e>
                      <m:lim>
                        <m:r>
                          <a:rPr lang="en-US" altLang="ko-KR" sz="1200" b="1">
                            <a:latin typeface="Cambria Math" panose="02040503050406030204" pitchFamily="18" charset="0"/>
                          </a:rPr>
                          <m:t>𝐃</m:t>
                        </m:r>
                      </m:lim>
                    </m:limLow>
                    <m:r>
                      <a:rPr lang="en-US" altLang="ko-KR" sz="12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altLang="ko-KR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altLang="ko-KR" sz="12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altLang="ko-KR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altLang="ko-KR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sz="1200" i="1">
                                          <a:latin typeface="Cambria Math" panose="02040503050406030204" pitchFamily="18" charset="0"/>
                                        </a:rPr>
                                        <m:t>𝑣</m:t>
                                      </m:r>
                                    </m:e>
                                    <m:sub>
                                      <m:r>
                                        <a:rPr lang="en-US" altLang="ko-KR" sz="1200" i="1">
                                          <a:latin typeface="Cambria Math" panose="02040503050406030204" pitchFamily="18" charset="0"/>
                                        </a:rPr>
                                        <m:t>11</m:t>
                                      </m:r>
                                    </m:sub>
                                  </m:sSub>
                                </m:e>
                              </m:d>
                              <m:sSup>
                                <m:sSupPr>
                                  <m:ctrlPr>
                                    <a:rPr lang="en-US" altLang="ko-KR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altLang="ko-KR" sz="12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altLang="ko-KR" sz="1200" i="1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  <m:sSub>
                                    <m:sSubPr>
                                      <m:ctrlPr>
                                        <a:rPr lang="en-US" altLang="ko-KR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sz="1200" i="1"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a:rPr lang="ko-KR" altLang="en-US" sz="1200" i="1">
                                          <a:latin typeface="Cambria Math" panose="02040503050406030204" pitchFamily="18" charset="0"/>
                                        </a:rPr>
                                        <m:t>𝜙</m:t>
                                      </m:r>
                                    </m:e>
                                    <m:sub>
                                      <m:r>
                                        <a:rPr lang="en-US" altLang="ko-KR" sz="1200" i="1">
                                          <a:latin typeface="Cambria Math" panose="02040503050406030204" pitchFamily="18" charset="0"/>
                                        </a:rPr>
                                        <m:t>11</m:t>
                                      </m:r>
                                    </m:sub>
                                  </m:sSub>
                                  <m:r>
                                    <a:rPr lang="en-US" altLang="ko-KR" sz="12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altLang="ko-KR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ko-KR" altLang="en-US" sz="1200" i="1">
                                          <a:latin typeface="Cambria Math" panose="02040503050406030204" pitchFamily="18" charset="0"/>
                                        </a:rPr>
                                        <m:t>𝜙</m:t>
                                      </m:r>
                                    </m:e>
                                    <m:sub>
                                      <m:r>
                                        <a:rPr lang="en-US" altLang="ko-KR" sz="1200" i="1">
                                          <a:latin typeface="Cambria Math" panose="02040503050406030204" pitchFamily="18" charset="0"/>
                                        </a:rPr>
                                        <m:t>21</m:t>
                                      </m:r>
                                    </m:sub>
                                  </m:sSub>
                                  <m:r>
                                    <a:rPr lang="en-US" altLang="ko-KR" sz="1200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sup>
                              </m:sSup>
                            </m:e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altLang="ko-KR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altLang="ko-KR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sz="1200" i="1">
                                          <a:latin typeface="Cambria Math" panose="02040503050406030204" pitchFamily="18" charset="0"/>
                                        </a:rPr>
                                        <m:t>𝑣</m:t>
                                      </m:r>
                                    </m:e>
                                    <m:sub>
                                      <m:r>
                                        <a:rPr lang="en-US" altLang="ko-KR" sz="1200" i="1">
                                          <a:latin typeface="Cambria Math" panose="02040503050406030204" pitchFamily="18" charset="0"/>
                                        </a:rPr>
                                        <m:t>12</m:t>
                                      </m:r>
                                    </m:sub>
                                  </m:sSub>
                                </m:e>
                              </m:d>
                              <m:sSup>
                                <m:sSupPr>
                                  <m:ctrlPr>
                                    <a:rPr lang="en-US" altLang="ko-KR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altLang="ko-KR" sz="12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altLang="ko-KR" sz="1200" i="1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  <m:sSub>
                                    <m:sSubPr>
                                      <m:ctrlPr>
                                        <a:rPr lang="en-US" altLang="ko-KR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sz="1200" i="1"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a:rPr lang="ko-KR" altLang="en-US" sz="1200" i="1">
                                          <a:latin typeface="Cambria Math" panose="02040503050406030204" pitchFamily="18" charset="0"/>
                                        </a:rPr>
                                        <m:t>𝜙</m:t>
                                      </m:r>
                                    </m:e>
                                    <m:sub>
                                      <m:r>
                                        <a:rPr lang="en-US" altLang="ko-KR" sz="1200" i="1">
                                          <a:latin typeface="Cambria Math" panose="02040503050406030204" pitchFamily="18" charset="0"/>
                                        </a:rPr>
                                        <m:t>12</m:t>
                                      </m:r>
                                    </m:sub>
                                  </m:sSub>
                                  <m:r>
                                    <a:rPr lang="en-US" altLang="ko-KR" sz="12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altLang="ko-KR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ko-KR" altLang="en-US" sz="1200" i="1">
                                          <a:latin typeface="Cambria Math" panose="02040503050406030204" pitchFamily="18" charset="0"/>
                                        </a:rPr>
                                        <m:t>𝜙</m:t>
                                      </m:r>
                                    </m:e>
                                    <m:sub>
                                      <m:r>
                                        <a:rPr lang="en-US" altLang="ko-KR" sz="1200" i="1">
                                          <a:latin typeface="Cambria Math" panose="02040503050406030204" pitchFamily="18" charset="0"/>
                                        </a:rPr>
                                        <m:t>22)</m:t>
                                      </m:r>
                                    </m:sub>
                                  </m:sSub>
                                </m:sup>
                              </m:sSup>
                            </m:e>
                          </m:mr>
                          <m:m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altLang="ko-KR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altLang="ko-KR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sz="1200" i="1">
                                          <a:latin typeface="Cambria Math" panose="02040503050406030204" pitchFamily="18" charset="0"/>
                                        </a:rPr>
                                        <m:t>𝑣</m:t>
                                      </m:r>
                                    </m:e>
                                    <m:sub>
                                      <m:r>
                                        <a:rPr lang="en-US" altLang="ko-KR" sz="1200" i="1">
                                          <a:latin typeface="Cambria Math" panose="02040503050406030204" pitchFamily="18" charset="0"/>
                                        </a:rPr>
                                        <m:t>21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altLang="ko-KR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altLang="ko-KR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sz="1200" i="1">
                                          <a:latin typeface="Cambria Math" panose="02040503050406030204" pitchFamily="18" charset="0"/>
                                        </a:rPr>
                                        <m:t>𝑣</m:t>
                                      </m:r>
                                    </m:e>
                                    <m:sub>
                                      <m:r>
                                        <a:rPr lang="en-US" altLang="ko-KR" sz="1200" i="1">
                                          <a:latin typeface="Cambria Math" panose="02040503050406030204" pitchFamily="18" charset="0"/>
                                        </a:rPr>
                                        <m:t>22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mr>
                        </m:m>
                      </m:e>
                    </m:d>
                  </m:oMath>
                </a14:m>
                <a:endParaRPr lang="en-US" altLang="ko-KR" dirty="0"/>
              </a:p>
              <a:p>
                <a:pPr lvl="1"/>
                <a:r>
                  <a:rPr lang="en-US" altLang="ko-KR" dirty="0" smtClean="0"/>
                  <a:t>Givens rotation</a:t>
                </a:r>
              </a:p>
              <a:p>
                <a:pPr lvl="2"/>
                <a:r>
                  <a:rPr lang="en-US" altLang="ko-KR" b="1" dirty="0" smtClean="0"/>
                  <a:t>Q</a:t>
                </a:r>
                <a:r>
                  <a:rPr lang="en-US" altLang="ko-KR" dirty="0" smtClean="0"/>
                  <a:t> </a:t>
                </a:r>
                <a:r>
                  <a:rPr lang="en-US" altLang="ko-KR" dirty="0"/>
                  <a:t>is decomposed by a series of </a:t>
                </a:r>
                <a:r>
                  <a:rPr lang="en-US" altLang="ko-KR" dirty="0" smtClean="0"/>
                  <a:t>Givens rotation </a:t>
                </a:r>
                <a:r>
                  <a:rPr lang="en-US" altLang="ko-KR" dirty="0"/>
                  <a:t>matrices, </a:t>
                </a:r>
                <a:r>
                  <a:rPr lang="en-US" altLang="ko-KR" dirty="0" smtClean="0"/>
                  <a:t>each of </a:t>
                </a:r>
                <a:r>
                  <a:rPr lang="en-US" altLang="ko-KR" dirty="0"/>
                  <a:t>which is expressed with </a:t>
                </a:r>
                <a:r>
                  <a:rPr lang="en-US" altLang="ko-KR" dirty="0" smtClean="0"/>
                  <a:t>{</a:t>
                </a:r>
                <a14:m>
                  <m:oMath xmlns:m="http://schemas.openxmlformats.org/officeDocument/2006/math">
                    <m:r>
                      <a:rPr lang="ko-KR" altLang="en-US" i="1" dirty="0" smtClean="0">
                        <a:latin typeface="Cambria Math" panose="02040503050406030204" pitchFamily="18" charset="0"/>
                      </a:rPr>
                      <m:t>𝜙</m:t>
                    </m:r>
                  </m:oMath>
                </a14:m>
                <a:r>
                  <a:rPr lang="en-US" altLang="ko-KR" dirty="0" smtClean="0"/>
                  <a:t>, </a:t>
                </a:r>
                <a14:m>
                  <m:oMath xmlns:m="http://schemas.openxmlformats.org/officeDocument/2006/math">
                    <m:r>
                      <a:rPr lang="ko-KR" altLang="en-US" i="1" dirty="0" smtClean="0">
                        <a:latin typeface="Cambria Math" panose="02040503050406030204" pitchFamily="18" charset="0"/>
                      </a:rPr>
                      <m:t>𝜓</m:t>
                    </m:r>
                  </m:oMath>
                </a14:m>
                <a:r>
                  <a:rPr lang="en-US" altLang="ko-KR" dirty="0" smtClean="0"/>
                  <a:t>} angles.</a:t>
                </a:r>
                <a:endParaRPr lang="en-US" altLang="ko-KR" dirty="0"/>
              </a:p>
              <a:p>
                <a:pPr lvl="1"/>
                <a:r>
                  <a:rPr lang="en-US" altLang="ko-KR" dirty="0" smtClean="0"/>
                  <a:t>Quantization</a:t>
                </a:r>
              </a:p>
              <a:p>
                <a:pPr lvl="2"/>
                <a:r>
                  <a:rPr lang="en-US" altLang="ko-KR" dirty="0" smtClean="0"/>
                  <a:t>{</a:t>
                </a:r>
                <a14:m>
                  <m:oMath xmlns:m="http://schemas.openxmlformats.org/officeDocument/2006/math">
                    <m:r>
                      <a:rPr lang="ko-KR" altLang="en-US" i="1" dirty="0">
                        <a:latin typeface="Cambria Math" panose="02040503050406030204" pitchFamily="18" charset="0"/>
                      </a:rPr>
                      <m:t>𝜙</m:t>
                    </m:r>
                  </m:oMath>
                </a14:m>
                <a:r>
                  <a:rPr lang="en-US" altLang="ko-KR" dirty="0"/>
                  <a:t>, </a:t>
                </a:r>
                <a14:m>
                  <m:oMath xmlns:m="http://schemas.openxmlformats.org/officeDocument/2006/math">
                    <m:r>
                      <a:rPr lang="ko-KR" altLang="en-US" i="1" dirty="0">
                        <a:latin typeface="Cambria Math" panose="02040503050406030204" pitchFamily="18" charset="0"/>
                      </a:rPr>
                      <m:t>𝜓</m:t>
                    </m:r>
                  </m:oMath>
                </a14:m>
                <a:r>
                  <a:rPr lang="en-US" altLang="ko-KR" dirty="0"/>
                  <a:t>}</a:t>
                </a:r>
                <a:r>
                  <a:rPr lang="en-US" altLang="ko-KR" dirty="0" smtClean="0"/>
                  <a:t> </a:t>
                </a:r>
                <a:r>
                  <a:rPr lang="en-US" altLang="ko-KR" dirty="0"/>
                  <a:t>angles are </a:t>
                </a:r>
                <a:r>
                  <a:rPr lang="en-US" altLang="ko-KR" dirty="0" smtClean="0"/>
                  <a:t>quantized with </a:t>
                </a:r>
                <a:r>
                  <a:rPr lang="en-US" altLang="ko-KR" dirty="0"/>
                  <a:t>a limited number of bits </a:t>
                </a:r>
                <a:r>
                  <a:rPr lang="en-US" altLang="ko-KR" dirty="0" smtClean="0"/>
                  <a:t>for feedback.</a:t>
                </a:r>
                <a:endParaRPr lang="en-US" altLang="ko-KR" dirty="0"/>
              </a:p>
              <a:p>
                <a:endParaRPr lang="en-US" altLang="ko-KR" dirty="0"/>
              </a:p>
            </p:txBody>
          </p:sp>
        </mc:Choice>
        <mc:Fallback xmlns="">
          <p:sp>
            <p:nvSpPr>
              <p:cNvPr id="2" name="내용 개체 틀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06" t="-787" b="-8136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Recap: Compressed Beamforming Feedback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2022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360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제목 2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altLang="ko-KR" dirty="0"/>
                  <a:t>Channel Information </a:t>
                </a:r>
                <a:r>
                  <a:rPr lang="en-US" altLang="ko-KR" dirty="0" smtClean="0"/>
                  <a:t>Feedback for </a:t>
                </a:r>
                <a:r>
                  <a:rPr lang="en-US" altLang="ko-KR" dirty="0"/>
                  <a:t>Smooth </a:t>
                </a:r>
                <a:r>
                  <a:rPr lang="en-US" altLang="ko-KR" dirty="0" smtClean="0"/>
                  <a:t>Beamforming (</a:t>
                </a:r>
                <a:r>
                  <a:rPr lang="en-US" altLang="ko-KR" dirty="0"/>
                  <a:t>Case 1: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𝒓𝒙</m:t>
                        </m:r>
                      </m:sub>
                    </m:sSub>
                    <m:r>
                      <a:rPr lang="en-US" altLang="ko-KR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ko-KR" i="1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US" altLang="ko-KR" dirty="0" smtClean="0"/>
                  <a:t>)</a:t>
                </a:r>
                <a:endParaRPr lang="ko-KR" altLang="en-US" dirty="0"/>
              </a:p>
            </p:txBody>
          </p:sp>
        </mc:Choice>
        <mc:Fallback xmlns="">
          <p:sp>
            <p:nvSpPr>
              <p:cNvPr id="3" name="제목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t="-28571" b="-43750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November 2022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내용 개체 틀 2"/>
              <p:cNvSpPr>
                <a:spLocks noGrp="1"/>
              </p:cNvSpPr>
              <p:nvPr>
                <p:ph idx="1"/>
              </p:nvPr>
            </p:nvSpPr>
            <p:spPr>
              <a:xfrm>
                <a:off x="759600" y="1480799"/>
                <a:ext cx="7772400" cy="4994613"/>
              </a:xfrm>
            </p:spPr>
            <p:txBody>
              <a:bodyPr/>
              <a:lstStyle/>
              <a:p>
                <a:r>
                  <a:rPr lang="en-US" altLang="ko-KR" dirty="0" smtClean="0"/>
                  <a:t>Analysis on discontinuity</a:t>
                </a:r>
              </a:p>
              <a:p>
                <a:pPr lvl="1"/>
                <a:r>
                  <a:rPr lang="en-US" altLang="ko-KR" dirty="0" smtClean="0"/>
                  <a:t>We observed that the column-wise phase shift incurs the discontinuities in the beam-steering matrix.</a:t>
                </a:r>
              </a:p>
              <a:p>
                <a:pPr lvl="2"/>
                <a:r>
                  <a:rPr lang="en-US" altLang="ko-KR" dirty="0" smtClean="0"/>
                  <a:t>The </a:t>
                </a:r>
                <a:r>
                  <a:rPr lang="en-US" altLang="ko-KR" dirty="0"/>
                  <a:t>discontinuity occurs when the magnitude of the element in the last row of </a:t>
                </a:r>
                <a:r>
                  <a:rPr lang="ko-KR" altLang="en-US" dirty="0"/>
                  <a:t>𝐕 </a:t>
                </a:r>
                <a:r>
                  <a:rPr lang="en-US" altLang="ko-KR" dirty="0"/>
                  <a:t>is near zero. </a:t>
                </a:r>
              </a:p>
              <a:p>
                <a:pPr lvl="2"/>
                <a:r>
                  <a:rPr lang="en-US" altLang="ko-KR" dirty="0"/>
                  <a:t>This is because the phase changes suddenly across subcarriers around this point.</a:t>
                </a:r>
              </a:p>
              <a:p>
                <a:pPr lvl="1"/>
                <a:r>
                  <a:rPr lang="en-US" altLang="ko-KR" dirty="0" smtClean="0"/>
                  <a:t>Example</a:t>
                </a:r>
              </a:p>
              <a:p>
                <a:pPr lvl="2"/>
                <a14:m>
                  <m:oMath xmlns:m="http://schemas.openxmlformats.org/officeDocument/2006/math">
                    <m:r>
                      <a:rPr lang="en-US" altLang="ko-KR" b="1">
                        <a:latin typeface="Cambria Math" panose="02040503050406030204" pitchFamily="18" charset="0"/>
                      </a:rPr>
                      <m:t>𝐐</m:t>
                    </m:r>
                    <m:r>
                      <a:rPr lang="en-US" altLang="ko-KR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brk m:alnAt="7"/>
                          </m:rPr>
                          <a:rPr lang="en-US" altLang="ko-KR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𝑗</m:t>
                        </m:r>
                        <m:sSub>
                          <m:sSubPr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ko-KR" altLang="en-US" i="1">
                                <a:latin typeface="Cambria Math" panose="02040503050406030204" pitchFamily="18" charset="0"/>
                              </a:rPr>
                              <m:t>𝜙</m:t>
                            </m:r>
                          </m:e>
                          <m:sub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sup>
                    </m:sSup>
                    <m:limLow>
                      <m:limLowPr>
                        <m:ctrlPr>
                          <a:rPr lang="en-US" altLang="ko-KR" i="1" smtClean="0">
                            <a:latin typeface="Cambria Math" panose="02040503050406030204" pitchFamily="18" charset="0"/>
                          </a:rPr>
                        </m:ctrlPr>
                      </m:limLowPr>
                      <m:e>
                        <m:groupChr>
                          <m:groupChrPr>
                            <m:chr m:val="⏟"/>
                            <m:ctrlPr>
                              <a:rPr lang="en-US" altLang="ko-KR" i="1" smtClean="0">
                                <a:latin typeface="Cambria Math" panose="02040503050406030204" pitchFamily="18" charset="0"/>
                              </a:rPr>
                            </m:ctrlPr>
                          </m:groupChrPr>
                          <m:e>
                            <m:d>
                              <m:dPr>
                                <m:begChr m:val="["/>
                                <m:endChr m:val="]"/>
                                <m:ctrlPr>
                                  <a:rPr lang="en-US" altLang="ko-KR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altLang="ko-KR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d>
                                        <m:dPr>
                                          <m:begChr m:val="|"/>
                                          <m:endChr m:val="|"/>
                                          <m:ctrlPr>
                                            <a:rPr lang="en-US" altLang="ko-KR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altLang="ko-KR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altLang="ko-KR" i="1">
                                                  <a:latin typeface="Cambria Math" panose="02040503050406030204" pitchFamily="18" charset="0"/>
                                                </a:rPr>
                                                <m:t>𝑣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altLang="ko-KR" i="1">
                                                  <a:latin typeface="Cambria Math" panose="02040503050406030204" pitchFamily="18" charset="0"/>
                                                </a:rPr>
                                                <m:t>1</m:t>
                                              </m:r>
                                              <m:r>
                                                <a:rPr lang="en-US" altLang="ko-KR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1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  <m:sSup>
                                        <m:sSupPr>
                                          <m:ctrlPr>
                                            <a:rPr lang="en-US" altLang="ko-KR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altLang="ko-KR" i="1">
                                              <a:latin typeface="Cambria Math" panose="02040503050406030204" pitchFamily="18" charset="0"/>
                                            </a:rPr>
                                            <m:t>𝑒</m:t>
                                          </m:r>
                                        </m:e>
                                        <m:sup>
                                          <m:r>
                                            <a:rPr lang="en-US" altLang="ko-KR" i="1">
                                              <a:latin typeface="Cambria Math" panose="02040503050406030204" pitchFamily="18" charset="0"/>
                                            </a:rPr>
                                            <m:t>𝑗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altLang="ko-KR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ko-KR" altLang="en-US" i="1">
                                                  <a:latin typeface="Cambria Math" panose="02040503050406030204" pitchFamily="18" charset="0"/>
                                                </a:rPr>
                                                <m:t>𝜙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altLang="ko-KR" i="1">
                                                  <a:latin typeface="Cambria Math" panose="02040503050406030204" pitchFamily="18" charset="0"/>
                                                </a:rPr>
                                                <m:t>1</m:t>
                                              </m:r>
                                              <m:r>
                                                <a:rPr lang="en-US" altLang="ko-KR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1</m:t>
                                              </m:r>
                                            </m:sub>
                                          </m:sSub>
                                        </m:sup>
                                      </m:sSup>
                                    </m:e>
                                  </m:mr>
                                  <m:mr>
                                    <m:e>
                                      <m:d>
                                        <m:dPr>
                                          <m:begChr m:val="|"/>
                                          <m:endChr m:val="|"/>
                                          <m:ctrlPr>
                                            <a:rPr lang="en-US" altLang="ko-KR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altLang="ko-KR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altLang="ko-KR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𝑣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altLang="ko-KR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  <m:r>
                                                <a:rPr lang="en-US" altLang="ko-KR" b="0" i="1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1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  <m:sSup>
                                        <m:sSupPr>
                                          <m:ctrlPr>
                                            <a:rPr lang="en-US" altLang="ko-KR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altLang="ko-KR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𝑒</m:t>
                                          </m:r>
                                        </m:e>
                                        <m:sup>
                                          <m:r>
                                            <a:rPr lang="en-US" altLang="ko-KR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𝑗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altLang="ko-KR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ko-KR" altLang="en-US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𝜙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altLang="ko-KR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  <m:r>
                                                <a:rPr lang="en-US" altLang="ko-KR" b="0" i="1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1</m:t>
                                              </m:r>
                                            </m:sub>
                                          </m:sSub>
                                        </m:sup>
                                      </m:sSup>
                                    </m:e>
                                  </m:mr>
                                </m:m>
                              </m:e>
                            </m:d>
                          </m:e>
                        </m:groupChr>
                      </m:e>
                      <m:lim>
                        <m:r>
                          <a:rPr lang="en-US" altLang="ko-KR" b="1" i="0" smtClean="0">
                            <a:latin typeface="Cambria Math" panose="02040503050406030204" pitchFamily="18" charset="0"/>
                          </a:rPr>
                          <m:t>𝐕</m:t>
                        </m:r>
                      </m:lim>
                    </m:limLow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= </m:t>
                    </m:r>
                    <m:d>
                      <m:dPr>
                        <m:begChr m:val="["/>
                        <m:endChr m:val="]"/>
                        <m:ctrlPr>
                          <a:rPr lang="en-US" altLang="ko-KR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altLang="ko-KR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𝑣</m:t>
                                      </m:r>
                                    </m:e>
                                    <m:sub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  <m:r>
                                        <a:rPr lang="en-US" altLang="ko-KR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  <m:sSup>
                                <m:sSupPr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  <m:r>
                                    <a:rPr lang="en-US" altLang="ko-KR" b="0" i="1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sSub>
                                    <m:sSubPr>
                                      <m:ctrlP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ko-KR" altLang="en-US" i="1">
                                          <a:latin typeface="Cambria Math" panose="02040503050406030204" pitchFamily="18" charset="0"/>
                                        </a:rPr>
                                        <m:t>𝜙</m:t>
                                      </m:r>
                                    </m:e>
                                    <m:sub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  <m:r>
                                        <a:rPr lang="en-US" altLang="ko-KR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en-US" altLang="ko-KR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ko-KR" altLang="en-US" i="1">
                                          <a:latin typeface="Cambria Math" panose="02040503050406030204" pitchFamily="18" charset="0"/>
                                        </a:rPr>
                                        <m:t>𝜙</m:t>
                                      </m:r>
                                    </m:e>
                                    <m:sub>
                                      <m:r>
                                        <a:rPr lang="en-US" altLang="ko-KR" b="0" i="1" smtClean="0">
                                          <a:latin typeface="Cambria Math" panose="02040503050406030204" pitchFamily="18" charset="0"/>
                                        </a:rPr>
                                        <m:t>21</m:t>
                                      </m:r>
                                    </m:sub>
                                  </m:sSub>
                                  <m:r>
                                    <a:rPr lang="en-US" altLang="ko-KR" b="0" i="1" smtClea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sup>
                              </m:sSup>
                            </m:e>
                          </m:mr>
                          <m:m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𝑣</m:t>
                                      </m:r>
                                    </m:e>
                                    <m:sub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US" altLang="ko-KR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mr>
                        </m:m>
                      </m:e>
                    </m:d>
                  </m:oMath>
                </a14:m>
                <a:endParaRPr lang="en-US" altLang="ko-KR" dirty="0" smtClean="0"/>
              </a:p>
              <a:p>
                <a:pPr lvl="2"/>
                <a:endParaRPr lang="en-US" altLang="ko-KR" dirty="0" smtClean="0"/>
              </a:p>
              <a:p>
                <a:pPr lvl="2"/>
                <a:r>
                  <a:rPr lang="en-US" altLang="ko-KR" dirty="0" smtClean="0"/>
                  <a:t>When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21</m:t>
                            </m:r>
                          </m:sub>
                        </m:sSub>
                      </m:e>
                    </m:d>
                    <m:r>
                      <a:rPr lang="en-US" altLang="ko-K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altLang="ko-KR" dirty="0" smtClean="0"/>
                  <a:t>, sudden change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ko-KR" altLang="en-US" i="1"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ko-KR" altLang="en-US" dirty="0" smtClean="0"/>
                  <a:t> </a:t>
                </a:r>
                <a:r>
                  <a:rPr lang="en-US" altLang="ko-KR" dirty="0" smtClean="0"/>
                  <a:t>happens between adjacent tones.</a:t>
                </a:r>
              </a:p>
              <a:p>
                <a:pPr lvl="2"/>
                <a:r>
                  <a:rPr lang="en-US" altLang="ko-KR" dirty="0" smtClean="0"/>
                  <a:t>As a result, smoothness is broken in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sSup>
                      <m:sSup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brk m:alnAt="7"/>
                          </m:rPr>
                          <a:rPr lang="en-US" altLang="ko-KR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ko-KR" altLang="en-US" i="1">
                                <a:latin typeface="Cambria Math" panose="02040503050406030204" pitchFamily="18" charset="0"/>
                              </a:rPr>
                              <m:t>𝜙</m:t>
                            </m:r>
                          </m:e>
                          <m:sub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ko-KR" altLang="en-US" i="1">
                                <a:latin typeface="Cambria Math" panose="02040503050406030204" pitchFamily="18" charset="0"/>
                              </a:rPr>
                              <m:t>𝜙</m:t>
                            </m:r>
                          </m:e>
                          <m:sub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p>
                  </m:oMath>
                </a14:m>
                <a:r>
                  <a:rPr lang="en-US" altLang="ko-KR" dirty="0" smtClean="0"/>
                  <a:t>.</a:t>
                </a:r>
              </a:p>
              <a:p>
                <a:pPr lvl="2"/>
                <a:endParaRPr lang="ko-KR" altLang="en-US" dirty="0"/>
              </a:p>
            </p:txBody>
          </p:sp>
        </mc:Choice>
        <mc:Fallback xmlns="">
          <p:sp>
            <p:nvSpPr>
              <p:cNvPr id="17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59600" y="1480799"/>
                <a:ext cx="7772400" cy="4994613"/>
              </a:xfrm>
              <a:blipFill>
                <a:blip r:embed="rId3"/>
                <a:stretch>
                  <a:fillRect l="-706" t="-733" r="-706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68979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제목 2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altLang="ko-KR" dirty="0" smtClean="0"/>
                  <a:t>Channel Information Feedback for Smooth Beamforming </a:t>
                </a:r>
                <a:r>
                  <a:rPr lang="en-US" altLang="ko-KR" dirty="0"/>
                  <a:t>(Case 1: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𝒓𝒙</m:t>
                        </m:r>
                      </m:sub>
                    </m:sSub>
                    <m:r>
                      <a:rPr lang="en-US" altLang="ko-KR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ko-KR" i="1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US" altLang="ko-KR" dirty="0"/>
                  <a:t>)</a:t>
                </a:r>
                <a:endParaRPr lang="ko-KR" altLang="en-US" dirty="0"/>
              </a:p>
            </p:txBody>
          </p:sp>
        </mc:Choice>
        <mc:Fallback xmlns="">
          <p:sp>
            <p:nvSpPr>
              <p:cNvPr id="3" name="제목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t="-28571" b="-43750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November 2022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내용 개체 틀 2"/>
              <p:cNvSpPr>
                <a:spLocks noGrp="1"/>
              </p:cNvSpPr>
              <p:nvPr>
                <p:ph idx="1"/>
              </p:nvPr>
            </p:nvSpPr>
            <p:spPr>
              <a:xfrm>
                <a:off x="759600" y="1480799"/>
                <a:ext cx="7772400" cy="4994613"/>
              </a:xfrm>
            </p:spPr>
            <p:txBody>
              <a:bodyPr/>
              <a:lstStyle/>
              <a:p>
                <a:r>
                  <a:rPr lang="en-US" altLang="ko-KR" dirty="0"/>
                  <a:t>Analysis on </a:t>
                </a:r>
                <a:r>
                  <a:rPr lang="en-US" altLang="ko-KR" dirty="0" smtClean="0"/>
                  <a:t>discontinuity</a:t>
                </a:r>
                <a:endParaRPr lang="en-US" altLang="ko-KR" dirty="0"/>
              </a:p>
              <a:p>
                <a:pPr lvl="1"/>
                <a:r>
                  <a:rPr lang="en-US" altLang="ko-KR" dirty="0" smtClean="0"/>
                  <a:t>As </a:t>
                </a:r>
                <a:r>
                  <a:rPr lang="en-US" altLang="ko-KR" dirty="0"/>
                  <a:t>shown in the figures below, Euclidean distance between two adjacent beam-steering matrices becomes large when the magnitude of the element in the last row of </a:t>
                </a:r>
                <a:r>
                  <a:rPr lang="en-US" altLang="ko-KR" b="1" dirty="0"/>
                  <a:t>V</a:t>
                </a:r>
                <a:r>
                  <a:rPr lang="en-US" altLang="ko-KR" dirty="0"/>
                  <a:t> is near zero</a:t>
                </a:r>
                <a:r>
                  <a:rPr lang="en-US" altLang="ko-KR" dirty="0" smtClean="0"/>
                  <a:t>.</a:t>
                </a:r>
              </a:p>
              <a:p>
                <a:pPr lvl="2"/>
                <a:r>
                  <a:rPr lang="en-US" altLang="ko-KR" dirty="0"/>
                  <a:t>Measure of the smoothness</a:t>
                </a:r>
              </a:p>
              <a:p>
                <a:pPr lvl="3"/>
                <a:r>
                  <a:rPr lang="en-US" altLang="ko-KR" dirty="0"/>
                  <a:t>Euclidean distance between two adjacent beam-steering matrices</a:t>
                </a:r>
              </a:p>
              <a:p>
                <a:pPr lvl="3"/>
                <a:r>
                  <a:rPr lang="en-US" altLang="ko-KR" dirty="0"/>
                  <a:t>ED =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b="1">
                                <a:latin typeface="Cambria Math" panose="02040503050406030204" pitchFamily="18" charset="0"/>
                              </a:rPr>
                              <m:t>𝐐</m:t>
                            </m:r>
                          </m:e>
                          <m:sub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</m:s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b="1">
                                <a:latin typeface="Cambria Math" panose="02040503050406030204" pitchFamily="18" charset="0"/>
                              </a:rPr>
                              <m:t>𝐐</m:t>
                            </m:r>
                          </m:e>
                          <m:sub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altLang="ko-KR" dirty="0" smtClean="0"/>
                  <a:t>, 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1">
                            <a:latin typeface="Cambria Math" panose="02040503050406030204" pitchFamily="18" charset="0"/>
                          </a:rPr>
                          <m:t>𝐐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altLang="ko-KR" dirty="0" smtClean="0"/>
                  <a:t> is the beam-steering matrix for the </a:t>
                </a:r>
                <a:r>
                  <a:rPr lang="en-US" altLang="ko-KR" i="1" dirty="0" smtClean="0"/>
                  <a:t>k</a:t>
                </a:r>
                <a:r>
                  <a:rPr lang="en-US" altLang="ko-KR" dirty="0" smtClean="0"/>
                  <a:t>-</a:t>
                </a:r>
                <a:r>
                  <a:rPr lang="en-US" altLang="ko-KR" dirty="0" err="1" smtClean="0"/>
                  <a:t>th</a:t>
                </a:r>
                <a:r>
                  <a:rPr lang="en-US" altLang="ko-KR" dirty="0" smtClean="0"/>
                  <a:t> subcarrier.</a:t>
                </a:r>
                <a:endParaRPr lang="en-US" altLang="ko-KR" dirty="0"/>
              </a:p>
              <a:p>
                <a:pPr lvl="1"/>
                <a:endParaRPr lang="en-US" altLang="ko-KR" dirty="0" smtClean="0"/>
              </a:p>
              <a:p>
                <a:pPr lvl="2"/>
                <a:endParaRPr lang="ko-KR" altLang="en-US" dirty="0"/>
              </a:p>
            </p:txBody>
          </p:sp>
        </mc:Choice>
        <mc:Fallback xmlns="">
          <p:sp>
            <p:nvSpPr>
              <p:cNvPr id="17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59600" y="1480799"/>
                <a:ext cx="7772400" cy="4994613"/>
              </a:xfrm>
              <a:blipFill>
                <a:blip r:embed="rId3"/>
                <a:stretch>
                  <a:fillRect l="-706" t="-733" r="-471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그림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52411" y="3608999"/>
            <a:ext cx="3692009" cy="2769007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66191" y="3609000"/>
            <a:ext cx="3692009" cy="2769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7807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제목 2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altLang="ko-KR" dirty="0" smtClean="0"/>
                  <a:t>Channel Information Feedback for Smooth Beamforming </a:t>
                </a:r>
                <a:r>
                  <a:rPr lang="en-US" altLang="ko-KR" dirty="0"/>
                  <a:t>(Case 1: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𝒓𝒙</m:t>
                        </m:r>
                      </m:sub>
                    </m:sSub>
                    <m:r>
                      <a:rPr lang="en-US" altLang="ko-KR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ko-KR" i="1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US" altLang="ko-KR" dirty="0"/>
                  <a:t>)</a:t>
                </a:r>
                <a:endParaRPr lang="ko-KR" altLang="en-US" dirty="0"/>
              </a:p>
            </p:txBody>
          </p:sp>
        </mc:Choice>
        <mc:Fallback xmlns="">
          <p:sp>
            <p:nvSpPr>
              <p:cNvPr id="3" name="제목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t="-28571" b="-43750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November 2022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내용 개체 틀 2"/>
              <p:cNvSpPr>
                <a:spLocks noGrp="1"/>
              </p:cNvSpPr>
              <p:nvPr>
                <p:ph idx="1"/>
              </p:nvPr>
            </p:nvSpPr>
            <p:spPr>
              <a:xfrm>
                <a:off x="759600" y="1480799"/>
                <a:ext cx="7772400" cy="4994613"/>
              </a:xfrm>
            </p:spPr>
            <p:txBody>
              <a:bodyPr/>
              <a:lstStyle/>
              <a:p>
                <a:r>
                  <a:rPr lang="en-US" altLang="ko-KR" dirty="0" smtClean="0"/>
                  <a:t>Solution </a:t>
                </a:r>
              </a:p>
              <a:p>
                <a:pPr lvl="1"/>
                <a:r>
                  <a:rPr lang="en-US" altLang="ko-KR" dirty="0"/>
                  <a:t>Feedback of the phase information for the last row of </a:t>
                </a:r>
                <a:r>
                  <a:rPr lang="en-US" altLang="ko-KR" b="1" dirty="0" smtClean="0"/>
                  <a:t>V</a:t>
                </a:r>
              </a:p>
              <a:p>
                <a:pPr lvl="2"/>
                <a:r>
                  <a:rPr lang="en-US" altLang="ko-KR" dirty="0" smtClean="0"/>
                  <a:t>Feedback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ko-KR" altLang="en-US" i="1"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sSub>
                          <m:sSubPr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sub>
                        </m:s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ko-KR" b="1" dirty="0" smtClean="0"/>
                  <a:t> , </a:t>
                </a:r>
                <a:r>
                  <a:rPr lang="en-US" altLang="ko-KR" dirty="0" smtClean="0"/>
                  <a:t>if the size of the beam-steering matrix is</a:t>
                </a:r>
                <a:r>
                  <a:rPr lang="en-US" altLang="ko-KR" b="1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  <m:r>
                      <a:rPr lang="en-US" altLang="ko-K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ko-KR" i="1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endParaRPr lang="en-US" altLang="ko-KR" b="1" dirty="0"/>
              </a:p>
              <a:p>
                <a:r>
                  <a:rPr lang="en-US" altLang="ko-KR" dirty="0" smtClean="0"/>
                  <a:t>PER performance </a:t>
                </a:r>
              </a:p>
              <a:p>
                <a:pPr lvl="1"/>
                <a:r>
                  <a:rPr lang="en-US" altLang="ko-KR" dirty="0" smtClean="0"/>
                  <a:t>Feedback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ko-KR" altLang="en-US" i="1"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31</m:t>
                        </m:r>
                      </m:sub>
                    </m:sSub>
                  </m:oMath>
                </a14:m>
                <a:r>
                  <a:rPr lang="en-US" altLang="ko-KR" dirty="0" smtClean="0"/>
                  <a:t> makes the </a:t>
                </a:r>
                <a:r>
                  <a:rPr lang="en-US" altLang="ko-KR" dirty="0"/>
                  <a:t>channel </a:t>
                </a:r>
                <a:r>
                  <a:rPr lang="en-US" altLang="ko-KR" dirty="0" smtClean="0"/>
                  <a:t>smoothing to be possible.</a:t>
                </a:r>
              </a:p>
              <a:p>
                <a:pPr lvl="2"/>
                <a:r>
                  <a:rPr lang="en-US" altLang="ko-KR" dirty="0" smtClean="0"/>
                  <a:t>Conventional:  Beamformed PPDU w/o channel </a:t>
                </a:r>
                <a:r>
                  <a:rPr lang="en-US" altLang="ko-KR" dirty="0"/>
                  <a:t>s</a:t>
                </a:r>
                <a:r>
                  <a:rPr lang="en-US" altLang="ko-KR" dirty="0" smtClean="0"/>
                  <a:t>moothing</a:t>
                </a:r>
              </a:p>
              <a:p>
                <a:pPr lvl="2"/>
                <a:r>
                  <a:rPr lang="en-US" altLang="ko-KR" dirty="0" smtClean="0"/>
                  <a:t>Proposed: </a:t>
                </a:r>
                <a:r>
                  <a:rPr lang="en-US" altLang="ko-KR" dirty="0"/>
                  <a:t>Beamformed PPDU </a:t>
                </a:r>
                <a:r>
                  <a:rPr lang="en-US" altLang="ko-KR" dirty="0" smtClean="0"/>
                  <a:t>w/ channel smoothing</a:t>
                </a:r>
                <a:endParaRPr lang="en-US" altLang="ko-KR" dirty="0"/>
              </a:p>
              <a:p>
                <a:pPr lvl="1"/>
                <a:endParaRPr lang="ko-KR" altLang="en-US" dirty="0"/>
              </a:p>
            </p:txBody>
          </p:sp>
        </mc:Choice>
        <mc:Fallback xmlns="">
          <p:sp>
            <p:nvSpPr>
              <p:cNvPr id="17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59600" y="1480799"/>
                <a:ext cx="7772400" cy="4994613"/>
              </a:xfrm>
              <a:blipFill>
                <a:blip r:embed="rId3"/>
                <a:stretch>
                  <a:fillRect l="-706" t="-733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그림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74136" y="3775412"/>
            <a:ext cx="3995728" cy="27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0081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제목 2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altLang="ko-KR" dirty="0" smtClean="0"/>
                  <a:t>Channel Information Feedback for Smooth Beamforming (</a:t>
                </a:r>
                <a:r>
                  <a:rPr lang="en-US" altLang="ko-KR" dirty="0"/>
                  <a:t>Case 2: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𝒓𝒙</m:t>
                        </m:r>
                      </m:sub>
                    </m:sSub>
                    <m:r>
                      <a:rPr lang="en-US" altLang="ko-KR" i="1"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altLang="ko-KR" i="1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US" altLang="ko-KR" dirty="0" smtClean="0"/>
                  <a:t>)</a:t>
                </a:r>
                <a:endParaRPr lang="ko-KR" altLang="en-US" dirty="0"/>
              </a:p>
            </p:txBody>
          </p:sp>
        </mc:Choice>
        <mc:Fallback xmlns="">
          <p:sp>
            <p:nvSpPr>
              <p:cNvPr id="3" name="제목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t="-28571" b="-43750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November 2022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17" name="내용 개체 틀 2"/>
          <p:cNvSpPr>
            <a:spLocks noGrp="1"/>
          </p:cNvSpPr>
          <p:nvPr>
            <p:ph idx="1"/>
          </p:nvPr>
        </p:nvSpPr>
        <p:spPr>
          <a:xfrm>
            <a:off x="759600" y="1480799"/>
            <a:ext cx="7772400" cy="4994613"/>
          </a:xfrm>
        </p:spPr>
        <p:txBody>
          <a:bodyPr/>
          <a:lstStyle/>
          <a:p>
            <a:r>
              <a:rPr lang="en-US" altLang="ko-KR" dirty="0"/>
              <a:t>Analysis on </a:t>
            </a:r>
            <a:r>
              <a:rPr lang="en-US" altLang="ko-KR" dirty="0" smtClean="0"/>
              <a:t>discontinuity</a:t>
            </a:r>
            <a:endParaRPr lang="en-US" altLang="ko-KR" dirty="0"/>
          </a:p>
          <a:p>
            <a:pPr lvl="1"/>
            <a:r>
              <a:rPr lang="en-US" altLang="ko-KR" dirty="0" smtClean="0"/>
              <a:t>The column-wise phase shift operation is the one reason that incurs the discontinuity in the beam-steering matrix.</a:t>
            </a:r>
          </a:p>
          <a:p>
            <a:pPr lvl="1"/>
            <a:r>
              <a:rPr lang="en-US" altLang="ko-KR" dirty="0" smtClean="0"/>
              <a:t>In addition, if </a:t>
            </a:r>
            <a:r>
              <a:rPr lang="en-US" altLang="ko-KR" dirty="0"/>
              <a:t>two singular values are closer to each other in the SVD operation, the discontinuity happens between two adjacent beam-steering matrices </a:t>
            </a:r>
            <a:r>
              <a:rPr lang="en-US" altLang="ko-KR" dirty="0" smtClean="0"/>
              <a:t>[2].</a:t>
            </a:r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600" y="3532512"/>
            <a:ext cx="4119458" cy="2880000"/>
          </a:xfrm>
          <a:prstGeom prst="rect">
            <a:avLst/>
          </a:prstGeom>
        </p:spPr>
      </p:pic>
      <p:pic>
        <p:nvPicPr>
          <p:cNvPr id="2" name="그림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90104" y="3532511"/>
            <a:ext cx="3840000" cy="28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3900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제목 2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altLang="ko-KR" dirty="0" smtClean="0"/>
                  <a:t>Channel Information Feedback for Smooth Beamforming </a:t>
                </a:r>
                <a:r>
                  <a:rPr lang="en-US" altLang="ko-KR" dirty="0"/>
                  <a:t>(Case 2: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  <m:sub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𝒓𝒙</m:t>
                        </m:r>
                      </m:sub>
                    </m:sSub>
                    <m:r>
                      <a:rPr lang="en-US" altLang="ko-KR" b="1" i="1" smtClean="0"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altLang="ko-KR" b="1" i="1" smtClean="0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US" altLang="ko-KR" dirty="0" smtClean="0"/>
                  <a:t>) </a:t>
                </a:r>
                <a:endParaRPr lang="ko-KR" altLang="en-US" dirty="0"/>
              </a:p>
            </p:txBody>
          </p:sp>
        </mc:Choice>
        <mc:Fallback xmlns="">
          <p:sp>
            <p:nvSpPr>
              <p:cNvPr id="3" name="제목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t="-28571" b="-43750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November 2022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내용 개체 틀 2"/>
              <p:cNvSpPr>
                <a:spLocks noGrp="1"/>
              </p:cNvSpPr>
              <p:nvPr>
                <p:ph idx="1"/>
              </p:nvPr>
            </p:nvSpPr>
            <p:spPr>
              <a:xfrm>
                <a:off x="759600" y="1480799"/>
                <a:ext cx="7772400" cy="4994613"/>
              </a:xfrm>
            </p:spPr>
            <p:txBody>
              <a:bodyPr/>
              <a:lstStyle/>
              <a:p>
                <a:r>
                  <a:rPr lang="en-US" altLang="ko-KR" dirty="0" smtClean="0"/>
                  <a:t>Solution </a:t>
                </a:r>
              </a:p>
              <a:p>
                <a:pPr lvl="1"/>
                <a:r>
                  <a:rPr lang="en-US" altLang="ko-KR" dirty="0" smtClean="0"/>
                  <a:t>How </a:t>
                </a:r>
                <a:r>
                  <a:rPr lang="en-US" altLang="ko-KR" dirty="0"/>
                  <a:t>to determine the phase information is implementation </a:t>
                </a:r>
                <a:r>
                  <a:rPr lang="en-US" altLang="ko-KR" dirty="0" smtClean="0"/>
                  <a:t>dependent.</a:t>
                </a:r>
                <a:endParaRPr lang="en-US" altLang="ko-KR" dirty="0"/>
              </a:p>
              <a:p>
                <a:pPr lvl="1"/>
                <a:r>
                  <a:rPr lang="en-US" altLang="ko-KR" dirty="0" smtClean="0"/>
                  <a:t>One possible way is to solve the following optimization problem, which minimizes the Euclidean distance between two adjacent beam-steering matrices (i.e.,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1">
                            <a:latin typeface="Cambria Math" panose="02040503050406030204" pitchFamily="18" charset="0"/>
                          </a:rPr>
                          <m:t>𝐐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</m:oMath>
                </a14:m>
                <a:r>
                  <a:rPr lang="en-US" altLang="ko-KR" dirty="0" smtClean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1">
                            <a:latin typeface="Cambria Math" panose="02040503050406030204" pitchFamily="18" charset="0"/>
                          </a:rPr>
                          <m:t>𝐐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altLang="ko-KR" dirty="0" smtClean="0"/>
                  <a:t>).</a:t>
                </a:r>
              </a:p>
              <a:p>
                <a:pPr lvl="2"/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ko-KR" b="1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ko-KR" b="1">
                            <a:latin typeface="Cambria Math" panose="02040503050406030204" pitchFamily="18" charset="0"/>
                          </a:rPr>
                          <m:t>𝐃</m:t>
                        </m:r>
                      </m:e>
                      <m:sub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  <m:sup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  <m:r>
                      <a:rPr lang="en-US" altLang="ko-KR" b="1" i="0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ko-KR" b="0" i="0" smtClean="0">
                            <a:latin typeface="Cambria Math" panose="02040503050406030204" pitchFamily="18" charset="0"/>
                          </a:rPr>
                          <m:t>arg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limLow>
                          <m:limLowPr>
                            <m:ctrlP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altLang="ko-KR" b="0" i="0" smtClean="0">
                                <a:latin typeface="Cambria Math" panose="02040503050406030204" pitchFamily="18" charset="0"/>
                              </a:rPr>
                              <m:t>min</m:t>
                            </m:r>
                          </m:e>
                          <m:lim>
                            <m:sSub>
                              <m:sSubPr>
                                <m:ctrlPr>
                                  <a:rPr lang="en-US" altLang="ko-K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ko-KR" b="1">
                                    <a:latin typeface="Cambria Math" panose="02040503050406030204" pitchFamily="18" charset="0"/>
                                  </a:rPr>
                                  <m:t>𝐃</m:t>
                                </m:r>
                              </m:e>
                              <m:sub>
                                <m:r>
                                  <a:rPr lang="en-US" altLang="ko-KR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sub>
                            </m:sSub>
                          </m:lim>
                        </m:limLow>
                      </m:fName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ko-KR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ko-KR" b="1">
                                    <a:latin typeface="Cambria Math" panose="02040503050406030204" pitchFamily="18" charset="0"/>
                                  </a:rPr>
                                  <m:t>𝐐</m:t>
                                </m:r>
                              </m:e>
                              <m:sub>
                                <m:r>
                                  <a:rPr lang="en-US" altLang="ko-KR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en-US" altLang="ko-KR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sub>
                            </m:sSub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altLang="ko-KR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sSub>
                                  <m:sSubPr>
                                    <m:ctrlPr>
                                      <a:rPr lang="en-US" altLang="ko-KR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b="1">
                                        <a:latin typeface="Cambria Math" panose="02040503050406030204" pitchFamily="18" charset="0"/>
                                      </a:rPr>
                                      <m:t>𝐐</m:t>
                                    </m:r>
                                  </m:e>
                                  <m:sub>
                                    <m:r>
                                      <a:rPr lang="en-US" altLang="ko-KR" i="1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sub>
                                </m:sSub>
                                <m:r>
                                  <a:rPr lang="en-US" altLang="ko-KR" b="1">
                                    <a:latin typeface="Cambria Math" panose="02040503050406030204" pitchFamily="18" charset="0"/>
                                  </a:rPr>
                                  <m:t>𝐃</m:t>
                                </m:r>
                              </m:e>
                              <m:sub>
                                <m:r>
                                  <a:rPr lang="en-US" altLang="ko-KR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sub>
                            </m:sSub>
                          </m:e>
                        </m:d>
                      </m:e>
                    </m:func>
                  </m:oMath>
                </a14:m>
                <a:endParaRPr lang="en-US" altLang="ko-KR" dirty="0" smtClean="0"/>
              </a:p>
              <a:p>
                <a:pPr lvl="2"/>
                <a:r>
                  <a:rPr lang="en-US" altLang="ko-KR" dirty="0"/>
                  <a:t>w</a:t>
                </a:r>
                <a:r>
                  <a:rPr lang="en-US" altLang="ko-KR" dirty="0" smtClean="0"/>
                  <a:t>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1">
                            <a:latin typeface="Cambria Math" panose="02040503050406030204" pitchFamily="18" charset="0"/>
                          </a:rPr>
                          <m:t>𝐃</m:t>
                        </m:r>
                      </m:e>
                      <m:sub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altLang="ko-KR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altLang="ko-KR">
                        <a:latin typeface="Cambria Math" panose="02040503050406030204" pitchFamily="18" charset="0"/>
                      </a:rPr>
                      <m:t>diag</m:t>
                    </m:r>
                    <m:d>
                      <m:d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brk m:alnAt="7"/>
                              </m:rPr>
                              <a:rPr lang="en-US" altLang="ko-KR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  <m:sSub>
                              <m:sSubPr>
                                <m:ctrlPr>
                                  <a:rPr lang="en-US" altLang="ko-KR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ko-KR" altLang="en-US" i="1">
                                    <a:latin typeface="Cambria Math" panose="02040503050406030204" pitchFamily="18" charset="0"/>
                                  </a:rPr>
                                  <m:t>𝜙</m:t>
                                </m:r>
                              </m:e>
                              <m:sub>
                                <m:sSub>
                                  <m:sSubPr>
                                    <m:ctrlPr>
                                      <a:rPr lang="en-US" altLang="ko-KR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i="1"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altLang="ko-KR" i="1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sub>
                                </m:sSub>
                                <m:r>
                                  <a:rPr lang="en-US" altLang="ko-KR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sup>
                        </m:sSup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,</m:t>
                        </m:r>
                        <m:sSup>
                          <m:sSupPr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brk m:alnAt="7"/>
                              </m:rPr>
                              <a:rPr lang="en-US" altLang="ko-KR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  <m:sSub>
                              <m:sSubPr>
                                <m:ctrlPr>
                                  <a:rPr lang="en-US" altLang="ko-KR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ko-KR" altLang="en-US" i="1">
                                    <a:latin typeface="Cambria Math" panose="02040503050406030204" pitchFamily="18" charset="0"/>
                                  </a:rPr>
                                  <m:t>𝜙</m:t>
                                </m:r>
                              </m:e>
                              <m:sub>
                                <m:sSub>
                                  <m:sSubPr>
                                    <m:ctrlPr>
                                      <a:rPr lang="en-US" altLang="ko-KR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i="1"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altLang="ko-KR" i="1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sub>
                                </m:sSub>
                                <m:r>
                                  <a:rPr lang="en-US" altLang="ko-KR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sup>
                        </m:sSup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,…,</m:t>
                        </m:r>
                        <m:sSup>
                          <m:sSupPr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brk m:alnAt="7"/>
                              </m:rPr>
                              <a:rPr lang="en-US" altLang="ko-KR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  <m:sSub>
                              <m:sSubPr>
                                <m:ctrlPr>
                                  <a:rPr lang="en-US" altLang="ko-KR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ko-KR" altLang="en-US" i="1">
                                    <a:latin typeface="Cambria Math" panose="02040503050406030204" pitchFamily="18" charset="0"/>
                                  </a:rPr>
                                  <m:t>𝜙</m:t>
                                </m:r>
                              </m:e>
                              <m:sub>
                                <m:sSub>
                                  <m:sSubPr>
                                    <m:ctrlPr>
                                      <a:rPr lang="en-US" altLang="ko-KR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i="1"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altLang="ko-KR" i="1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altLang="ko-K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i="1"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altLang="ko-KR" i="1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sub>
                                </m:sSub>
                              </m:sub>
                            </m:sSub>
                          </m:sup>
                        </m:sSup>
                      </m:e>
                    </m:d>
                  </m:oMath>
                </a14:m>
                <a:endParaRPr lang="en-US" altLang="ko-KR" dirty="0" smtClean="0"/>
              </a:p>
              <a:p>
                <a:pPr lvl="1"/>
                <a:r>
                  <a:rPr lang="en-US" altLang="ko-KR" dirty="0" smtClean="0"/>
                  <a:t>The closed-form solution is given in [3]. </a:t>
                </a:r>
                <a:endParaRPr lang="en-US" altLang="ko-KR" dirty="0"/>
              </a:p>
              <a:p>
                <a:pPr lvl="2"/>
                <a:r>
                  <a:rPr lang="en-US" altLang="ko-KR" dirty="0"/>
                  <a:t>Feedback</a:t>
                </a:r>
                <a14:m>
                  <m:oMath xmlns:m="http://schemas.openxmlformats.org/officeDocument/2006/math">
                    <m:r>
                      <a:rPr lang="en-US" altLang="ko-KR" b="0" i="0" smtClean="0">
                        <a:latin typeface="Cambria Math" panose="02040503050406030204" pitchFamily="18" charset="0"/>
                      </a:rPr>
                      <m:t> </m:t>
                    </m:r>
                    <m:sSubSup>
                      <m:sSubSup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ko-KR" altLang="en-US" i="1"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sSub>
                          <m:sSubPr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sub>
                        </m:s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</m:oMath>
                </a14:m>
                <a:r>
                  <a:rPr lang="en-US" altLang="ko-KR" b="1" dirty="0" smtClean="0"/>
                  <a:t>,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ko-KR" altLang="en-US" i="1"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sSub>
                          <m:sSubPr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sub>
                        </m:sSub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</m:oMath>
                </a14:m>
                <a:r>
                  <a:rPr lang="en-US" altLang="ko-KR" dirty="0" smtClean="0"/>
                  <a:t>, ….,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ko-KR" altLang="en-US" i="1"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sSub>
                          <m:sSubPr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sub>
                        </m:sSub>
                        <m:sSub>
                          <m:sSubPr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</m:sub>
                      <m:sup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</m:oMath>
                </a14:m>
                <a:r>
                  <a:rPr lang="en-US" altLang="ko-KR" dirty="0" smtClean="0"/>
                  <a:t> in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ko-KR" b="1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ko-KR" b="1">
                            <a:latin typeface="Cambria Math" panose="02040503050406030204" pitchFamily="18" charset="0"/>
                          </a:rPr>
                          <m:t>𝐃</m:t>
                        </m:r>
                      </m:e>
                      <m:sub>
                        <m:r>
                          <a:rPr lang="en-US" altLang="ko-KR" b="0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  <m:sup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</m:oMath>
                </a14:m>
                <a:r>
                  <a:rPr lang="en-US" altLang="ko-KR" b="1" dirty="0" smtClean="0"/>
                  <a:t>, </a:t>
                </a:r>
                <a:r>
                  <a:rPr lang="en-US" altLang="ko-KR" dirty="0"/>
                  <a:t>if the size of the beam-steering matrix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  <m:r>
                      <a:rPr lang="en-US" altLang="ko-K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</m:oMath>
                </a14:m>
                <a:endParaRPr lang="en-US" altLang="ko-KR" b="1" dirty="0"/>
              </a:p>
              <a:p>
                <a:pPr lvl="1"/>
                <a:endParaRPr lang="en-US" altLang="ko-KR" dirty="0" smtClean="0"/>
              </a:p>
              <a:p>
                <a:pPr lvl="1"/>
                <a:endParaRPr lang="en-US" altLang="ko-KR" dirty="0"/>
              </a:p>
              <a:p>
                <a:endParaRPr lang="ko-KR" altLang="en-US" dirty="0"/>
              </a:p>
            </p:txBody>
          </p:sp>
        </mc:Choice>
        <mc:Fallback xmlns="">
          <p:sp>
            <p:nvSpPr>
              <p:cNvPr id="17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59600" y="1480799"/>
                <a:ext cx="7772400" cy="4994613"/>
              </a:xfrm>
              <a:blipFill>
                <a:blip r:embed="rId3"/>
                <a:stretch>
                  <a:fillRect l="-706" t="-733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10114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제목 2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altLang="ko-KR" dirty="0" smtClean="0"/>
                  <a:t>Channel Information Feedback for Smooth Beamforming </a:t>
                </a:r>
                <a:r>
                  <a:rPr lang="en-US" altLang="ko-KR" dirty="0"/>
                  <a:t>(Case 2: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  <m:sub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𝒓𝒙</m:t>
                        </m:r>
                      </m:sub>
                    </m:sSub>
                    <m:r>
                      <a:rPr lang="en-US" altLang="ko-KR" b="1" i="1" smtClean="0"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altLang="ko-KR" b="1" i="1" smtClean="0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US" altLang="ko-KR" dirty="0" smtClean="0"/>
                  <a:t>) </a:t>
                </a:r>
                <a:endParaRPr lang="ko-KR" altLang="en-US" dirty="0"/>
              </a:p>
            </p:txBody>
          </p:sp>
        </mc:Choice>
        <mc:Fallback xmlns="">
          <p:sp>
            <p:nvSpPr>
              <p:cNvPr id="3" name="제목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t="-28571" b="-43750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November 2022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내용 개체 틀 2"/>
              <p:cNvSpPr>
                <a:spLocks noGrp="1"/>
              </p:cNvSpPr>
              <p:nvPr>
                <p:ph idx="1"/>
              </p:nvPr>
            </p:nvSpPr>
            <p:spPr>
              <a:xfrm>
                <a:off x="759600" y="1480799"/>
                <a:ext cx="7772400" cy="4994613"/>
              </a:xfrm>
            </p:spPr>
            <p:txBody>
              <a:bodyPr/>
              <a:lstStyle/>
              <a:p>
                <a:r>
                  <a:rPr lang="en-US" altLang="ko-KR" dirty="0" smtClean="0"/>
                  <a:t>PER &amp; throughput performance </a:t>
                </a:r>
              </a:p>
              <a:p>
                <a:pPr lvl="1"/>
                <a:r>
                  <a:rPr lang="en-US" altLang="ko-KR" dirty="0" smtClean="0"/>
                  <a:t>Throughput is calculated with considering the feedback overhead.</a:t>
                </a:r>
              </a:p>
              <a:p>
                <a:pPr lvl="3"/>
                <a14:m>
                  <m:oMath xmlns:m="http://schemas.openxmlformats.org/officeDocument/2006/math">
                    <m:sSub>
                      <m:sSubPr>
                        <m:ctrlPr>
                          <a:rPr lang="ko-KR" altLang="ko-KR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ko-KR" dirty="0">
                            <a:latin typeface="Cambria Math" panose="02040503050406030204" pitchFamily="18" charset="0"/>
                          </a:rPr>
                          <m:t>Throughput</m:t>
                        </m:r>
                      </m:e>
                      <m:sub>
                        <m:r>
                          <a:rPr lang="en-US" altLang="ko-KR" i="1" dirty="0">
                            <a:latin typeface="Cambria Math" panose="02040503050406030204" pitchFamily="18" charset="0"/>
                          </a:rPr>
                          <m:t>𝑆𝑈</m:t>
                        </m:r>
                      </m:sub>
                    </m:sSub>
                    <m:r>
                      <a:rPr lang="en-US" altLang="ko-KR" dirty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ko-KR" altLang="ko-KR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ko-KR" altLang="ko-KR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i="1" dirty="0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altLang="ko-KR" i="1" dirty="0">
                                <a:latin typeface="Cambria Math" panose="02040503050406030204" pitchFamily="18" charset="0"/>
                              </a:rPr>
                              <m:t>𝑑𝑎𝑡𝑎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ko-KR" altLang="ko-KR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i="1" dirty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altLang="ko-KR" i="1" dirty="0">
                                <a:latin typeface="Cambria Math" panose="02040503050406030204" pitchFamily="18" charset="0"/>
                              </a:rPr>
                              <m:t>𝑁𝐷𝑃𝐴</m:t>
                            </m:r>
                          </m:sub>
                        </m:sSub>
                        <m:r>
                          <a:rPr lang="en-US" altLang="ko-KR" dirty="0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ko-KR" altLang="ko-KR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i="1" dirty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altLang="ko-KR" i="1" dirty="0">
                                <a:latin typeface="Cambria Math" panose="02040503050406030204" pitchFamily="18" charset="0"/>
                              </a:rPr>
                              <m:t>𝑁𝐷𝑃</m:t>
                            </m:r>
                          </m:sub>
                        </m:sSub>
                        <m:r>
                          <a:rPr lang="en-US" altLang="ko-KR" dirty="0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ko-KR" altLang="ko-KR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i="1" dirty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altLang="ko-KR" i="1" dirty="0">
                                <a:latin typeface="Cambria Math" panose="02040503050406030204" pitchFamily="18" charset="0"/>
                              </a:rPr>
                              <m:t>𝐶𝐵𝑅</m:t>
                            </m:r>
                          </m:sub>
                        </m:sSub>
                        <m:r>
                          <a:rPr lang="en-US" altLang="ko-KR" dirty="0">
                            <a:latin typeface="Cambria Math" panose="02040503050406030204" pitchFamily="18" charset="0"/>
                          </a:rPr>
                          <m:t>+2</m:t>
                        </m:r>
                        <m:sSub>
                          <m:sSubPr>
                            <m:ctrlPr>
                              <a:rPr lang="ko-KR" altLang="ko-KR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i="1" dirty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altLang="ko-KR" i="1" dirty="0">
                                <a:latin typeface="Cambria Math" panose="02040503050406030204" pitchFamily="18" charset="0"/>
                              </a:rPr>
                              <m:t>𝑆𝐼𝐹𝑆</m:t>
                            </m:r>
                          </m:sub>
                        </m:sSub>
                        <m:r>
                          <a:rPr lang="en-US" altLang="ko-KR" dirty="0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ko-KR" altLang="ko-KR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i="1" dirty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altLang="ko-KR" i="1" dirty="0">
                                <a:latin typeface="Cambria Math" panose="02040503050406030204" pitchFamily="18" charset="0"/>
                              </a:rPr>
                              <m:t>𝐷𝑎𝑡𝑎</m:t>
                            </m:r>
                          </m:sub>
                        </m:sSub>
                      </m:den>
                    </m:f>
                    <m:r>
                      <a:rPr lang="en-US" altLang="ko-KR" dirty="0">
                        <a:latin typeface="Cambria Math" panose="02040503050406030204" pitchFamily="18" charset="0"/>
                      </a:rPr>
                      <m:t>×</m:t>
                    </m:r>
                    <m:d>
                      <m:dPr>
                        <m:ctrlPr>
                          <a:rPr lang="en-US" altLang="ko-KR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dirty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altLang="ko-KR" i="1" dirty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altLang="ko-KR" dirty="0">
                            <a:latin typeface="Cambria Math" panose="02040503050406030204" pitchFamily="18" charset="0"/>
                          </a:rPr>
                          <m:t>PER</m:t>
                        </m:r>
                      </m:e>
                    </m:d>
                  </m:oMath>
                </a14:m>
                <a:endParaRPr lang="en-US" altLang="ko-KR" dirty="0" smtClean="0"/>
              </a:p>
              <a:p>
                <a:pPr lvl="2"/>
                <a:r>
                  <a:rPr lang="en-US" altLang="ko-KR" dirty="0" smtClean="0"/>
                  <a:t>Conventional</a:t>
                </a:r>
                <a:r>
                  <a:rPr lang="en-US" altLang="ko-KR" dirty="0"/>
                  <a:t>:  Beamformed PPDU w/o channel smoothing</a:t>
                </a:r>
              </a:p>
              <a:p>
                <a:pPr lvl="2"/>
                <a:r>
                  <a:rPr lang="en-US" altLang="ko-KR" dirty="0"/>
                  <a:t>Proposed: Beamformed PPDU w/ channel smoothing</a:t>
                </a:r>
              </a:p>
              <a:p>
                <a:pPr lvl="2"/>
                <a:endParaRPr lang="en-US" altLang="ko-KR" dirty="0" smtClean="0"/>
              </a:p>
            </p:txBody>
          </p:sp>
        </mc:Choice>
        <mc:Fallback xmlns="">
          <p:sp>
            <p:nvSpPr>
              <p:cNvPr id="17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59600" y="1480799"/>
                <a:ext cx="7772400" cy="4994613"/>
              </a:xfrm>
              <a:blipFill>
                <a:blip r:embed="rId3"/>
                <a:stretch>
                  <a:fillRect l="-706" t="-733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그림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9600" y="3560669"/>
            <a:ext cx="3751441" cy="2813581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90202" y="3560669"/>
            <a:ext cx="3862938" cy="2711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8312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434EBB84A606A438D799094ABA935C9" ma:contentTypeVersion="1" ma:contentTypeDescription="Create a new document." ma:contentTypeScope="" ma:versionID="956b3ee818370c0d3ab4558f540f675a">
  <xsd:schema xmlns:xsd="http://www.w3.org/2001/XMLSchema" xmlns:xs="http://www.w3.org/2001/XMLSchema" xmlns:p="http://schemas.microsoft.com/office/2006/metadata/properties" xmlns:ns2="cbe2d5d3-f949-4523-8a9d-a50a5af8ba9b" targetNamespace="http://schemas.microsoft.com/office/2006/metadata/properties" ma:root="true" ma:fieldsID="dbc8bf5b376e231b5ba67e5d165cfb7c" ns2:_="">
    <xsd:import namespace="cbe2d5d3-f949-4523-8a9d-a50a5af8ba9b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e2d5d3-f949-4523-8a9d-a50a5af8ba9b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cbe2d5d3-f949-4523-8a9d-a50a5af8ba9b">QMW3ZNR3YQPQ-15-13997</_dlc_DocId>
    <_dlc_DocIdUrl xmlns="cbe2d5d3-f949-4523-8a9d-a50a5af8ba9b">
      <Url>http://ds-sharepoint.sec.samsung.net:8080/Sites/A00010/_layouts/15/DocIdRedir.aspx?ID=QMW3ZNR3YQPQ-15-13997</Url>
      <Description>QMW3ZNR3YQPQ-15-13997</Description>
    </_dlc_DocIdUrl>
  </documentManagement>
</p:properties>
</file>

<file path=customXml/itemProps1.xml><?xml version="1.0" encoding="utf-8"?>
<ds:datastoreItem xmlns:ds="http://schemas.openxmlformats.org/officeDocument/2006/customXml" ds:itemID="{65AAE5B9-0A4B-4F9D-B583-84B1D266450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14F3E59-9672-450A-A4AF-1FB6F8A4E641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09E9A801-4F32-4DF0-808F-741E07F30B5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be2d5d3-f949-4523-8a9d-a50a5af8ba9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98A2EB23-16E4-49DF-A514-F0819685CC33}">
  <ds:schemaRefs>
    <ds:schemaRef ds:uri="http://schemas.openxmlformats.org/package/2006/metadata/core-properties"/>
    <ds:schemaRef ds:uri="http://purl.org/dc/dcmitype/"/>
    <ds:schemaRef ds:uri="http://purl.org/dc/elements/1.1/"/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cbe2d5d3-f949-4523-8a9d-a50a5af8ba9b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223725</TotalTime>
  <Words>1742</Words>
  <Application>Microsoft Office PowerPoint</Application>
  <PresentationFormat>화면 슬라이드 쇼(4:3)</PresentationFormat>
  <Paragraphs>145</Paragraphs>
  <Slides>13</Slides>
  <Notes>1</Notes>
  <HiddenSlides>0</HiddenSlides>
  <MMClips>0</MMClips>
  <ScaleCrop>false</ScaleCrop>
  <HeadingPairs>
    <vt:vector size="8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3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21" baseType="lpstr">
      <vt:lpstr>맑은 고딕</vt:lpstr>
      <vt:lpstr>Arial</vt:lpstr>
      <vt:lpstr>Cambria Math</vt:lpstr>
      <vt:lpstr>Times New Roman</vt:lpstr>
      <vt:lpstr>802-11-Submission</vt:lpstr>
      <vt:lpstr>1_디자인 사용자 지정</vt:lpstr>
      <vt:lpstr>디자인 사용자 지정</vt:lpstr>
      <vt:lpstr>Document</vt:lpstr>
      <vt:lpstr>Channel Information Feedback for Smooth Beamforming</vt:lpstr>
      <vt:lpstr>Introduction</vt:lpstr>
      <vt:lpstr>Recap: Compressed Beamforming Feedback</vt:lpstr>
      <vt:lpstr>Channel Information Feedback for Smooth Beamforming (Case 1: N_rx=1)</vt:lpstr>
      <vt:lpstr>Channel Information Feedback for Smooth Beamforming (Case 1: N_rx=1)</vt:lpstr>
      <vt:lpstr>Channel Information Feedback for Smooth Beamforming (Case 1: N_rx=1)</vt:lpstr>
      <vt:lpstr>Channel Information Feedback for Smooth Beamforming (Case 2: N_rx&gt;1)</vt:lpstr>
      <vt:lpstr>Channel Information Feedback for Smooth Beamforming (Case 2: N_rx&gt;1) </vt:lpstr>
      <vt:lpstr>Channel Information Feedback for Smooth Beamforming (Case 2: N_rx&gt;1) </vt:lpstr>
      <vt:lpstr>Remarks</vt:lpstr>
      <vt:lpstr>Summary</vt:lpstr>
      <vt:lpstr>SP</vt:lpstr>
      <vt:lpstr>Reference</vt:lpstr>
    </vt:vector>
  </TitlesOfParts>
  <Company>AT&amp;T Labs Research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전은성/JEON EUN SUNG</cp:lastModifiedBy>
  <cp:revision>4485</cp:revision>
  <cp:lastPrinted>2020-06-10T06:40:30Z</cp:lastPrinted>
  <dcterms:created xsi:type="dcterms:W3CDTF">2007-05-21T21:00:37Z</dcterms:created>
  <dcterms:modified xsi:type="dcterms:W3CDTF">2022-11-03T04:09:42Z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0x0101000434EBB84A606A438D799094ABA935C9</vt:lpwstr>
  </property>
  <property fmtid="{D5CDD505-2E9C-101B-9397-08002B2CF9AE}" pid="4" name="_dlc_DocIdItemGuid">
    <vt:lpwstr>2567c573-863d-43bd-9612-1e1db9c130f5</vt:lpwstr>
  </property>
</Properties>
</file>