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69" r:id="rId2"/>
    <p:sldId id="430" r:id="rId3"/>
    <p:sldId id="456" r:id="rId4"/>
    <p:sldId id="428" r:id="rId5"/>
    <p:sldId id="452" r:id="rId6"/>
    <p:sldId id="457" r:id="rId7"/>
    <p:sldId id="424" r:id="rId8"/>
    <p:sldId id="454" r:id="rId9"/>
    <p:sldId id="453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5954EF2-D0AA-45DD-9044-39788D391938}">
          <p14:sldIdLst>
            <p14:sldId id="269"/>
            <p14:sldId id="430"/>
            <p14:sldId id="456"/>
            <p14:sldId id="428"/>
            <p14:sldId id="452"/>
            <p14:sldId id="457"/>
            <p14:sldId id="424"/>
            <p14:sldId id="454"/>
            <p14:sldId id="45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88556" autoAdjust="0"/>
  </p:normalViewPr>
  <p:slideViewPr>
    <p:cSldViewPr>
      <p:cViewPr varScale="1">
        <p:scale>
          <a:sx n="152" d="100"/>
          <a:sy n="152" d="100"/>
        </p:scale>
        <p:origin x="2136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95" d="100"/>
          <a:sy n="95" d="100"/>
        </p:scale>
        <p:origin x="3558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 Title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662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ZEKU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7085262-DAF8-40EB-B101-2C509DD6478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42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Xiaogang Chen etc. (ZEKU)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8F4836A-5022-4C69-8E5B-431585B9EAF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85801" y="319091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Nov.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6304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Xiaogang Chen etc. (ZEKU)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9CC4226-5898-4289-B3B7-B3B63847237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7018AFC0-6473-45EF-91B1-CD3A9021747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85801" y="319091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Sep.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8833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981201"/>
            <a:ext cx="3808413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1"/>
            <a:ext cx="3810000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Xiaogang Chen etc. (ZEKU)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2FA7AA-22C1-4E97-88D6-3976232AE53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7996AC6B-C208-489E-B73D-399EC1434BE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85801" y="319091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Sep.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2346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5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Xiaogang Chen etc. (ZEKU)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9B3BF4-2FB5-48DF-B7F8-378C94E27CD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A0C3D2FD-CABA-4607-99FD-F5D3D3B44BA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85801" y="319091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Sep.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8215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Sep.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Xiaogang Chen etc. (ZEKU)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A5A18A-0502-4C7F-91C7-3FAD3C70332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574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Sep.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Xiaogang Chen etc. (ZEKU)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7D10478-073E-41FC-8CD8-273C831393D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74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Sep.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Xiaogang Chen etc. (ZEKU)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8767F8E-C671-44AE-B57E-1FAC75A3C92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152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Sep.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Xiaogang Chen etc. </a:t>
            </a:r>
            <a:r>
              <a:rPr lang="en-US" dirty="0"/>
              <a:t>(ZEKU)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694010-9FAD-4A5E-AE03-53FD22EA53F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215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68580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981201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ZEKU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6475415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6475414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9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802.11-22/1841r0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4214" y="357166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2014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 dt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416"/>
            <a:ext cx="7772400" cy="1256984"/>
          </a:xfrm>
          <a:noFill/>
        </p:spPr>
        <p:txBody>
          <a:bodyPr/>
          <a:lstStyle/>
          <a:p>
            <a:r>
              <a:rPr lang="en-US" altLang="zh-CN" sz="3600" dirty="0">
                <a:solidFill>
                  <a:schemeClr val="tx1"/>
                </a:solidFill>
              </a:rPr>
              <a:t>Follow up on the low power listening mode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76275" y="2066925"/>
            <a:ext cx="7772400" cy="304863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 10/31/22</a:t>
            </a:r>
          </a:p>
          <a:p>
            <a:pPr algn="ctr">
              <a:buFontTx/>
              <a:buNone/>
            </a:pPr>
            <a:endParaRPr lang="en-US" sz="2000" b="0" dirty="0"/>
          </a:p>
          <a:p>
            <a:pPr algn="ctr">
              <a:buFontTx/>
              <a:buNone/>
            </a:pPr>
            <a:endParaRPr lang="en-US" sz="2000" b="0" dirty="0"/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idx="14"/>
          </p:nvPr>
        </p:nvSpPr>
        <p:spPr>
          <a:noFill/>
        </p:spPr>
        <p:txBody>
          <a:bodyPr/>
          <a:lstStyle/>
          <a:p>
            <a:r>
              <a:rPr lang="en-US" dirty="0"/>
              <a:t>Xiaogang Chen et </a:t>
            </a:r>
            <a:r>
              <a:rPr lang="en-US" altLang="zh-CN" dirty="0"/>
              <a:t>al</a:t>
            </a:r>
            <a:r>
              <a:rPr lang="en-US" dirty="0"/>
              <a:t>. (ZEKU)</a:t>
            </a: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838200" y="3784554"/>
            <a:ext cx="7620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endParaRPr lang="en-US" sz="2000" b="0" kern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6086686"/>
              </p:ext>
            </p:extLst>
          </p:nvPr>
        </p:nvGraphicFramePr>
        <p:xfrm>
          <a:off x="1482726" y="2819400"/>
          <a:ext cx="6781800" cy="2562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1957446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627850029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Authors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Xiaogang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r>
                        <a:rPr lang="en-US" dirty="0"/>
                        <a:t>ZEKU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2479 E Bayshore Road, Suite 260. Palo Alto, CA</a:t>
                      </a:r>
                      <a:endParaRPr lang="en-US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Xiaogang.chen@zeku.com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Ivan Yu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321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Bo Wang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30454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Yanchao Xu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/>
                        <a:t>Yi-Hsiu Wang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45438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ACB26-7F80-4634-8137-8BDE4936C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Outline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8E674-58C6-4161-81BB-7410392F5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More </a:t>
            </a:r>
            <a:r>
              <a:rPr lang="en-US" altLang="zh-CN" sz="2000" dirty="0"/>
              <a:t>data</a:t>
            </a:r>
            <a:r>
              <a:rPr lang="en-US" sz="2000" dirty="0"/>
              <a:t> to answer/clarify questions from the last F2F regarding the proposal of low power listening in [1].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The differentiations with implementation-based solution</a:t>
            </a:r>
            <a:r>
              <a:rPr lang="en-US" sz="1700" dirty="0"/>
              <a:t>.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B64628-D773-4410-A7D3-0F1E13BF2B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3360EA-A097-439D-84F1-C6DA5363D54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Xiaogang Chen et </a:t>
            </a:r>
            <a:r>
              <a:rPr lang="en-US" altLang="zh-CN" dirty="0"/>
              <a:t>al</a:t>
            </a:r>
            <a:r>
              <a:rPr lang="en-US" dirty="0"/>
              <a:t>. (ZEKU)</a:t>
            </a:r>
          </a:p>
        </p:txBody>
      </p:sp>
    </p:spTree>
    <p:extLst>
      <p:ext uri="{BB962C8B-B14F-4D97-AF65-F5344CB8AC3E}">
        <p14:creationId xmlns:p14="http://schemas.microsoft.com/office/powerpoint/2010/main" val="428152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88B2E-0544-855A-FD13-49403953F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consumptions of the connectivity module in smart phone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E71083-0532-5711-3399-979C33AC2D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8B675E-9786-04C4-551B-979E27C06A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Xiaogang Chen etc. (ZEKU)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327CF88-2117-C7A4-4A03-BE098BFC78A0}"/>
              </a:ext>
            </a:extLst>
          </p:cNvPr>
          <p:cNvSpPr txBox="1"/>
          <p:nvPr/>
        </p:nvSpPr>
        <p:spPr>
          <a:xfrm>
            <a:off x="704336" y="4190999"/>
            <a:ext cx="777081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Observations: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power consumption of Wi-Fi module varies from ~3% to ~10% depends on the apps;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Compare with other modules, Wi-Fi module can be considered as a major source of power drain.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measurement is conducted for smartphone. Power draw for connectivity maybe larger for IoT device.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Power consumptions are always benchmarked for each individual module including connectivity.</a:t>
            </a:r>
          </a:p>
        </p:txBody>
      </p:sp>
      <p:graphicFrame>
        <p:nvGraphicFramePr>
          <p:cNvPr id="17" name="Content Placeholder 16">
            <a:extLst>
              <a:ext uri="{FF2B5EF4-FFF2-40B4-BE49-F238E27FC236}">
                <a16:creationId xmlns:a16="http://schemas.microsoft.com/office/drawing/2014/main" id="{3ACC6CA3-C19C-281E-9032-F05887AFDB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9532834"/>
              </p:ext>
            </p:extLst>
          </p:nvPr>
        </p:nvGraphicFramePr>
        <p:xfrm>
          <a:off x="685801" y="1676402"/>
          <a:ext cx="7770813" cy="25234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58497">
                  <a:extLst>
                    <a:ext uri="{9D8B030D-6E8A-4147-A177-3AD203B41FA5}">
                      <a16:colId xmlns:a16="http://schemas.microsoft.com/office/drawing/2014/main" val="968237272"/>
                    </a:ext>
                  </a:extLst>
                </a:gridCol>
                <a:gridCol w="1263547">
                  <a:extLst>
                    <a:ext uri="{9D8B030D-6E8A-4147-A177-3AD203B41FA5}">
                      <a16:colId xmlns:a16="http://schemas.microsoft.com/office/drawing/2014/main" val="3905555318"/>
                    </a:ext>
                  </a:extLst>
                </a:gridCol>
                <a:gridCol w="1074015">
                  <a:extLst>
                    <a:ext uri="{9D8B030D-6E8A-4147-A177-3AD203B41FA5}">
                      <a16:colId xmlns:a16="http://schemas.microsoft.com/office/drawing/2014/main" val="3666026045"/>
                    </a:ext>
                  </a:extLst>
                </a:gridCol>
                <a:gridCol w="1074015">
                  <a:extLst>
                    <a:ext uri="{9D8B030D-6E8A-4147-A177-3AD203B41FA5}">
                      <a16:colId xmlns:a16="http://schemas.microsoft.com/office/drawing/2014/main" val="3522224246"/>
                    </a:ext>
                  </a:extLst>
                </a:gridCol>
                <a:gridCol w="1326724">
                  <a:extLst>
                    <a:ext uri="{9D8B030D-6E8A-4147-A177-3AD203B41FA5}">
                      <a16:colId xmlns:a16="http://schemas.microsoft.com/office/drawing/2014/main" val="1890658524"/>
                    </a:ext>
                  </a:extLst>
                </a:gridCol>
                <a:gridCol w="1074015">
                  <a:extLst>
                    <a:ext uri="{9D8B030D-6E8A-4147-A177-3AD203B41FA5}">
                      <a16:colId xmlns:a16="http://schemas.microsoft.com/office/drawing/2014/main" val="1968776500"/>
                    </a:ext>
                  </a:extLst>
                </a:gridCol>
              </a:tblGrid>
              <a:tr h="42331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Modules\APPs</a:t>
                      </a:r>
                    </a:p>
                  </a:txBody>
                  <a:tcPr marL="5443" marR="5443" marT="5443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1" u="none" strike="noStrike">
                          <a:effectLst/>
                        </a:rPr>
                        <a:t>Streaming</a:t>
                      </a:r>
                      <a:endParaRPr lang="en-US" sz="1400" b="1" i="1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443" marR="5443" marT="5443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1" u="none" strike="noStrike">
                          <a:effectLst/>
                        </a:rPr>
                        <a:t>Shopping</a:t>
                      </a:r>
                      <a:endParaRPr lang="en-US" sz="1400" b="1" i="1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443" marR="5443" marT="5443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1" u="none" strike="noStrike">
                          <a:effectLst/>
                        </a:rPr>
                        <a:t>News</a:t>
                      </a:r>
                      <a:endParaRPr lang="en-US" sz="1400" b="1" i="1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443" marR="5443" marT="5443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1" u="none" strike="noStrike" dirty="0">
                          <a:effectLst/>
                        </a:rPr>
                        <a:t>Indoor Positioning</a:t>
                      </a:r>
                      <a:endParaRPr lang="en-US" sz="1400" b="1" i="1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443" marR="5443" marT="5443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1" u="none" strike="noStrike" dirty="0">
                          <a:effectLst/>
                        </a:rPr>
                        <a:t>Gaming</a:t>
                      </a:r>
                      <a:endParaRPr lang="en-US" sz="1400" b="1" i="1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443" marR="5443" marT="5443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163617"/>
                  </a:ext>
                </a:extLst>
              </a:tr>
              <a:tr h="29875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Connectivity (Wi-Fi)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>
                          <a:effectLst/>
                        </a:rPr>
                        <a:t>5.53%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>
                          <a:effectLst/>
                        </a:rPr>
                        <a:t>3.23%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>
                          <a:effectLst/>
                        </a:rPr>
                        <a:t>3.98%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>
                          <a:effectLst/>
                        </a:rPr>
                        <a:t>10.37%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6.86%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443" marR="5443" marT="5443" marB="0" anchor="ctr"/>
                </a:tc>
                <a:extLst>
                  <a:ext uri="{0D108BD9-81ED-4DB2-BD59-A6C34878D82A}">
                    <a16:rowId xmlns:a16="http://schemas.microsoft.com/office/drawing/2014/main" val="1892239254"/>
                  </a:ext>
                </a:extLst>
              </a:tr>
              <a:tr h="29875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CPU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35.31%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23.91%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29.14%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30.02%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38.98%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443" marR="5443" marT="5443" marB="0" anchor="ctr"/>
                </a:tc>
                <a:extLst>
                  <a:ext uri="{0D108BD9-81ED-4DB2-BD59-A6C34878D82A}">
                    <a16:rowId xmlns:a16="http://schemas.microsoft.com/office/drawing/2014/main" val="1918634536"/>
                  </a:ext>
                </a:extLst>
              </a:tr>
              <a:tr h="29875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GPU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1.97%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1.18%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1.49%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1.26%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5.33%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443" marR="5443" marT="5443" marB="0" anchor="ctr"/>
                </a:tc>
                <a:extLst>
                  <a:ext uri="{0D108BD9-81ED-4DB2-BD59-A6C34878D82A}">
                    <a16:rowId xmlns:a16="http://schemas.microsoft.com/office/drawing/2014/main" val="4158456517"/>
                  </a:ext>
                </a:extLst>
              </a:tr>
              <a:tr h="29875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LCD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23.03%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51.20%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41.92%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34.98%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16.33%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443" marR="5443" marT="5443" marB="0" anchor="ctr"/>
                </a:tc>
                <a:extLst>
                  <a:ext uri="{0D108BD9-81ED-4DB2-BD59-A6C34878D82A}">
                    <a16:rowId xmlns:a16="http://schemas.microsoft.com/office/drawing/2014/main" val="2498301160"/>
                  </a:ext>
                </a:extLst>
              </a:tr>
              <a:tr h="29875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Memory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12.28%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6.08%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7.23%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6.54%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12.24%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443" marR="5443" marT="5443" marB="0" anchor="ctr"/>
                </a:tc>
                <a:extLst>
                  <a:ext uri="{0D108BD9-81ED-4DB2-BD59-A6C34878D82A}">
                    <a16:rowId xmlns:a16="http://schemas.microsoft.com/office/drawing/2014/main" val="3800246599"/>
                  </a:ext>
                </a:extLst>
              </a:tr>
              <a:tr h="29875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Audio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4.73%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0.05%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1.37%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0.95%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2.19%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443" marR="5443" marT="5443" marB="0" anchor="ctr"/>
                </a:tc>
                <a:extLst>
                  <a:ext uri="{0D108BD9-81ED-4DB2-BD59-A6C34878D82A}">
                    <a16:rowId xmlns:a16="http://schemas.microsoft.com/office/drawing/2014/main" val="1555482768"/>
                  </a:ext>
                </a:extLst>
              </a:tr>
              <a:tr h="29875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Miscs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17.14%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14.35%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14.86%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15.89%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18.06%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6132113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4704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1F6C4A-AA05-0640-0F74-08DBEED778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057401"/>
            <a:ext cx="7770814" cy="1447800"/>
          </a:xfrm>
        </p:spPr>
        <p:txBody>
          <a:bodyPr>
            <a:normAutofit fontScale="92500"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Figure on the bottom right is the energy consumption accumulating over time. </a:t>
            </a:r>
          </a:p>
          <a:p>
            <a:pPr marL="585788" lvl="1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b="1" i="1" dirty="0"/>
              <a:t>Order of the power consumption: </a:t>
            </a:r>
            <a:r>
              <a:rPr lang="en-US" sz="1400" dirty="0"/>
              <a:t>sleeping &lt; listening &lt; Rx &lt; Tx;</a:t>
            </a:r>
          </a:p>
          <a:p>
            <a:pPr marL="585788" lvl="1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b="1" i="1" dirty="0"/>
              <a:t>Order of the time duration: </a:t>
            </a:r>
            <a:r>
              <a:rPr lang="en-US" sz="1400" dirty="0"/>
              <a:t>Tx &lt; Rx &lt; listening &lt; sleeping;</a:t>
            </a:r>
          </a:p>
          <a:p>
            <a:pPr marL="585788" lvl="1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b="1" i="1" dirty="0"/>
              <a:t>Energy consumption </a:t>
            </a:r>
            <a:r>
              <a:rPr lang="en-US" sz="1400" dirty="0"/>
              <a:t>(accumulating over time) of Listening is higher than sleeping/Tx/Rx.</a:t>
            </a:r>
          </a:p>
          <a:p>
            <a:endParaRPr lang="en-US" sz="16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D3A2B4-9EC0-B917-E0E8-0829D957F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Clarifications on the power consumption</a:t>
            </a:r>
            <a:endParaRPr lang="en-US" sz="28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05A7A29-D532-4F49-8AB5-FE991CA86A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1495" y="3885364"/>
            <a:ext cx="2490127" cy="246487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20D346-98A4-FE59-46E6-4AE4C9534F83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5"/>
            <a:ext cx="3184520" cy="180975"/>
          </a:xfrm>
          <a:noFill/>
        </p:spPr>
        <p:txBody>
          <a:bodyPr/>
          <a:lstStyle/>
          <a:p>
            <a:r>
              <a:rPr lang="en-US" dirty="0"/>
              <a:t>Xiaogang Chen et </a:t>
            </a:r>
            <a:r>
              <a:rPr lang="en-US" altLang="zh-CN" dirty="0"/>
              <a:t>al</a:t>
            </a:r>
            <a:r>
              <a:rPr lang="en-US" dirty="0"/>
              <a:t>. (ZEKU)</a:t>
            </a:r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44FA613-2CAE-693B-DF44-8D92971463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200" y="3885364"/>
            <a:ext cx="2660375" cy="2463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632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D5E864-B24F-8C2C-C293-989F30C24A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5257801"/>
            <a:ext cx="7770813" cy="1132286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HP ramp up always needs </a:t>
            </a:r>
            <a:r>
              <a:rPr lang="en-US" sz="1500" dirty="0" err="1"/>
              <a:t>XXus</a:t>
            </a:r>
            <a:r>
              <a:rPr lang="en-US" sz="1500" dirty="0"/>
              <a:t> to settle depends on implementation;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HP ramp up based on packet detection will introduce false trigger;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Intro-PPDU LP to HP switch is not free…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Need a slot to switch while the Pre-EHT portion needs to be received;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Difficult to reuse the Phase tracking during the Pre-EHT portion.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7FA65C-D226-E2C5-E423-D24CF00ED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Considerations on implementation-based LPL</a:t>
            </a:r>
            <a:r>
              <a:rPr lang="en-US" dirty="0"/>
              <a:t> (1/2)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626B84-08F3-5AC4-4DB3-456D2886B89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5"/>
            <a:ext cx="3184520" cy="180975"/>
          </a:xfrm>
          <a:noFill/>
        </p:spPr>
        <p:txBody>
          <a:bodyPr/>
          <a:lstStyle/>
          <a:p>
            <a:r>
              <a:rPr lang="en-US" dirty="0"/>
              <a:t>Xiaogang Chen et </a:t>
            </a:r>
            <a:r>
              <a:rPr lang="en-US" altLang="zh-CN" dirty="0"/>
              <a:t>al</a:t>
            </a:r>
            <a:r>
              <a:rPr lang="en-US" dirty="0"/>
              <a:t>. (ZEKU)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4B76BE4-6B35-7AC8-1124-B3FF645BC5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6043" y="1782535"/>
            <a:ext cx="7151914" cy="3292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361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10CEF-B637-A5A5-4196-66F6F723B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Considerations on implementation-based LPL</a:t>
            </a:r>
            <a:r>
              <a:rPr lang="en-US" dirty="0"/>
              <a:t>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90FE31-C600-5829-0EE3-91BE1AB537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4571999"/>
            <a:ext cx="7694614" cy="152241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The initial frame provides flexibility for implementation on the listening operation.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Different implementations can choose their preferred alternative to leverage the initial frame and trade off.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C63A57-8B83-20F4-291A-151E96DDFB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550AE7-9A3E-5F16-7DD6-BB17FACA5FF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Xiaogang Chen etc. (ZEKU)</a:t>
            </a:r>
          </a:p>
          <a:p>
            <a:pPr>
              <a:defRPr/>
            </a:pP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44EA06B-8FF9-4EC3-6D67-F2F7148AB1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925" y="2438400"/>
            <a:ext cx="8449784" cy="1864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168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DFEA2-88BF-8580-A4B5-EFEF236199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dirty="0"/>
              <a:t>Given the analysis in the slides, [1] and the agreements upon the formation of the UHR SG (recapped below), it is </a:t>
            </a:r>
            <a:r>
              <a:rPr lang="en-US" dirty="0"/>
              <a:t>highly recommended to include “Reducing device level power consumption” in the PAR</a:t>
            </a:r>
            <a:r>
              <a:rPr lang="en-US" b="0" dirty="0"/>
              <a:t>.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The Study Group will investigate technology which may improve reliability of WLAN connectivity, reduce latencies, increase manageability, increase throughput</a:t>
            </a:r>
            <a:r>
              <a:rPr lang="en-US" sz="1400" b="1" dirty="0"/>
              <a:t> </a:t>
            </a:r>
            <a:r>
              <a:rPr lang="en-US" sz="1400" dirty="0"/>
              <a:t>including at different SNR levels, and </a:t>
            </a:r>
            <a:r>
              <a:rPr lang="en-US" sz="1400" b="1" dirty="0"/>
              <a:t>reduce device level power consumption…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D5C3CD-2700-A735-3049-9D0FBB039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Summary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287604-4A77-BD66-EDDD-A6EBBDB6526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5"/>
            <a:ext cx="3184520" cy="180975"/>
          </a:xfrm>
          <a:noFill/>
        </p:spPr>
        <p:txBody>
          <a:bodyPr/>
          <a:lstStyle/>
          <a:p>
            <a:r>
              <a:rPr lang="en-US" dirty="0"/>
              <a:t>Xiaogang Chen et </a:t>
            </a:r>
            <a:r>
              <a:rPr lang="en-US" altLang="zh-CN" dirty="0"/>
              <a:t>al</a:t>
            </a:r>
            <a:r>
              <a:rPr lang="en-US" dirty="0"/>
              <a:t>. (ZEKU)</a:t>
            </a:r>
          </a:p>
          <a:p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3F5CE37-C306-51E8-4FEC-66030A4415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200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181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FD711-5467-9162-4D09-F2CE6E96E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BF955A-7D1F-57BB-0BD9-EFE06D766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11-22-1414-01-0uhr-LPL.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7E9E0B-F259-673C-7517-6CEBC087E5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32E3CD-C174-E051-FEC2-61CF2F2BF2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Xiaogang Chen etc. (ZEKU)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811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DA821-A579-4CA6-4D2D-5C17B3F1E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/>
              <a:t>Backup:</a:t>
            </a:r>
            <a:r>
              <a:rPr lang="en-US" b="1" dirty="0"/>
              <a:t> </a:t>
            </a:r>
            <a:r>
              <a:rPr lang="en-US" sz="2000" b="1" dirty="0"/>
              <a:t>Power consumptions break down </a:t>
            </a:r>
            <a:br>
              <a:rPr lang="en-US" b="1" dirty="0"/>
            </a:br>
            <a:r>
              <a:rPr lang="en-US" sz="1600" b="0" dirty="0"/>
              <a:t>(copied from [1])</a:t>
            </a:r>
            <a:endParaRPr lang="en-US" b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68CB20-05DA-090E-823D-5492FF19C9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107" y="1981201"/>
            <a:ext cx="7733507" cy="4113213"/>
          </a:xfrm>
        </p:spPr>
        <p:txBody>
          <a:bodyPr/>
          <a:lstStyle/>
          <a:p>
            <a:r>
              <a:rPr lang="en-US" dirty="0"/>
              <a:t>If LPL (Low Power Listening) module is introduced in RF, the power consumption will be scaled down as in the table below: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Significant amount of power consumption can be saved in RF with a dedicated LPL mode.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028FC8-FAAC-F3DE-425D-1BA2CA2537E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EE5250-EE4D-9BC5-E38A-15C57178D27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Xiaogang Chen et </a:t>
            </a:r>
            <a:r>
              <a:rPr lang="en-US" altLang="zh-CN" dirty="0"/>
              <a:t>al</a:t>
            </a:r>
            <a:r>
              <a:rPr lang="en-US" dirty="0"/>
              <a:t>. (ZEKU)</a:t>
            </a:r>
          </a:p>
          <a:p>
            <a:pPr>
              <a:defRPr/>
            </a:pPr>
            <a:endParaRPr lang="en-US" dirty="0"/>
          </a:p>
        </p:txBody>
      </p:sp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9EFDB744-AB9D-3E95-A7FF-0E73044A6D0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3781999"/>
              </p:ext>
            </p:extLst>
          </p:nvPr>
        </p:nvGraphicFramePr>
        <p:xfrm>
          <a:off x="762000" y="3576318"/>
          <a:ext cx="765406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3125">
                  <a:extLst>
                    <a:ext uri="{9D8B030D-6E8A-4147-A177-3AD203B41FA5}">
                      <a16:colId xmlns:a16="http://schemas.microsoft.com/office/drawing/2014/main" val="715386269"/>
                    </a:ext>
                  </a:extLst>
                </a:gridCol>
                <a:gridCol w="1800232">
                  <a:extLst>
                    <a:ext uri="{9D8B030D-6E8A-4147-A177-3AD203B41FA5}">
                      <a16:colId xmlns:a16="http://schemas.microsoft.com/office/drawing/2014/main" val="2500601864"/>
                    </a:ext>
                  </a:extLst>
                </a:gridCol>
                <a:gridCol w="1818788">
                  <a:extLst>
                    <a:ext uri="{9D8B030D-6E8A-4147-A177-3AD203B41FA5}">
                      <a16:colId xmlns:a16="http://schemas.microsoft.com/office/drawing/2014/main" val="135069322"/>
                    </a:ext>
                  </a:extLst>
                </a:gridCol>
                <a:gridCol w="2121917">
                  <a:extLst>
                    <a:ext uri="{9D8B030D-6E8A-4147-A177-3AD203B41FA5}">
                      <a16:colId xmlns:a16="http://schemas.microsoft.com/office/drawing/2014/main" val="10509331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160MHz HP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20MHz HP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20MHz LP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8452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 Chain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 Chain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Chain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67363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3003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3744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Others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9264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63%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9917044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Note: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Normalized per row based on 160MHz HP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54117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8122679"/>
      </p:ext>
    </p:extLst>
  </p:cSld>
  <p:clrMapOvr>
    <a:masterClrMapping/>
  </p:clrMapOvr>
</p:sld>
</file>

<file path=ppt/theme/theme1.xml><?xml version="1.0" encoding="utf-8"?>
<a:theme xmlns:a="http://schemas.openxmlformats.org/drawingml/2006/main" name="IEEE_Templet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20-0426-00-00be-multi-link-TSF-discussion.pptx  -  Read-Only" id="{C033116A-52A4-4FE5-A479-F954B6034610}" vid="{D3AEDFAA-43FB-4A78-BF12-345B2D72A3C0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IEEE_Templet</Template>
  <TotalTime>146582</TotalTime>
  <Words>696</Words>
  <Application>Microsoft Office PowerPoint</Application>
  <PresentationFormat>On-screen Show (4:3)</PresentationFormat>
  <Paragraphs>140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微软雅黑</vt:lpstr>
      <vt:lpstr>Arial</vt:lpstr>
      <vt:lpstr>Calibri</vt:lpstr>
      <vt:lpstr>Times New Roman</vt:lpstr>
      <vt:lpstr>IEEE_Templet</vt:lpstr>
      <vt:lpstr>Follow up on the low power listening mode</vt:lpstr>
      <vt:lpstr>Outline</vt:lpstr>
      <vt:lpstr>Power consumptions of the connectivity module in smart phone</vt:lpstr>
      <vt:lpstr>Clarifications on the power consumption</vt:lpstr>
      <vt:lpstr>Considerations on implementation-based LPL (1/2)</vt:lpstr>
      <vt:lpstr>Considerations on implementation-based LPL (2/2)</vt:lpstr>
      <vt:lpstr>Summary</vt:lpstr>
      <vt:lpstr>Reference</vt:lpstr>
      <vt:lpstr>Backup: Power consumptions break down  (copied from [1])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Xiaogang Chen</dc:creator>
  <cp:keywords>CTPClassification=CTP_IC:VisualMarkings=, CTPClassification=CTP_NT</cp:keywords>
  <cp:lastModifiedBy>Xiaogang Chen</cp:lastModifiedBy>
  <cp:revision>2635</cp:revision>
  <cp:lastPrinted>1998-02-10T13:28:06Z</cp:lastPrinted>
  <dcterms:created xsi:type="dcterms:W3CDTF">2009-12-02T19:05:24Z</dcterms:created>
  <dcterms:modified xsi:type="dcterms:W3CDTF">2022-11-07T17:40:43Z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ed811c25-bf6b-4716-9f56-d94b96704ae1</vt:lpwstr>
  </property>
  <property fmtid="{D5CDD505-2E9C-101B-9397-08002B2CF9AE}" pid="4" name="CTP_BU">
    <vt:lpwstr>NA</vt:lpwstr>
  </property>
  <property fmtid="{D5CDD505-2E9C-101B-9397-08002B2CF9AE}" pid="5" name="CTP_TimeStamp">
    <vt:lpwstr>2020-04-20 20:30:21Z</vt:lpwstr>
  </property>
  <property fmtid="{D5CDD505-2E9C-101B-9397-08002B2CF9AE}" pid="6" name="CTPClassification">
    <vt:lpwstr>CTP_NT</vt:lpwstr>
  </property>
  <property fmtid="{D5CDD505-2E9C-101B-9397-08002B2CF9AE}" pid="7" name="CTP_IDSID">
    <vt:lpwstr>NA</vt:lpwstr>
  </property>
  <property fmtid="{D5CDD505-2E9C-101B-9397-08002B2CF9AE}" pid="8" name="CTP_WWID">
    <vt:lpwstr>NA</vt:lpwstr>
  </property>
</Properties>
</file>