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71" r:id="rId6"/>
    <p:sldId id="272" r:id="rId7"/>
    <p:sldId id="273" r:id="rId8"/>
    <p:sldId id="270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F3E2C-1851-4F05-A4D6-24FCD11040B8}" v="1" dt="2022-10-30T14:32:1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114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52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34AF3E2C-1851-4F05-A4D6-24FCD11040B8}"/>
    <pc:docChg chg="modSld modMainMaster">
      <pc:chgData name="Solomon Trainin" userId="92e08595-42b6-40bd-a56f-df07604705b1" providerId="ADAL" clId="{34AF3E2C-1851-4F05-A4D6-24FCD11040B8}" dt="2022-10-30T14:41:35.977" v="7" actId="20577"/>
      <pc:docMkLst>
        <pc:docMk/>
      </pc:docMkLst>
      <pc:sldChg chg="modSp mod">
        <pc:chgData name="Solomon Trainin" userId="92e08595-42b6-40bd-a56f-df07604705b1" providerId="ADAL" clId="{34AF3E2C-1851-4F05-A4D6-24FCD11040B8}" dt="2022-10-30T14:41:35.977" v="7" actId="20577"/>
        <pc:sldMkLst>
          <pc:docMk/>
          <pc:sldMk cId="0" sldId="256"/>
        </pc:sldMkLst>
        <pc:spChg chg="mod">
          <ac:chgData name="Solomon Trainin" userId="92e08595-42b6-40bd-a56f-df07604705b1" providerId="ADAL" clId="{34AF3E2C-1851-4F05-A4D6-24FCD11040B8}" dt="2022-10-30T14:41:35.977" v="7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Solomon Trainin" userId="92e08595-42b6-40bd-a56f-df07604705b1" providerId="ADAL" clId="{34AF3E2C-1851-4F05-A4D6-24FCD11040B8}" dt="2022-10-30T14:32:28.332" v="3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34AF3E2C-1851-4F05-A4D6-24FCD11040B8}" dt="2022-10-30T14:32:28.332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038A5-131B-436D-C621-57F420E4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110C30-FAB6-CB58-2B88-632B76EA1C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9CD5F6-1384-5CF5-3C2C-53A0A4A4A5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F0F79-ED73-855E-6790-F324D0D20C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4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DMG CID 356 introduction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216227"/>
              </p:ext>
            </p:extLst>
          </p:nvPr>
        </p:nvGraphicFramePr>
        <p:xfrm>
          <a:off x="539750" y="2962275"/>
          <a:ext cx="807402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2529304" progId="Word.Document.8">
                  <p:embed/>
                </p:oleObj>
              </mc:Choice>
              <mc:Fallback>
                <p:oleObj name="Document" r:id="rId3" imgW="8235535" imgH="252930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2275"/>
                        <a:ext cx="807402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Introduction to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use of the DMG SP for sensing purposes </a:t>
            </a:r>
            <a:r>
              <a:rPr lang="en-GB" sz="1800" dirty="0"/>
              <a:t>(CID 356)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4213"/>
            <a:ext cx="8420100" cy="687387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 of the CBAP DMG sensing schedule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00" y="1400174"/>
            <a:ext cx="8305800" cy="487680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NewRoman"/>
              </a:rPr>
              <a:t>The DMG sensing measurement consists of bursts and instances characterized by inter-burst (distance between bursts) and intra-burst (distance between instances) intervals. Intra-burst&lt;Inter-burst.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TimesNewRoman"/>
              </a:rPr>
              <a:t>The DMG sensing measurement may comprise multiple bursts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TimesNewRoman"/>
              </a:rPr>
              <a:t>One burst may contain multiple instances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TimesNewRoman"/>
              </a:rPr>
              <a:t>The time of the instance is limited by the TXOP Limit. The burst is limited by the beacon interval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NewRoman"/>
              </a:rPr>
              <a:t>The inter-burst time is suitable to define more than one burst inside the beacon interval and separating the bursts by one beacon interval or more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6C35-D020-1CFF-B941-7DD7A52E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67357"/>
          </a:xfrm>
        </p:spPr>
        <p:txBody>
          <a:bodyPr/>
          <a:lstStyle/>
          <a:p>
            <a:r>
              <a:rPr lang="en-US" dirty="0"/>
              <a:t>DMG Service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E4F66-9A71-3EB6-FCEB-ACC59B07D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53157"/>
            <a:ext cx="8534400" cy="5013963"/>
          </a:xfrm>
        </p:spPr>
        <p:txBody>
          <a:bodyPr/>
          <a:lstStyle/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The PCP/AP may schedule SPs or CBAPs only during the DTI of a beacon interval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The schedule is communicated through the Extended Schedule element by the beacon or announce frames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Only an STA identified as the source DMG STA or destination DMG STA of an SP shall transmit during the SP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An SP allocation within an Extended Schedule element may comprise one or more individual allocations.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The start time of each individual allocation = </a:t>
            </a:r>
            <a:r>
              <a:rPr lang="en-US" sz="2000" b="0" i="1" u="none" strike="noStrike" baseline="0" dirty="0" err="1"/>
              <a:t>A_start</a:t>
            </a:r>
            <a:r>
              <a:rPr lang="en-US" sz="2000" b="0" i="1" u="none" strike="noStrike" baseline="0" dirty="0"/>
              <a:t> </a:t>
            </a:r>
            <a:r>
              <a:rPr lang="en-US" sz="2000" b="0" i="0" u="none" strike="noStrike" baseline="0" dirty="0"/>
              <a:t>+ (</a:t>
            </a:r>
            <a:r>
              <a:rPr lang="en-US" sz="2000" b="0" i="1" u="none" strike="noStrike" baseline="0" dirty="0" err="1"/>
              <a:t>i</a:t>
            </a:r>
            <a:r>
              <a:rPr lang="en-US" sz="2000" b="0" i="1" u="none" strike="noStrike" baseline="0" dirty="0"/>
              <a:t> </a:t>
            </a:r>
            <a:r>
              <a:rPr lang="en-US" sz="2000" b="0" i="0" u="none" strike="noStrike" baseline="0" dirty="0"/>
              <a:t>– 1) × </a:t>
            </a:r>
            <a:r>
              <a:rPr lang="en-US" sz="2000" b="0" i="1" u="none" strike="noStrike" baseline="0" dirty="0" err="1"/>
              <a:t>A_period</a:t>
            </a:r>
            <a:endParaRPr lang="en-US" sz="2000" b="0" i="1" u="none" strike="noStrike" baseline="0" dirty="0"/>
          </a:p>
          <a:p>
            <a:pPr lvl="1">
              <a:spcBef>
                <a:spcPts val="0"/>
              </a:spcBef>
            </a:pPr>
            <a:r>
              <a:rPr lang="en-US" i="1" u="none" strike="noStrike" baseline="0" dirty="0" err="1"/>
              <a:t>A_start</a:t>
            </a:r>
            <a:r>
              <a:rPr lang="en-US" i="1" u="none" strike="noStrike" baseline="0" dirty="0"/>
              <a:t> </a:t>
            </a:r>
            <a:r>
              <a:rPr lang="en-US" i="0" u="none" strike="noStrike" baseline="0" dirty="0"/>
              <a:t>is the value of the Allocation Start field </a:t>
            </a:r>
          </a:p>
          <a:p>
            <a:pPr lvl="1">
              <a:spcBef>
                <a:spcPts val="0"/>
              </a:spcBef>
            </a:pPr>
            <a:r>
              <a:rPr lang="en-US" i="1" u="none" strike="noStrike" baseline="0" dirty="0" err="1"/>
              <a:t>A_period</a:t>
            </a:r>
            <a:r>
              <a:rPr lang="en-US" i="1" u="none" strike="noStrike" baseline="0" dirty="0"/>
              <a:t> </a:t>
            </a:r>
            <a:r>
              <a:rPr lang="en-US" i="0" u="none" strike="noStrike" baseline="0" dirty="0"/>
              <a:t>is the value of the Allocation Block Period field</a:t>
            </a:r>
          </a:p>
          <a:p>
            <a:pPr lvl="1">
              <a:spcBef>
                <a:spcPts val="0"/>
              </a:spcBef>
            </a:pPr>
            <a:r>
              <a:rPr lang="en-US" i="1" u="none" strike="noStrike" baseline="0" dirty="0" err="1"/>
              <a:t>i</a:t>
            </a:r>
            <a:r>
              <a:rPr lang="en-US" i="1" u="none" strike="noStrike" baseline="0" dirty="0"/>
              <a:t> </a:t>
            </a:r>
            <a:r>
              <a:rPr lang="en-US" i="0" u="none" strike="noStrike" baseline="0" dirty="0"/>
              <a:t>is an integer greater than 0 and less than or equal to the value of the Number of Blocks field</a:t>
            </a: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The end of the </a:t>
            </a:r>
            <a:r>
              <a:rPr lang="en-US" sz="2000" b="0" i="1" u="none" strike="noStrike" baseline="0" dirty="0" err="1"/>
              <a:t>i</a:t>
            </a:r>
            <a:r>
              <a:rPr lang="en-US" sz="2000" b="0" i="1" u="none" strike="noStrike" baseline="30000" dirty="0" err="1"/>
              <a:t>th</a:t>
            </a:r>
            <a:r>
              <a:rPr lang="en-US" sz="2000" b="0" i="1" u="none" strike="noStrike" baseline="0" dirty="0"/>
              <a:t> </a:t>
            </a:r>
            <a:r>
              <a:rPr lang="en-US" sz="2000" b="0" i="0" u="none" strike="noStrike" baseline="0" dirty="0"/>
              <a:t>individual SP or CBAP allocation is computed by adding the start time of the </a:t>
            </a:r>
            <a:r>
              <a:rPr lang="en-US" sz="2000" b="0" i="1" u="none" strike="noStrike" baseline="0" dirty="0" err="1"/>
              <a:t>i</a:t>
            </a:r>
            <a:r>
              <a:rPr lang="en-US" sz="2000" b="0" i="1" u="none" strike="noStrike" baseline="30000" dirty="0" err="1"/>
              <a:t>th</a:t>
            </a:r>
            <a:r>
              <a:rPr lang="en-US" sz="2000" b="0" i="1" u="none" strike="noStrike" baseline="0" dirty="0"/>
              <a:t> </a:t>
            </a:r>
            <a:r>
              <a:rPr lang="en-US" sz="2000" b="0" i="0" u="none" strike="noStrike" baseline="0" dirty="0"/>
              <a:t>individual allocation to the value of the Allocation Block Duration field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C124C-2A55-AF37-75C5-6931850110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97492-BF30-4B98-A7DB-76CA35BAAF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40C42F-1E97-849D-FF93-5D847FDFF2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10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F81EA-3CA4-ADC1-FE1F-2DF4A4BA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350" y="838200"/>
            <a:ext cx="7770813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AB642-1647-BE53-0037-80251E2DF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514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Existent Extended Schedule element supports: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 Period suitable for the DMG sensing instance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Periodical bursting comprised multiple instances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Inter-burst interval less than beacon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Existent Extended Schedule element does not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Inter-burst interval of multiple beacon intervals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E9763-DED0-BA0B-91AC-DC09C1B23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ACA69-5943-577D-5793-6C239047FC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4A4C20-D32F-B5C4-898F-5AFCEA715D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20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9AE0-5DAE-E3D2-5325-2D4220F5C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9B0BF-A67F-77BB-89D8-817391648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9693"/>
            <a:ext cx="8267700" cy="7889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/>
              <a:t>Append new value “SP for DMG sensing” to the table </a:t>
            </a:r>
          </a:p>
          <a:p>
            <a:pPr marL="400050" lvl="1" indent="0" algn="ctr"/>
            <a:r>
              <a:rPr lang="en-US" sz="1800" b="1" i="0" u="none" strike="noStrike" baseline="0" dirty="0"/>
              <a:t>Table 9-294—AllocationType subfield values</a:t>
            </a:r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467D3-6E6C-A475-FCDD-6E6FF587BD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BC86D-359D-B42B-68D3-2646B9B57C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4560B5-A072-CD90-F5E5-D2443D94BC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78DE46A-C5A9-B846-B73A-EC4D94C73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51874"/>
              </p:ext>
            </p:extLst>
          </p:nvPr>
        </p:nvGraphicFramePr>
        <p:xfrm>
          <a:off x="1604131" y="2362200"/>
          <a:ext cx="5715000" cy="2834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2353">
                  <a:extLst>
                    <a:ext uri="{9D8B030D-6E8A-4147-A177-3AD203B41FA5}">
                      <a16:colId xmlns:a16="http://schemas.microsoft.com/office/drawing/2014/main" val="4050664201"/>
                    </a:ext>
                  </a:extLst>
                </a:gridCol>
                <a:gridCol w="672353">
                  <a:extLst>
                    <a:ext uri="{9D8B030D-6E8A-4147-A177-3AD203B41FA5}">
                      <a16:colId xmlns:a16="http://schemas.microsoft.com/office/drawing/2014/main" val="29572473"/>
                    </a:ext>
                  </a:extLst>
                </a:gridCol>
                <a:gridCol w="672353">
                  <a:extLst>
                    <a:ext uri="{9D8B030D-6E8A-4147-A177-3AD203B41FA5}">
                      <a16:colId xmlns:a16="http://schemas.microsoft.com/office/drawing/2014/main" val="511374382"/>
                    </a:ext>
                  </a:extLst>
                </a:gridCol>
                <a:gridCol w="3697941">
                  <a:extLst>
                    <a:ext uri="{9D8B030D-6E8A-4147-A177-3AD203B41FA5}">
                      <a16:colId xmlns:a16="http://schemas.microsoft.com/office/drawing/2014/main" val="2997111920"/>
                    </a:ext>
                  </a:extLst>
                </a:gridCol>
              </a:tblGrid>
              <a:tr h="2474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365832"/>
                  </a:ext>
                </a:extLst>
              </a:tr>
              <a:tr h="2474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019487"/>
                  </a:ext>
                </a:extLst>
              </a:tr>
              <a:tr h="2474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780321"/>
                  </a:ext>
                </a:extLst>
              </a:tr>
              <a:tr h="2474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20788"/>
                  </a:ext>
                </a:extLst>
              </a:tr>
              <a:tr h="2440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123704"/>
                  </a:ext>
                </a:extLst>
              </a:tr>
              <a:tr h="244057">
                <a:tc>
                  <a:txBody>
                    <a:bodyPr/>
                    <a:lstStyle/>
                    <a:p>
                      <a:pPr algn="ctr"/>
                      <a:r>
                        <a:rPr lang="en-US" b="1" u="sng"/>
                        <a:t>0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SP for DMG sensing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65339"/>
                  </a:ext>
                </a:extLst>
              </a:tr>
              <a:tr h="4271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 other combinations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Reserved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265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DE76-C3A8-DBA6-C231-3E65529A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58A92E5-1481-2656-12A8-599A652F2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957071"/>
            <a:ext cx="7770813" cy="14128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3A251-F3FA-E55C-7B40-8B0B50D9F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C913A-C6B1-AEF0-8370-F6B9992C23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303401-E8CA-36DC-6A29-237CAAB814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580D1F6-3C1D-A1A8-1A77-D2F19E739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14916"/>
              </p:ext>
            </p:extLst>
          </p:nvPr>
        </p:nvGraphicFramePr>
        <p:xfrm>
          <a:off x="1752600" y="3810000"/>
          <a:ext cx="6096000" cy="101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13877">
                  <a:extLst>
                    <a:ext uri="{9D8B030D-6E8A-4147-A177-3AD203B41FA5}">
                      <a16:colId xmlns:a16="http://schemas.microsoft.com/office/drawing/2014/main" val="2228727947"/>
                    </a:ext>
                  </a:extLst>
                </a:gridCol>
                <a:gridCol w="3082123">
                  <a:extLst>
                    <a:ext uri="{9D8B030D-6E8A-4147-A177-3AD203B41FA5}">
                      <a16:colId xmlns:a16="http://schemas.microsoft.com/office/drawing/2014/main" val="41651115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Allocation Start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56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Allocation 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Distance Between DMG sensing Bursts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9665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49AEE81-95CF-D675-2ACE-B506583ABBEE}"/>
              </a:ext>
            </a:extLst>
          </p:cNvPr>
          <p:cNvSpPr txBox="1"/>
          <p:nvPr/>
        </p:nvSpPr>
        <p:spPr>
          <a:xfrm>
            <a:off x="880277" y="4724400"/>
            <a:ext cx="696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 Octets:                     3                                                 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2AA56D-842E-2E3E-959E-39D17499CA02}"/>
              </a:ext>
            </a:extLst>
          </p:cNvPr>
          <p:cNvSpPr txBox="1"/>
          <p:nvPr/>
        </p:nvSpPr>
        <p:spPr>
          <a:xfrm>
            <a:off x="880277" y="5334000"/>
            <a:ext cx="7662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Distance Between DMG sensing Bursts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TimesNewRoman"/>
              </a:rPr>
              <a:t>subfield, when set to a nonzero value</a:t>
            </a:r>
            <a:r>
              <a:rPr lang="en-US" sz="1800" dirty="0">
                <a:solidFill>
                  <a:schemeClr val="tx1"/>
                </a:solidFill>
                <a:latin typeface="TimesNewRoman"/>
              </a:rPr>
              <a:t> 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TimesNewRoman"/>
              </a:rPr>
              <a:t>indicates the number of the beam intervals between the beacon intervals in which the successive </a:t>
            </a:r>
            <a:r>
              <a:rPr lang="en-US" sz="1800" dirty="0">
                <a:solidFill>
                  <a:schemeClr val="tx1"/>
                </a:solidFill>
              </a:rPr>
              <a:t>DMG sensing Bursts</a:t>
            </a:r>
            <a:r>
              <a:rPr lang="en-US" sz="1800" b="0" i="0" u="none" strike="noStrike" baseline="0" dirty="0">
                <a:solidFill>
                  <a:schemeClr val="tx1"/>
                </a:solidFill>
                <a:latin typeface="TimesNewRoman"/>
              </a:rPr>
              <a:t> lie. </a:t>
            </a:r>
            <a:r>
              <a:rPr lang="en-US" sz="1800" dirty="0">
                <a:solidFill>
                  <a:schemeClr val="tx1"/>
                </a:solidFill>
                <a:latin typeface="TimesNewRoman"/>
              </a:rPr>
              <a:t>The zero value indicates </a:t>
            </a:r>
            <a:r>
              <a:rPr lang="en-US" sz="1800" dirty="0">
                <a:solidFill>
                  <a:schemeClr val="tx1"/>
                </a:solidFill>
              </a:rPr>
              <a:t>DMG sensing Bursts in the subsequent beacon intervals.</a:t>
            </a:r>
          </a:p>
        </p:txBody>
      </p:sp>
    </p:spTree>
    <p:extLst>
      <p:ext uri="{BB962C8B-B14F-4D97-AF65-F5344CB8AC3E}">
        <p14:creationId xmlns:p14="http://schemas.microsoft.com/office/powerpoint/2010/main" val="313152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D492B-CAD7-4BF6-2989-D7385307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472" y="698500"/>
            <a:ext cx="6983057" cy="5708650"/>
          </a:xfrm>
          <a:prstGeom prst="rect">
            <a:avLst/>
          </a:prstGeom>
          <a:noFill/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68A048A6-12FD-8680-EBA7-D1EF69D0E718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October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9F8E9-EA42-7D4C-571D-0E9C00AAEDC3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Solomon Trainin, Qualcomm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916C5518-E148-06F3-FDA5-75523BD49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F5D8E26B-7BCF-4D25-9C89-0168A6618F18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63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(10)</Template>
  <TotalTime>6137</TotalTime>
  <Words>575</Words>
  <Application>Microsoft Office PowerPoint</Application>
  <PresentationFormat>On-screen Show (4:3)</PresentationFormat>
  <Paragraphs>105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TimesNewRoman</vt:lpstr>
      <vt:lpstr>Office Theme</vt:lpstr>
      <vt:lpstr>Document</vt:lpstr>
      <vt:lpstr>DMG CID 356 introduction </vt:lpstr>
      <vt:lpstr>Abstract</vt:lpstr>
      <vt:lpstr>Summary of the CBAP DMG sensing schedule </vt:lpstr>
      <vt:lpstr>DMG Service Period</vt:lpstr>
      <vt:lpstr>Summary</vt:lpstr>
      <vt:lpstr>Solution</vt:lpstr>
      <vt:lpstr>Solution cont.</vt:lpstr>
      <vt:lpstr>PowerPoint Presentation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802.11bf presentation</dc:title>
  <dc:subject>DMG MLME</dc:subject>
  <dc:creator>Solomon Trainin</dc:creator>
  <cp:lastModifiedBy>Solomon Trainin4</cp:lastModifiedBy>
  <cp:revision>22</cp:revision>
  <cp:lastPrinted>1601-01-01T00:00:00Z</cp:lastPrinted>
  <dcterms:created xsi:type="dcterms:W3CDTF">2022-10-06T07:53:28Z</dcterms:created>
  <dcterms:modified xsi:type="dcterms:W3CDTF">2022-10-30T14:41:43Z</dcterms:modified>
</cp:coreProperties>
</file>