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9"/>
  </p:notesMasterIdLst>
  <p:handoutMasterIdLst>
    <p:handoutMasterId r:id="rId30"/>
  </p:handoutMasterIdLst>
  <p:sldIdLst>
    <p:sldId id="929" r:id="rId7"/>
    <p:sldId id="1033" r:id="rId8"/>
    <p:sldId id="1043" r:id="rId9"/>
    <p:sldId id="1057" r:id="rId10"/>
    <p:sldId id="1066" r:id="rId11"/>
    <p:sldId id="1034" r:id="rId12"/>
    <p:sldId id="1051" r:id="rId13"/>
    <p:sldId id="1053" r:id="rId14"/>
    <p:sldId id="1039" r:id="rId15"/>
    <p:sldId id="1058" r:id="rId16"/>
    <p:sldId id="1038" r:id="rId17"/>
    <p:sldId id="1036" r:id="rId18"/>
    <p:sldId id="1088" r:id="rId19"/>
    <p:sldId id="1062" r:id="rId20"/>
    <p:sldId id="965" r:id="rId21"/>
    <p:sldId id="1059" r:id="rId22"/>
    <p:sldId id="1061" r:id="rId23"/>
    <p:sldId id="1089" r:id="rId24"/>
    <p:sldId id="1044" r:id="rId25"/>
    <p:sldId id="1090" r:id="rId26"/>
    <p:sldId id="1091" r:id="rId27"/>
    <p:sldId id="1092" r:id="rId2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A552756-CD55-4A96-8CA8-8091545C7E52}">
          <p14:sldIdLst>
            <p14:sldId id="929"/>
            <p14:sldId id="1033"/>
            <p14:sldId id="1043"/>
            <p14:sldId id="1057"/>
            <p14:sldId id="1066"/>
            <p14:sldId id="1034"/>
            <p14:sldId id="1051"/>
            <p14:sldId id="1053"/>
            <p14:sldId id="1039"/>
            <p14:sldId id="1058"/>
            <p14:sldId id="1038"/>
            <p14:sldId id="1036"/>
            <p14:sldId id="1088"/>
            <p14:sldId id="1062"/>
            <p14:sldId id="965"/>
          </p14:sldIdLst>
        </p14:section>
        <p14:section name="Appendix" id="{AF2D3E1A-51F4-4350-920F-404A10B176CA}">
          <p14:sldIdLst>
            <p14:sldId id="1059"/>
            <p14:sldId id="1061"/>
            <p14:sldId id="1089"/>
            <p14:sldId id="1044"/>
            <p14:sldId id="1090"/>
            <p14:sldId id="1091"/>
            <p14:sldId id="10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anaka, Yusuke (Sony)" initials="TY( [2]" lastIdx="70" clrIdx="6">
    <p:extLst>
      <p:ext uri="{19B8F6BF-5375-455C-9EA6-DF929625EA0E}">
        <p15:presenceInfo xmlns:p15="http://schemas.microsoft.com/office/powerpoint/2012/main" userId="S::Yusuke.YT.Tanaka@sony.com::0efda558-2ed7-4f77-ac8b-f18b00df4b4b" providerId="AD"/>
      </p:ext>
    </p:extLst>
  </p:cmAuthor>
  <p:cmAuthor id="1" name="Carney, William" initials="CW" lastIdx="9" clrIdx="0"/>
  <p:cmAuthor id="8" name="Furuichi, Sho (Sony)" initials="FS" lastIdx="1" clrIdx="7">
    <p:extLst>
      <p:ext uri="{19B8F6BF-5375-455C-9EA6-DF929625EA0E}">
        <p15:presenceInfo xmlns:p15="http://schemas.microsoft.com/office/powerpoint/2012/main" userId="Furuichi, Sho (Sony)" providerId="None"/>
      </p:ext>
    </p:extLst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Aio, Kosuke (Sony)" initials="AK(" lastIdx="11" clrIdx="4">
    <p:extLst>
      <p:ext uri="{19B8F6BF-5375-455C-9EA6-DF929625EA0E}">
        <p15:presenceInfo xmlns:p15="http://schemas.microsoft.com/office/powerpoint/2012/main" userId="S-1-5-21-1202660629-1425521274-1801674531-1018487" providerId="AD"/>
      </p:ext>
    </p:extLst>
  </p:cmAuthor>
  <p:cmAuthor id="6" name="Aio, Kosuke (Sony)" initials="AK( [2]" lastIdx="42" clrIdx="5">
    <p:extLst>
      <p:ext uri="{19B8F6BF-5375-455C-9EA6-DF929625EA0E}">
        <p15:presenceInfo xmlns:p15="http://schemas.microsoft.com/office/powerpoint/2012/main" userId="S::Kosuke.Aio@sony.com::4ca0a952-a8c3-4ae4-877b-7a498285cc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66DF"/>
    <a:srgbClr val="FFFFFF"/>
    <a:srgbClr val="FF00FF"/>
    <a:srgbClr val="FF97DA"/>
    <a:srgbClr val="FF33CC"/>
    <a:srgbClr val="00CC99"/>
    <a:srgbClr val="FFFFCC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24" autoAdjust="0"/>
  </p:normalViewPr>
  <p:slideViewPr>
    <p:cSldViewPr>
      <p:cViewPr varScale="1">
        <p:scale>
          <a:sx n="63" d="100"/>
          <a:sy n="63" d="100"/>
        </p:scale>
        <p:origin x="133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440"/>
    </p:cViewPr>
  </p:sorterViewPr>
  <p:notesViewPr>
    <p:cSldViewPr>
      <p:cViewPr>
        <p:scale>
          <a:sx n="100" d="100"/>
          <a:sy n="100" d="100"/>
        </p:scale>
        <p:origin x="588" y="76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7" y="70514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802.11-20/</a:t>
            </a:r>
            <a:r>
              <a:rPr lang="en-US" altLang="ja-JP" dirty="0"/>
              <a:t>0457</a:t>
            </a:r>
            <a:r>
              <a:rPr lang="en-US" dirty="0"/>
              <a:t>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March 2020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/>
              <a:t>Yusuke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>
          <a:xfrm>
            <a:off x="6809367" y="12393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802.11-20/</a:t>
            </a:r>
            <a:r>
              <a:rPr lang="en-US" altLang="ja-JP" dirty="0"/>
              <a:t>0457</a:t>
            </a:r>
            <a:r>
              <a:rPr lang="en-US" dirty="0"/>
              <a:t>r1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>
          <a:xfrm>
            <a:off x="936417" y="12393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March 2020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17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478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381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564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63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dirty="0"/>
              <a:t>シンプルにしました</a:t>
            </a:r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965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5612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3818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6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 dirty="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53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620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611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この前に導入</a:t>
            </a:r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2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036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22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62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8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771526" y="60842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BEE88E5-BB3D-4C9B-B365-4CFF996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802.11-22/1822r0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  <p:sp>
        <p:nvSpPr>
          <p:cNvPr id="12" name="テキスト プレースホルダー 9">
            <a:extLst>
              <a:ext uri="{FF2B5EF4-FFF2-40B4-BE49-F238E27FC236}">
                <a16:creationId xmlns:a16="http://schemas.microsoft.com/office/drawing/2014/main" id="{6505F570-F363-4E91-9B96-F17A995D7F47}"/>
              </a:ext>
            </a:extLst>
          </p:cNvPr>
          <p:cNvSpPr txBox="1">
            <a:spLocks/>
          </p:cNvSpPr>
          <p:nvPr userDrawn="1"/>
        </p:nvSpPr>
        <p:spPr>
          <a:xfrm>
            <a:off x="685800" y="304800"/>
            <a:ext cx="1828800" cy="303613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kern="0" dirty="0"/>
              <a:t>November 2022</a:t>
            </a:r>
            <a:endParaRPr kumimoji="1" lang="ja-JP" altLang="en-U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 on Coordinated Spatial Reuse Operation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Date:</a:t>
            </a:r>
            <a:r>
              <a:rPr lang="en-US" altLang="ja-JP" sz="2000" b="0" kern="0" dirty="0"/>
              <a:t> 2022-12-13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6FB1D45C-FE40-4423-AD81-8EB50459C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FCD9A26-9F9B-4864-A028-98D53AAD4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804686"/>
              </p:ext>
            </p:extLst>
          </p:nvPr>
        </p:nvGraphicFramePr>
        <p:xfrm>
          <a:off x="483361" y="3108960"/>
          <a:ext cx="8177277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Group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</a:tbl>
          </a:graphicData>
        </a:graphic>
      </p:graphicFrame>
      <p:sp>
        <p:nvSpPr>
          <p:cNvPr id="10" name="フッター プレースホルダー 5">
            <a:extLst>
              <a:ext uri="{FF2B5EF4-FFF2-40B4-BE49-F238E27FC236}">
                <a16:creationId xmlns:a16="http://schemas.microsoft.com/office/drawing/2014/main" id="{F0F32B5D-1565-4F6B-8331-FB80B70FC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6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Performance Analysis: Simulation Setup (2/2)</a:t>
            </a:r>
            <a:endParaRPr kumimoji="1" lang="ja-JP" altLang="en-US" sz="2800" dirty="0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0895830-53B3-4642-A0AB-171ADD11D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858126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Following schemes are compared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b="1" dirty="0"/>
              <a:t>TDD</a:t>
            </a:r>
          </a:p>
          <a:p>
            <a:pPr marL="1143000" lvl="2" indent="-342900"/>
            <a:r>
              <a:rPr lang="en-US" altLang="ja-JP" dirty="0"/>
              <a:t>One AP transmits data with max Tx power. The Shared APs don’t transmit data.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b="1" dirty="0"/>
              <a:t>11ax SR (OBSS_PD)</a:t>
            </a:r>
          </a:p>
          <a:p>
            <a:pPr marL="1143000" lvl="2" indent="-342900"/>
            <a:r>
              <a:rPr lang="en-US" altLang="ja-JP" dirty="0"/>
              <a:t>One AP transmits data with max Tx power. (The AP is selected randomly)</a:t>
            </a:r>
          </a:p>
          <a:p>
            <a:pPr marL="1143000" lvl="2" indent="-342900"/>
            <a:r>
              <a:rPr lang="en-US" altLang="ja-JP" dirty="0"/>
              <a:t>The Shared APs transmit data with Tx power calculated by OBSS_PD equation. [6]</a:t>
            </a:r>
          </a:p>
          <a:p>
            <a:pPr marL="1143000" lvl="2" indent="-342900"/>
            <a:r>
              <a:rPr lang="en-US" altLang="ja-JP" dirty="0" err="1"/>
              <a:t>OBSS_PDmin</a:t>
            </a:r>
            <a:r>
              <a:rPr lang="en-US" altLang="ja-JP" dirty="0"/>
              <a:t> = -82dBm/20MHz, </a:t>
            </a:r>
            <a:r>
              <a:rPr lang="en-US" altLang="ja-JP" dirty="0" err="1"/>
              <a:t>OBSS_PDmax</a:t>
            </a:r>
            <a:r>
              <a:rPr lang="en-US" altLang="ja-JP" dirty="0"/>
              <a:t> = -62dBm/20MHz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b="1" dirty="0"/>
              <a:t>Co-SR</a:t>
            </a:r>
          </a:p>
          <a:p>
            <a:pPr marL="1143000" lvl="2" indent="-342900"/>
            <a:r>
              <a:rPr lang="en-US" altLang="ja-JP" dirty="0"/>
              <a:t>Target SINR = 26dB.</a:t>
            </a:r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90F81E27-8E23-4576-80A8-C46D5946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623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r>
              <a:rPr kumimoji="1" lang="en-US" altLang="ja-JP" sz="2000" dirty="0"/>
              <a:t>Home Mesh Scenario based on [6]</a:t>
            </a:r>
          </a:p>
          <a:p>
            <a:pPr lvl="1"/>
            <a:r>
              <a:rPr kumimoji="1" lang="en-US" altLang="ja-JP" sz="1600" dirty="0"/>
              <a:t>Layout</a:t>
            </a:r>
          </a:p>
          <a:p>
            <a:pPr lvl="2"/>
            <a:r>
              <a:rPr kumimoji="1" lang="en-US" altLang="ja-JP" dirty="0"/>
              <a:t>3APs are deployed as shown in the right figure.</a:t>
            </a:r>
          </a:p>
          <a:p>
            <a:pPr lvl="2"/>
            <a:r>
              <a:rPr kumimoji="1" lang="en-US" altLang="ja-JP" dirty="0"/>
              <a:t>One STA per room is dropped randomly to </a:t>
            </a:r>
            <a:br>
              <a:rPr kumimoji="1" lang="en-US" altLang="ja-JP" dirty="0"/>
            </a:br>
            <a:r>
              <a:rPr kumimoji="1" lang="en-US" altLang="ja-JP" dirty="0"/>
              <a:t>be associate with an AP in the same room.</a:t>
            </a:r>
          </a:p>
          <a:p>
            <a:pPr lvl="1"/>
            <a:r>
              <a:rPr kumimoji="1" lang="en-US" altLang="ja-JP" sz="1600" dirty="0"/>
              <a:t>Parameter</a:t>
            </a:r>
          </a:p>
          <a:p>
            <a:pPr marL="457200" lvl="1" indent="0">
              <a:buNone/>
            </a:pPr>
            <a:endParaRPr kumimoji="1" lang="en-US" altLang="ja-JP" sz="1600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Performance Analysis: Simulation Scenario</a:t>
            </a:r>
            <a:endParaRPr kumimoji="1" lang="ja-JP" altLang="en-US" sz="2800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BA6A5BEB-75B7-4458-B215-C12352A753E4}"/>
              </a:ext>
            </a:extLst>
          </p:cNvPr>
          <p:cNvGrpSpPr/>
          <p:nvPr/>
        </p:nvGrpSpPr>
        <p:grpSpPr>
          <a:xfrm>
            <a:off x="6306491" y="1905000"/>
            <a:ext cx="2741431" cy="2403866"/>
            <a:chOff x="6365522" y="4006141"/>
            <a:chExt cx="2626075" cy="2302714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8667D95-5A5A-469D-B55E-5A20404BE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5522" y="4006141"/>
              <a:ext cx="2626075" cy="2302714"/>
            </a:xfrm>
            <a:prstGeom prst="rect">
              <a:avLst/>
            </a:prstGeom>
          </p:spPr>
        </p:pic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5A1882D0-A625-41F6-8881-95B3D6A0CC8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29400" y="4067034"/>
              <a:ext cx="0" cy="962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6484C4D4-5EDC-47F2-9532-080B226BBE7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29400" y="4067034"/>
              <a:ext cx="1018625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96C710A-977C-4506-9A51-17ED8DA07A72}"/>
              </a:ext>
            </a:extLst>
          </p:cNvPr>
          <p:cNvSpPr txBox="1"/>
          <p:nvPr/>
        </p:nvSpPr>
        <p:spPr>
          <a:xfrm>
            <a:off x="6705600" y="1524000"/>
            <a:ext cx="2085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b="1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F9C5015B-1C22-4943-BA5B-BCD3028F4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91540"/>
              </p:ext>
            </p:extLst>
          </p:nvPr>
        </p:nvGraphicFramePr>
        <p:xfrm>
          <a:off x="1143000" y="4267200"/>
          <a:ext cx="3351086" cy="2133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34706">
                  <a:extLst>
                    <a:ext uri="{9D8B030D-6E8A-4147-A177-3AD203B41FA5}">
                      <a16:colId xmlns:a16="http://schemas.microsoft.com/office/drawing/2014/main" val="341009744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941825001"/>
                    </a:ext>
                  </a:extLst>
                </a:gridCol>
              </a:tblGrid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Frequency, Bandwidth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5180MHz, 80MHz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52203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Max Tx Power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21dBm per AP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190310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NF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7dB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44033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Tx/Rx Ant 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(AP, STA) = (4, 1)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476600"/>
                  </a:ext>
                </a:extLst>
              </a:tr>
              <a:tr h="232348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Stream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1/STA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679272"/>
                  </a:ext>
                </a:extLst>
              </a:tr>
              <a:tr h="232348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Precoding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SVD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3910944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MCS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0 - 11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272317"/>
                  </a:ext>
                </a:extLst>
              </a:tr>
            </a:tbl>
          </a:graphicData>
        </a:graphic>
      </p:graphicFrame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523DBA4-8EF7-46FC-8ACF-DE77156B1EA9}"/>
              </a:ext>
            </a:extLst>
          </p:cNvPr>
          <p:cNvSpPr/>
          <p:nvPr/>
        </p:nvSpPr>
        <p:spPr>
          <a:xfrm>
            <a:off x="4611217" y="5621940"/>
            <a:ext cx="43947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b="0" dirty="0">
                <a:cs typeface="Times New Roman" panose="02020603050405020304" pitchFamily="18" charset="0"/>
              </a:rPr>
              <a:t>Eq.(1) : PL(d) = 40.05 + 20*log10(</a:t>
            </a:r>
            <a:r>
              <a:rPr lang="en-US" altLang="ja-JP" sz="1100" b="0" dirty="0" err="1">
                <a:cs typeface="Times New Roman" panose="02020603050405020304" pitchFamily="18" charset="0"/>
              </a:rPr>
              <a:t>freq</a:t>
            </a:r>
            <a:r>
              <a:rPr lang="en-US" altLang="ja-JP" sz="1100" b="0" dirty="0">
                <a:cs typeface="Times New Roman" panose="02020603050405020304" pitchFamily="18" charset="0"/>
              </a:rPr>
              <a:t>/2.4)+ 20*log10(min(Dis, bp)) </a:t>
            </a:r>
            <a:br>
              <a:rPr lang="en-US" altLang="ja-JP" sz="1100" b="0" dirty="0">
                <a:cs typeface="Times New Roman" panose="02020603050405020304" pitchFamily="18" charset="0"/>
              </a:rPr>
            </a:br>
            <a:r>
              <a:rPr lang="en-US" altLang="ja-JP" sz="1100" b="0" dirty="0">
                <a:cs typeface="Times New Roman" panose="02020603050405020304" pitchFamily="18" charset="0"/>
              </a:rPr>
              <a:t>                                      </a:t>
            </a:r>
            <a:r>
              <a:rPr lang="ja-JP" altLang="en-US" sz="1100" b="0" dirty="0">
                <a:cs typeface="Times New Roman" panose="02020603050405020304" pitchFamily="18" charset="0"/>
              </a:rPr>
              <a:t> </a:t>
            </a:r>
            <a:r>
              <a:rPr lang="en-US" altLang="ja-JP" sz="1100" b="0" dirty="0">
                <a:cs typeface="Times New Roman" panose="02020603050405020304" pitchFamily="18" charset="0"/>
              </a:rPr>
              <a:t> + (Dis &gt; bp) .* (35*log10(Dis/bp)) + Wn * 10dB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0EE9925-DD8C-4884-9A94-6ECF62E4F48D}"/>
              </a:ext>
            </a:extLst>
          </p:cNvPr>
          <p:cNvSpPr txBox="1"/>
          <p:nvPr/>
        </p:nvSpPr>
        <p:spPr>
          <a:xfrm>
            <a:off x="4805092" y="6004329"/>
            <a:ext cx="4227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b="0" dirty="0">
                <a:cs typeface="Times New Roman" panose="02020603050405020304" pitchFamily="18" charset="0"/>
              </a:rPr>
              <a:t>(“</a:t>
            </a:r>
            <a:r>
              <a:rPr lang="en-US" altLang="ja-JP" sz="1000" b="0" dirty="0" err="1">
                <a:cs typeface="Times New Roman" panose="02020603050405020304" pitchFamily="18" charset="0"/>
              </a:rPr>
              <a:t>freq</a:t>
            </a:r>
            <a:r>
              <a:rPr lang="en-US" altLang="ja-JP" sz="1000" b="0" dirty="0">
                <a:cs typeface="Times New Roman" panose="02020603050405020304" pitchFamily="18" charset="0"/>
              </a:rPr>
              <a:t>” = 5.18GHz, “Dis” = Tx/Rx distance, “bp” = 5m, “</a:t>
            </a:r>
            <a:r>
              <a:rPr lang="en-US" altLang="ja-JP" sz="1000" b="0" dirty="0" err="1">
                <a:cs typeface="Times New Roman" panose="02020603050405020304" pitchFamily="18" charset="0"/>
              </a:rPr>
              <a:t>Wn</a:t>
            </a:r>
            <a:r>
              <a:rPr lang="en-US" altLang="ja-JP" sz="1000" b="0" dirty="0">
                <a:cs typeface="Times New Roman" panose="02020603050405020304" pitchFamily="18" charset="0"/>
              </a:rPr>
              <a:t>” : Num. of wall)</a:t>
            </a: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CEE8C519-4B8F-4E74-A1DF-6CE2108FF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800160"/>
              </p:ext>
            </p:extLst>
          </p:nvPr>
        </p:nvGraphicFramePr>
        <p:xfrm>
          <a:off x="4675224" y="4267200"/>
          <a:ext cx="3782976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82561">
                  <a:extLst>
                    <a:ext uri="{9D8B030D-6E8A-4147-A177-3AD203B41FA5}">
                      <a16:colId xmlns:a16="http://schemas.microsoft.com/office/drawing/2014/main" val="341009744"/>
                    </a:ext>
                  </a:extLst>
                </a:gridCol>
                <a:gridCol w="2300415">
                  <a:extLst>
                    <a:ext uri="{9D8B030D-6E8A-4147-A177-3AD203B41FA5}">
                      <a16:colId xmlns:a16="http://schemas.microsoft.com/office/drawing/2014/main" val="941825001"/>
                    </a:ext>
                  </a:extLst>
                </a:gridCol>
              </a:tblGrid>
              <a:tr h="197061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Fading Model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>
                          <a:latin typeface="SST"/>
                        </a:rPr>
                        <a:t>TGac_D</a:t>
                      </a:r>
                      <a:r>
                        <a:rPr kumimoji="1" lang="en-US" altLang="ja-JP" sz="1400" dirty="0">
                          <a:latin typeface="SST"/>
                        </a:rPr>
                        <a:t> NLOS for all the links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63840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Pathloss Model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SST"/>
                        </a:rPr>
                        <a:t>Eq.(1)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170763"/>
                  </a:ext>
                </a:extLst>
              </a:tr>
              <a:tr h="19706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Shadowing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5dB log-normal for all link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632960"/>
                  </a:ext>
                </a:extLst>
              </a:tr>
              <a:tr h="156341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PPDU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SST"/>
                        </a:rPr>
                        <a:t>HE PPDU with 0.8us GI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285978"/>
                  </a:ext>
                </a:extLst>
              </a:tr>
            </a:tbl>
          </a:graphicData>
        </a:graphic>
      </p:graphicFrame>
      <p:sp>
        <p:nvSpPr>
          <p:cNvPr id="17" name="フッター プレースホルダー 5">
            <a:extLst>
              <a:ext uri="{FF2B5EF4-FFF2-40B4-BE49-F238E27FC236}">
                <a16:creationId xmlns:a16="http://schemas.microsoft.com/office/drawing/2014/main" id="{6B14D327-D016-4ADC-B418-BB64B2EA3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479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ラフ, 折れ線グラフ&#10;&#10;自動的に生成された説明">
            <a:extLst>
              <a:ext uri="{FF2B5EF4-FFF2-40B4-BE49-F238E27FC236}">
                <a16:creationId xmlns:a16="http://schemas.microsoft.com/office/drawing/2014/main" id="{96A9A40D-5D9D-438D-9C90-2794A35ADF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" y="1902428"/>
            <a:ext cx="4673600" cy="3505200"/>
          </a:xfrm>
          <a:prstGeom prst="rect">
            <a:avLst/>
          </a:prstGeo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Performance Analysis: Simulation Result</a:t>
            </a:r>
            <a:endParaRPr kumimoji="1" lang="ja-JP" altLang="en-US" sz="2800" dirty="0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0895830-53B3-4642-A0AB-171ADD11D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1752600"/>
          </a:xfrm>
        </p:spPr>
        <p:txBody>
          <a:bodyPr/>
          <a:lstStyle/>
          <a:p>
            <a:r>
              <a:rPr kumimoji="1" lang="en-US" altLang="ja-JP" sz="2000" dirty="0"/>
              <a:t>Sum of throughput</a:t>
            </a:r>
            <a:endParaRPr kumimoji="1" lang="en-US" altLang="ja-JP" sz="2000" strike="sngStrike" dirty="0">
              <a:solidFill>
                <a:srgbClr val="00B050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8DA3FE6-011F-40FE-AE71-33869BC2AB9C}"/>
              </a:ext>
            </a:extLst>
          </p:cNvPr>
          <p:cNvSpPr/>
          <p:nvPr/>
        </p:nvSpPr>
        <p:spPr>
          <a:xfrm>
            <a:off x="25400" y="5269307"/>
            <a:ext cx="8763000" cy="100950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ko-KR" sz="2000" dirty="0">
                <a:solidFill>
                  <a:srgbClr val="0B66DF"/>
                </a:solidFill>
              </a:rPr>
              <a:t>Co-SR can achieve good throughput gain.</a:t>
            </a:r>
          </a:p>
          <a:p>
            <a:pPr marL="1223519" lvl="3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ko-KR" sz="1800" b="0" dirty="0"/>
              <a:t>Even if very simple operation (using only RSSI info, calculate only SINR of STA that Sharing AP intends to serve)</a:t>
            </a:r>
            <a:endParaRPr lang="en-US" altLang="ko-KR" sz="1800" b="0" dirty="0">
              <a:solidFill>
                <a:srgbClr val="0B66DF"/>
              </a:solidFill>
            </a:endParaRP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6C5EFF81-5916-4F78-BC84-22886BE028D9}"/>
              </a:ext>
            </a:extLst>
          </p:cNvPr>
          <p:cNvSpPr/>
          <p:nvPr/>
        </p:nvSpPr>
        <p:spPr>
          <a:xfrm>
            <a:off x="5359402" y="3479108"/>
            <a:ext cx="2971798" cy="967744"/>
          </a:xfrm>
          <a:prstGeom prst="wedgeRoundRectCallout">
            <a:avLst>
              <a:gd name="adj1" fmla="val -111159"/>
              <a:gd name="adj2" fmla="val -37883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0" u="sng" dirty="0">
                <a:solidFill>
                  <a:schemeClr val="tx1"/>
                </a:solidFill>
              </a:rPr>
              <a:t>Throughput Gain compared to TDD</a:t>
            </a:r>
          </a:p>
          <a:p>
            <a:r>
              <a:rPr kumimoji="1" lang="en-US" altLang="ja-JP" sz="14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4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400" b="0" u="sng" dirty="0">
                <a:solidFill>
                  <a:schemeClr val="tx1"/>
                </a:solidFill>
              </a:rPr>
              <a:t>=0.5</a:t>
            </a:r>
            <a:endParaRPr lang="en-US" altLang="ja-JP" sz="1400" b="0" u="sng" dirty="0">
              <a:solidFill>
                <a:schemeClr val="tx1"/>
              </a:solidFill>
            </a:endParaRPr>
          </a:p>
          <a:p>
            <a:r>
              <a:rPr kumimoji="1" lang="en-US" altLang="ja-JP" sz="1400" b="0" dirty="0">
                <a:solidFill>
                  <a:srgbClr val="FF0000"/>
                </a:solidFill>
              </a:rPr>
              <a:t> - ax SR : x1.0</a:t>
            </a:r>
          </a:p>
          <a:p>
            <a:r>
              <a:rPr kumimoji="1" lang="en-US" altLang="ja-JP" sz="1400" dirty="0">
                <a:solidFill>
                  <a:srgbClr val="0B66DF"/>
                </a:solidFill>
              </a:rPr>
              <a:t> - Co-SR : x1.7</a:t>
            </a:r>
          </a:p>
        </p:txBody>
      </p:sp>
      <p:sp>
        <p:nvSpPr>
          <p:cNvPr id="13" name="フッター プレースホルダー 5">
            <a:extLst>
              <a:ext uri="{FF2B5EF4-FFF2-40B4-BE49-F238E27FC236}">
                <a16:creationId xmlns:a16="http://schemas.microsoft.com/office/drawing/2014/main" id="{475EB23F-ED34-4F39-814C-DA2BEC8DA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  <p:sp>
        <p:nvSpPr>
          <p:cNvPr id="17" name="吹き出し: 角を丸めた四角形 16">
            <a:extLst>
              <a:ext uri="{FF2B5EF4-FFF2-40B4-BE49-F238E27FC236}">
                <a16:creationId xmlns:a16="http://schemas.microsoft.com/office/drawing/2014/main" id="{82BD78D9-A6BA-4277-98AE-732259CAC753}"/>
              </a:ext>
            </a:extLst>
          </p:cNvPr>
          <p:cNvSpPr/>
          <p:nvPr/>
        </p:nvSpPr>
        <p:spPr>
          <a:xfrm>
            <a:off x="5359402" y="2289463"/>
            <a:ext cx="2971798" cy="967744"/>
          </a:xfrm>
          <a:prstGeom prst="wedgeRoundRectCallout">
            <a:avLst>
              <a:gd name="adj1" fmla="val -86092"/>
              <a:gd name="adj2" fmla="val -32552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0" u="sng" dirty="0">
                <a:solidFill>
                  <a:schemeClr val="tx1"/>
                </a:solidFill>
              </a:rPr>
              <a:t>Throughput Gain compared to TDD</a:t>
            </a:r>
          </a:p>
          <a:p>
            <a:r>
              <a:rPr kumimoji="1" lang="en-US" altLang="ja-JP" sz="14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4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400" b="0" u="sng" dirty="0">
                <a:solidFill>
                  <a:schemeClr val="tx1"/>
                </a:solidFill>
              </a:rPr>
              <a:t>=0.9</a:t>
            </a:r>
            <a:endParaRPr lang="en-US" altLang="ja-JP" sz="1400" b="0" u="sng" dirty="0">
              <a:solidFill>
                <a:schemeClr val="tx1"/>
              </a:solidFill>
            </a:endParaRPr>
          </a:p>
          <a:p>
            <a:r>
              <a:rPr kumimoji="1" lang="en-US" altLang="ja-JP" sz="1400" b="0" dirty="0">
                <a:solidFill>
                  <a:srgbClr val="FF0000"/>
                </a:solidFill>
              </a:rPr>
              <a:t> - ax SR : x1.0</a:t>
            </a:r>
          </a:p>
          <a:p>
            <a:r>
              <a:rPr kumimoji="1" lang="en-US" altLang="ja-JP" sz="1400" dirty="0">
                <a:solidFill>
                  <a:srgbClr val="0B66DF"/>
                </a:solidFill>
              </a:rPr>
              <a:t> - Co-SR : x2.1</a:t>
            </a:r>
          </a:p>
        </p:txBody>
      </p:sp>
    </p:spTree>
    <p:extLst>
      <p:ext uri="{BB962C8B-B14F-4D97-AF65-F5344CB8AC3E}">
        <p14:creationId xmlns:p14="http://schemas.microsoft.com/office/powerpoint/2010/main" val="3232499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Further Discussion Items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2" y="1600200"/>
            <a:ext cx="8104467" cy="4648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Consideration on measurement accuracy</a:t>
            </a:r>
          </a:p>
          <a:p>
            <a:pPr lvl="1"/>
            <a:r>
              <a:rPr kumimoji="1" lang="en-US" altLang="ja-JP" sz="1800" dirty="0"/>
              <a:t>We are assuming perfect measurement of RSSI. However, there are variations in RSSI measurement accuracy among STAs.</a:t>
            </a:r>
          </a:p>
          <a:p>
            <a:pPr lvl="1"/>
            <a:r>
              <a:rPr kumimoji="1" lang="en-US" altLang="ja-JP" sz="1800" dirty="0"/>
              <a:t>It may depend on MCS selection algorism. Co-SR must take it into account.</a:t>
            </a:r>
          </a:p>
          <a:p>
            <a:pPr lvl="1"/>
            <a:endParaRPr kumimoji="1" lang="en-US" altLang="ja-JP" sz="18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RSSI measurement procedure</a:t>
            </a:r>
          </a:p>
          <a:p>
            <a:pPr lvl="1"/>
            <a:r>
              <a:rPr kumimoji="1" lang="en-US" altLang="ja-JP" sz="1800" dirty="0"/>
              <a:t>We are assuming beacon measurement as an example of RSSI measurement. However, it will take long time to get OBSS beacon.</a:t>
            </a:r>
          </a:p>
          <a:p>
            <a:pPr lvl="1"/>
            <a:r>
              <a:rPr kumimoji="1" lang="en-US" altLang="ja-JP" sz="1800" dirty="0"/>
              <a:t>We should consider how to reduce measurement overhead more.</a:t>
            </a:r>
          </a:p>
          <a:p>
            <a:pPr lvl="1"/>
            <a:endParaRPr kumimoji="1" lang="en-US" altLang="ja-JP" sz="18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Uplink Co-SR procedure</a:t>
            </a:r>
          </a:p>
          <a:p>
            <a:pPr lvl="1"/>
            <a:r>
              <a:rPr kumimoji="1" lang="en-US" altLang="ja-JP" sz="1800" dirty="0"/>
              <a:t>We’re assuming only DL case and should consider UL case as well.</a:t>
            </a:r>
          </a:p>
          <a:p>
            <a:pPr lvl="1"/>
            <a:r>
              <a:rPr kumimoji="1" lang="en-US" altLang="ja-JP" sz="1800" dirty="0"/>
              <a:t>The procedure is almost the same as DL, but there are some points to note, such as how to send trigger frames from multiple APs simultaneously.</a:t>
            </a:r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737D1A9E-A0DC-4BD5-ADFB-80FA3BC42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82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Summary</a:t>
            </a:r>
            <a:endParaRPr kumimoji="1" lang="ja-JP" altLang="en-US" sz="2800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6CA8546C-6478-4725-AE4C-E7A7E008D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858126" cy="4646613"/>
          </a:xfrm>
        </p:spPr>
        <p:txBody>
          <a:bodyPr/>
          <a:lstStyle/>
          <a:p>
            <a:r>
              <a:rPr kumimoji="1" lang="en-US" altLang="ja-JP" sz="2000" dirty="0"/>
              <a:t>We reviewed the concept of Coordinated SR (Co-SR) and proposed the very simple operation of Co-SR.</a:t>
            </a:r>
          </a:p>
          <a:p>
            <a:pPr lvl="1"/>
            <a:r>
              <a:rPr kumimoji="1" lang="en-US" altLang="ja-JP" sz="1800" dirty="0"/>
              <a:t>Sharing AP measures only RSSI information of interference link.</a:t>
            </a:r>
          </a:p>
          <a:p>
            <a:pPr lvl="1"/>
            <a:r>
              <a:rPr kumimoji="1" lang="en-US" altLang="ja-JP" sz="1800" dirty="0"/>
              <a:t>Sharing AP estimates SINR of STA(s) which Sharing AP intends to serve  and calculates “coordinated Tx power” for each AP to satisfy target SINR.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200" dirty="0"/>
              <a:t>We evaluated the proposed operation of Co-SR compared with TDD and 11ax SR and confirmed high throughput gain even if very simple operation.</a:t>
            </a:r>
          </a:p>
          <a:p>
            <a:pPr lvl="1"/>
            <a:endParaRPr kumimoji="1" lang="en-US" altLang="ja-JP" sz="1800" dirty="0"/>
          </a:p>
          <a:p>
            <a:pPr lvl="1"/>
            <a:endParaRPr kumimoji="1" lang="en-US" altLang="ja-JP" sz="1600" dirty="0"/>
          </a:p>
        </p:txBody>
      </p:sp>
      <p:sp>
        <p:nvSpPr>
          <p:cNvPr id="8" name="フッター プレースホルダー 5">
            <a:extLst>
              <a:ext uri="{FF2B5EF4-FFF2-40B4-BE49-F238E27FC236}">
                <a16:creationId xmlns:a16="http://schemas.microsoft.com/office/drawing/2014/main" id="{64276E29-BCF2-4B73-9DF4-20C84C0B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02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1600" b="0" dirty="0"/>
              <a:t>[1] Yusuke Tanaka (Sony Group Corporation), “Considerations on Multi-AP Coordination,” 22/1516r0, September 2022.</a:t>
            </a:r>
          </a:p>
          <a:p>
            <a:pPr marL="0" indent="0">
              <a:buNone/>
            </a:pPr>
            <a:r>
              <a:rPr kumimoji="1" lang="en-US" altLang="ja-JP" sz="1600" b="0" dirty="0"/>
              <a:t>[2] Kosuke Aio (Sony Corporation), “Coordinated Spatial Reuse Performance Analysis,” 19/1534r1, September 2019.</a:t>
            </a:r>
          </a:p>
          <a:p>
            <a:pPr marL="0" indent="0">
              <a:buNone/>
            </a:pPr>
            <a:r>
              <a:rPr kumimoji="1" lang="en-US" altLang="ja-JP" sz="1600" b="0" dirty="0"/>
              <a:t>[3] Kosuke Aio (Sony Corporation), “Discussion on Coordinated Spatial Reuse Operation,” 20/0457r1, April 2019.</a:t>
            </a:r>
          </a:p>
          <a:p>
            <a:pPr marL="0" indent="0">
              <a:buNone/>
            </a:pPr>
            <a:r>
              <a:rPr kumimoji="1" lang="en-US" altLang="ja-JP" sz="1600" b="0" dirty="0"/>
              <a:t>[4] Jason Yuchen Guo (Huawei Technologies Co. Ltd.), “coordinated spatial reuse operation,” 20/0033r1, February 2020.</a:t>
            </a:r>
          </a:p>
          <a:p>
            <a:pPr marL="0" indent="0">
              <a:buNone/>
            </a:pPr>
            <a:r>
              <a:rPr kumimoji="1" lang="en-US" altLang="ja-JP" sz="1600" b="0" dirty="0"/>
              <a:t>[5] Jianhan Liu (</a:t>
            </a:r>
            <a:r>
              <a:rPr kumimoji="1" lang="en-US" altLang="ja-JP" sz="1600" b="0" dirty="0" err="1"/>
              <a:t>Mediatek</a:t>
            </a:r>
            <a:r>
              <a:rPr kumimoji="1" lang="en-US" altLang="ja-JP" sz="1600" b="0" dirty="0"/>
              <a:t> Inc.), “On Coordinated Spatial Reuse in 11be,” 20/0073r0, January 2020.</a:t>
            </a:r>
          </a:p>
          <a:p>
            <a:pPr marL="0" indent="0">
              <a:buNone/>
            </a:pPr>
            <a:r>
              <a:rPr kumimoji="1" lang="en-US" altLang="ja-JP" sz="1600" b="0" dirty="0"/>
              <a:t>[6] Kosuke Aio (Sony Corporation), “Consideration on Multi-AP Home Mesh Scenario,” 20/0032r0, January 2020.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Reference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E08F1C9E-DA7A-41B0-89F2-A1B9D1B83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78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Possible constraints of Tx Power Calculation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(1/2)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EB2609FB-F651-4A43-A503-7BE4985A0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3393"/>
            <a:ext cx="3886200" cy="4646614"/>
          </a:xfrm>
          <a:ln>
            <a:noFill/>
          </a:ln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Estimate All Link</a:t>
            </a:r>
            <a:br>
              <a:rPr lang="en-US" altLang="ja-JP" sz="2000" dirty="0"/>
            </a:br>
            <a:r>
              <a:rPr lang="en-US" altLang="ja-JP" sz="2000" dirty="0"/>
              <a:t>with BF Interference [2]</a:t>
            </a:r>
            <a:endParaRPr kumimoji="1" lang="en-US" altLang="ja-JP" sz="16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B866093-CA83-49E9-9F4C-D92D28B22F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483946"/>
            <a:ext cx="3017782" cy="201185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63D48-DCD5-4091-9B46-5351AC63CAA3}"/>
              </a:ext>
            </a:extLst>
          </p:cNvPr>
          <p:cNvSpPr txBox="1"/>
          <p:nvPr/>
        </p:nvSpPr>
        <p:spPr>
          <a:xfrm>
            <a:off x="713874" y="4495800"/>
            <a:ext cx="378192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kumimoji="1" lang="en-US" altLang="ja-JP" sz="1800" b="0" dirty="0"/>
              <a:t>Sharing AP estimates SINR of </a:t>
            </a:r>
            <a:r>
              <a:rPr kumimoji="1" lang="en-US" altLang="ja-JP" sz="1800" dirty="0"/>
              <a:t>all receiving STAs</a:t>
            </a:r>
            <a:r>
              <a:rPr kumimoji="1" lang="en-US" altLang="ja-JP" sz="1800" b="0" dirty="0"/>
              <a:t> and calculates “coordinated Tx power” for each AP.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b="0" dirty="0"/>
              <a:t>First, to satisfy target SINR of at least a STA which Sharing AP intends to serve.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b="0" dirty="0"/>
              <a:t>Then, to satisfy SINR of STAs in the TXOP to the extent feasible </a:t>
            </a:r>
          </a:p>
        </p:txBody>
      </p:sp>
      <p:sp>
        <p:nvSpPr>
          <p:cNvPr id="25" name="コンテンツ プレースホルダー 1">
            <a:extLst>
              <a:ext uri="{FF2B5EF4-FFF2-40B4-BE49-F238E27FC236}">
                <a16:creationId xmlns:a16="http://schemas.microsoft.com/office/drawing/2014/main" id="{08F6715B-3EF0-467F-A537-66D735F1EC16}"/>
              </a:ext>
            </a:extLst>
          </p:cNvPr>
          <p:cNvSpPr txBox="1">
            <a:spLocks/>
          </p:cNvSpPr>
          <p:nvPr/>
        </p:nvSpPr>
        <p:spPr bwMode="auto">
          <a:xfrm>
            <a:off x="4685800" y="1752600"/>
            <a:ext cx="3886200" cy="4646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+mj-lt"/>
              <a:buAutoNum type="arabicPeriod" startAt="2"/>
            </a:pPr>
            <a:r>
              <a:rPr lang="en-US" altLang="ja-JP" sz="2000" kern="0" dirty="0"/>
              <a:t>Estimate My Link</a:t>
            </a:r>
            <a:br>
              <a:rPr lang="en-US" altLang="ja-JP" sz="2000" kern="0" dirty="0"/>
            </a:br>
            <a:r>
              <a:rPr lang="en-US" altLang="ja-JP" sz="2000" dirty="0"/>
              <a:t>with BF Interference</a:t>
            </a:r>
            <a:endParaRPr kumimoji="1" lang="en-US" altLang="ja-JP" sz="1600" kern="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EDF6CE8-B4C0-4FC9-89DF-72048C77A7DE}"/>
              </a:ext>
            </a:extLst>
          </p:cNvPr>
          <p:cNvSpPr txBox="1"/>
          <p:nvPr/>
        </p:nvSpPr>
        <p:spPr>
          <a:xfrm>
            <a:off x="4762000" y="4495800"/>
            <a:ext cx="378192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kumimoji="1" lang="en-US" altLang="ja-JP" sz="1800" b="0" dirty="0"/>
              <a:t>Sharing AP estimates SINR of </a:t>
            </a:r>
            <a:r>
              <a:rPr kumimoji="1" lang="en-US" altLang="ja-JP" sz="1800" dirty="0"/>
              <a:t>STA(s) which Sharing AP intends to serve </a:t>
            </a:r>
            <a:r>
              <a:rPr kumimoji="1" lang="en-US" altLang="ja-JP" sz="1800" b="0" dirty="0"/>
              <a:t> and calculates “coordinated Tx power” for each AP.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b="0" dirty="0"/>
              <a:t>Only to satisfy target SINR of a STA which Sharing AP intends to serve.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1B9B827-A0B5-4948-91EE-F911574D37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2483946"/>
            <a:ext cx="3017782" cy="2011854"/>
          </a:xfrm>
          <a:prstGeom prst="rect">
            <a:avLst/>
          </a:prstGeom>
        </p:spPr>
      </p:pic>
      <p:sp>
        <p:nvSpPr>
          <p:cNvPr id="11" name="フッター プレースホルダー 5">
            <a:extLst>
              <a:ext uri="{FF2B5EF4-FFF2-40B4-BE49-F238E27FC236}">
                <a16:creationId xmlns:a16="http://schemas.microsoft.com/office/drawing/2014/main" id="{A10358E7-2F59-471F-A0B8-EFAE1B26C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969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5D7C142-FE5E-4C38-BDCE-C032EA6C0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488868"/>
            <a:ext cx="3017782" cy="2011854"/>
          </a:xfrm>
          <a:prstGeom prst="rect">
            <a:avLst/>
          </a:prstGeom>
        </p:spPr>
      </p:pic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Possible constraints of Tx Power Calculation</a:t>
            </a:r>
            <a:r>
              <a:rPr kumimoji="1"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en-US" altLang="ja-JP" sz="2800" dirty="0">
                <a:solidFill>
                  <a:schemeClr val="tx1"/>
                </a:solidFill>
              </a:rPr>
              <a:t>(2/2)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EB2609FB-F651-4A43-A503-7BE4985A0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3393"/>
            <a:ext cx="3886200" cy="4646614"/>
          </a:xfrm>
          <a:ln>
            <a:noFill/>
          </a:ln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altLang="ja-JP" sz="2000" dirty="0"/>
              <a:t>Estimate All Link </a:t>
            </a:r>
            <a:br>
              <a:rPr lang="en-US" altLang="ja-JP" sz="2000" dirty="0"/>
            </a:br>
            <a:r>
              <a:rPr lang="en-US" altLang="ja-JP" sz="2000" dirty="0"/>
              <a:t>with Omni Interference</a:t>
            </a:r>
            <a:endParaRPr kumimoji="1" lang="en-US" altLang="ja-JP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63D48-DCD5-4091-9B46-5351AC63CAA3}"/>
              </a:ext>
            </a:extLst>
          </p:cNvPr>
          <p:cNvSpPr txBox="1"/>
          <p:nvPr/>
        </p:nvSpPr>
        <p:spPr>
          <a:xfrm>
            <a:off x="713874" y="4508956"/>
            <a:ext cx="378192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kumimoji="1" lang="en-US" altLang="ja-JP" sz="1800" b="0" dirty="0"/>
              <a:t>Sharing AP estimates SINR of </a:t>
            </a:r>
            <a:r>
              <a:rPr kumimoji="1" lang="en-US" altLang="ja-JP" sz="1800" dirty="0"/>
              <a:t>all receiving STAs</a:t>
            </a:r>
            <a:r>
              <a:rPr kumimoji="1" lang="en-US" altLang="ja-JP" sz="1800" b="0" dirty="0"/>
              <a:t> and calculates “coordinated Tx power” for each AP, </a:t>
            </a:r>
            <a:r>
              <a:rPr kumimoji="1" lang="en-US" altLang="ja-JP" sz="1800" dirty="0"/>
              <a:t>without considering BF of interference.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b="0" dirty="0"/>
              <a:t>How to calculate coordinated Tx power is same as “1. </a:t>
            </a:r>
            <a:r>
              <a:rPr lang="en-US" altLang="ja-JP" sz="1600" b="0" dirty="0"/>
              <a:t>Estimate All Link”.</a:t>
            </a:r>
            <a:endParaRPr kumimoji="1" lang="en-US" altLang="ja-JP" sz="1600" b="0" dirty="0"/>
          </a:p>
        </p:txBody>
      </p:sp>
      <p:sp>
        <p:nvSpPr>
          <p:cNvPr id="25" name="コンテンツ プレースホルダー 1">
            <a:extLst>
              <a:ext uri="{FF2B5EF4-FFF2-40B4-BE49-F238E27FC236}">
                <a16:creationId xmlns:a16="http://schemas.microsoft.com/office/drawing/2014/main" id="{08F6715B-3EF0-467F-A537-66D735F1EC16}"/>
              </a:ext>
            </a:extLst>
          </p:cNvPr>
          <p:cNvSpPr txBox="1">
            <a:spLocks/>
          </p:cNvSpPr>
          <p:nvPr/>
        </p:nvSpPr>
        <p:spPr bwMode="auto">
          <a:xfrm>
            <a:off x="4685800" y="1752600"/>
            <a:ext cx="3886200" cy="4646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en-US" altLang="ja-JP" sz="2000" kern="0" dirty="0"/>
              <a:t>Estimate My Link</a:t>
            </a:r>
            <a:br>
              <a:rPr lang="en-US" altLang="ja-JP" sz="2000" kern="0" dirty="0"/>
            </a:br>
            <a:r>
              <a:rPr lang="en-US" altLang="ja-JP" sz="2000" dirty="0"/>
              <a:t>with Omni Interference</a:t>
            </a:r>
            <a:endParaRPr kumimoji="1" lang="en-US" altLang="ja-JP" sz="1600" kern="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EDF6CE8-B4C0-4FC9-89DF-72048C77A7DE}"/>
              </a:ext>
            </a:extLst>
          </p:cNvPr>
          <p:cNvSpPr txBox="1"/>
          <p:nvPr/>
        </p:nvSpPr>
        <p:spPr>
          <a:xfrm>
            <a:off x="4762000" y="4495800"/>
            <a:ext cx="378192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kumimoji="1" lang="en-US" altLang="ja-JP" sz="1800" b="0" dirty="0"/>
              <a:t>Sharing AP estimates SINR of </a:t>
            </a:r>
            <a:r>
              <a:rPr kumimoji="1" lang="en-US" altLang="ja-JP" sz="1800" dirty="0"/>
              <a:t>STA(s) which Sharing AP intends to serve</a:t>
            </a:r>
            <a:r>
              <a:rPr kumimoji="1" lang="en-US" altLang="ja-JP" sz="1800" b="0" dirty="0"/>
              <a:t>  and calculates “coordinated Tx power” for each AP, </a:t>
            </a:r>
            <a:r>
              <a:rPr kumimoji="1" lang="en-US" altLang="ja-JP" sz="1800" dirty="0"/>
              <a:t>without considering BF of interference.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b="0" dirty="0"/>
              <a:t>How to calculate coordinated Tx power is same as “2. </a:t>
            </a:r>
            <a:r>
              <a:rPr lang="en-US" altLang="ja-JP" sz="1600" b="0" dirty="0"/>
              <a:t>Estimate My Link”.</a:t>
            </a:r>
            <a:endParaRPr kumimoji="1" lang="en-US" altLang="ja-JP" sz="1600" b="0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9F86B11-59DD-4A2A-B021-B214C9AFDF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2418972"/>
            <a:ext cx="3017782" cy="2072820"/>
          </a:xfrm>
          <a:prstGeom prst="rect">
            <a:avLst/>
          </a:prstGeom>
        </p:spPr>
      </p:pic>
      <p:sp>
        <p:nvSpPr>
          <p:cNvPr id="11" name="フッター プレースホルダー 5">
            <a:extLst>
              <a:ext uri="{FF2B5EF4-FFF2-40B4-BE49-F238E27FC236}">
                <a16:creationId xmlns:a16="http://schemas.microsoft.com/office/drawing/2014/main" id="{24DB5972-3E97-47BC-BFB2-591E11BBA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389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2E95ED4-8F30-4716-9E36-FF26BA1E2C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1828800"/>
            <a:ext cx="4673600" cy="3505200"/>
          </a:xfrm>
          <a:prstGeom prst="rect">
            <a:avLst/>
          </a:prstGeo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Performance Analysis: Simulation Result</a:t>
            </a:r>
            <a:endParaRPr kumimoji="1" lang="ja-JP" altLang="en-US" sz="2800" dirty="0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0895830-53B3-4642-A0AB-171ADD11D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1752600"/>
          </a:xfrm>
        </p:spPr>
        <p:txBody>
          <a:bodyPr/>
          <a:lstStyle/>
          <a:p>
            <a:r>
              <a:rPr kumimoji="1" lang="en-US" altLang="ja-JP" sz="2000" dirty="0"/>
              <a:t>Sum of throughput</a:t>
            </a:r>
            <a:endParaRPr kumimoji="1" lang="en-US" altLang="ja-JP" sz="2000" strike="sngStrike" dirty="0">
              <a:solidFill>
                <a:srgbClr val="00B050"/>
              </a:solidFill>
            </a:endParaRP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058EEFF6-4CE8-4405-A9BB-4FECB8A50977}"/>
              </a:ext>
            </a:extLst>
          </p:cNvPr>
          <p:cNvSpPr/>
          <p:nvPr/>
        </p:nvSpPr>
        <p:spPr>
          <a:xfrm>
            <a:off x="4800602" y="2434838"/>
            <a:ext cx="3505198" cy="1295400"/>
          </a:xfrm>
          <a:prstGeom prst="wedgeRoundRectCallout">
            <a:avLst>
              <a:gd name="adj1" fmla="val -89599"/>
              <a:gd name="adj2" fmla="val -55446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Throughput Gain compared to TDD</a:t>
            </a:r>
            <a:r>
              <a:rPr kumimoji="1" lang="ja-JP" altLang="en-US" sz="1200" b="0" u="sng" dirty="0">
                <a:solidFill>
                  <a:schemeClr val="tx1"/>
                </a:solidFill>
              </a:rPr>
              <a:t> 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=0.9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b="0" dirty="0">
                <a:solidFill>
                  <a:srgbClr val="FF0000"/>
                </a:solidFill>
              </a:rPr>
              <a:t> - ax SR : x1.0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C-SR(All Link w/ BF-Int) : x2.2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C-SR(My Link w/ BF-Int) : x2.1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C-SR(All Link w/ Omni-Int) : x2.2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C-SR(My Link w/ Omni-Int) : x2.1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8DA3FE6-011F-40FE-AE71-33869BC2AB9C}"/>
              </a:ext>
            </a:extLst>
          </p:cNvPr>
          <p:cNvSpPr/>
          <p:nvPr/>
        </p:nvSpPr>
        <p:spPr>
          <a:xfrm>
            <a:off x="152400" y="5257800"/>
            <a:ext cx="8763000" cy="125572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766319" lvl="2" indent="-28575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ko-KR" sz="1800" dirty="0"/>
              <a:t>Estimation of all receiving STAs can achieve a bit more than estimation of only my STA, but </a:t>
            </a:r>
            <a:r>
              <a:rPr lang="en-US" altLang="ko-KR" sz="1800" dirty="0">
                <a:solidFill>
                  <a:schemeClr val="accent6"/>
                </a:solidFill>
              </a:rPr>
              <a:t>all constraints can achieve good throughput gain</a:t>
            </a:r>
            <a:r>
              <a:rPr lang="en-US" altLang="ko-KR" sz="1800" dirty="0"/>
              <a:t>. </a:t>
            </a:r>
          </a:p>
          <a:p>
            <a:pPr marL="766319" lvl="2" indent="-28575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ko-KR" sz="1800" dirty="0"/>
              <a:t>As for interference, performance are</a:t>
            </a:r>
            <a:r>
              <a:rPr lang="ja-JP" altLang="en-US" sz="1800" dirty="0"/>
              <a:t> </a:t>
            </a:r>
            <a:r>
              <a:rPr lang="en-US" altLang="ja-JP" sz="1800" dirty="0"/>
              <a:t>almost</a:t>
            </a:r>
            <a:r>
              <a:rPr lang="ja-JP" altLang="en-US" sz="1800" dirty="0"/>
              <a:t> </a:t>
            </a:r>
            <a:r>
              <a:rPr lang="en-US" altLang="ja-JP" sz="1800" dirty="0"/>
              <a:t>same</a:t>
            </a:r>
            <a:r>
              <a:rPr lang="ja-JP" altLang="en-US" sz="1800" dirty="0"/>
              <a:t> </a:t>
            </a:r>
            <a:r>
              <a:rPr lang="en-US" altLang="ja-JP" sz="1800" dirty="0"/>
              <a:t>whether</a:t>
            </a:r>
            <a:r>
              <a:rPr lang="ja-JP" altLang="en-US" sz="1800" dirty="0"/>
              <a:t> </a:t>
            </a:r>
            <a:r>
              <a:rPr lang="en-US" altLang="ja-JP" sz="1800" dirty="0"/>
              <a:t>BF</a:t>
            </a:r>
            <a:r>
              <a:rPr lang="ja-JP" altLang="en-US" sz="1800" dirty="0"/>
              <a:t> </a:t>
            </a:r>
            <a:r>
              <a:rPr lang="en-US" altLang="ja-JP" sz="1800" dirty="0"/>
              <a:t>is</a:t>
            </a:r>
            <a:r>
              <a:rPr lang="ja-JP" altLang="en-US" sz="1800" dirty="0"/>
              <a:t> </a:t>
            </a:r>
            <a:r>
              <a:rPr lang="en-US" altLang="ja-JP" sz="1800" dirty="0"/>
              <a:t>considered or not. (because no correlation between all links) </a:t>
            </a:r>
            <a:endParaRPr lang="en-US" altLang="ko-KR" sz="1800" dirty="0"/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6C5EFF81-5916-4F78-BC84-22886BE028D9}"/>
              </a:ext>
            </a:extLst>
          </p:cNvPr>
          <p:cNvSpPr/>
          <p:nvPr/>
        </p:nvSpPr>
        <p:spPr>
          <a:xfrm>
            <a:off x="4853661" y="3788875"/>
            <a:ext cx="3505198" cy="1295400"/>
          </a:xfrm>
          <a:prstGeom prst="wedgeRoundRectCallout">
            <a:avLst>
              <a:gd name="adj1" fmla="val -107679"/>
              <a:gd name="adj2" fmla="val -6732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Throughput Gain compared to TDD</a:t>
            </a:r>
            <a:r>
              <a:rPr kumimoji="1" lang="ja-JP" altLang="en-US" sz="1200" b="0" u="sng" dirty="0">
                <a:solidFill>
                  <a:schemeClr val="tx1"/>
                </a:solidFill>
              </a:rPr>
              <a:t> 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=0.5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b="0" dirty="0">
                <a:solidFill>
                  <a:srgbClr val="FF0000"/>
                </a:solidFill>
              </a:rPr>
              <a:t> - ax SR : x1.0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C-SR(All Link w/ BF-Int) : x1.7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C-SR(My Link w/ BF-Int) : x1.5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C-SR(All Link w/ Omni-Int) : x1.7</a:t>
            </a:r>
          </a:p>
          <a:p>
            <a:r>
              <a:rPr kumimoji="1" lang="en-US" altLang="ja-JP" sz="1200" dirty="0">
                <a:solidFill>
                  <a:srgbClr val="0B66DF"/>
                </a:solidFill>
              </a:rPr>
              <a:t> - C-SR(My Link w/ Omni-Int) : x1.5</a:t>
            </a:r>
          </a:p>
        </p:txBody>
      </p:sp>
      <p:sp>
        <p:nvSpPr>
          <p:cNvPr id="13" name="フッター プレースホルダー 5">
            <a:extLst>
              <a:ext uri="{FF2B5EF4-FFF2-40B4-BE49-F238E27FC236}">
                <a16:creationId xmlns:a16="http://schemas.microsoft.com/office/drawing/2014/main" id="{475EB23F-ED34-4F39-814C-DA2BEC8DA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52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Comparison on System Overhead</a:t>
            </a:r>
            <a:endParaRPr kumimoji="1" lang="ja-JP" altLang="en-US" sz="2800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9424873A-D674-41B0-BF3E-C341BA12B668}"/>
              </a:ext>
            </a:extLst>
          </p:cNvPr>
          <p:cNvGraphicFramePr>
            <a:graphicFrameLocks noGrp="1"/>
          </p:cNvGraphicFramePr>
          <p:nvPr/>
        </p:nvGraphicFramePr>
        <p:xfrm>
          <a:off x="354810" y="2057400"/>
          <a:ext cx="8510584" cy="2255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4584">
                  <a:extLst>
                    <a:ext uri="{9D8B030D-6E8A-4147-A177-3AD203B41FA5}">
                      <a16:colId xmlns:a16="http://schemas.microsoft.com/office/drawing/2014/main" val="2303710738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336699119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129979155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151529055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6512214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arenBoth"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All Link</a:t>
                      </a:r>
                    </a:p>
                    <a:p>
                      <a:pPr marL="0" indent="0" algn="ctr">
                        <a:buNone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w/ BF-Int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(2) My Link</a:t>
                      </a:r>
                    </a:p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w/ BF-Int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(3) All Link w/ Omni-Int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(4) My Link w/ Omni-Int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81201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Desired Link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BF Matrix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BF Matrix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BF Matrix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BF Matrix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5016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Received Interference Link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BF Matrix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BF Matrix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RSSI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RSSI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23675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Transmitted Interference Link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BF Matrix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RSSI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4113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Shared AP Desired Link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BF Matrix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BF Matrix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037267"/>
                  </a:ext>
                </a:extLst>
              </a:tr>
              <a:tr h="278280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Shared AP Interference Link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BF Matrix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RSSI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073522"/>
                  </a:ext>
                </a:extLst>
              </a:tr>
            </a:tbl>
          </a:graphicData>
        </a:graphic>
      </p:graphicFrame>
      <p:sp>
        <p:nvSpPr>
          <p:cNvPr id="8" name="コンテンツ プレースホルダー 1">
            <a:extLst>
              <a:ext uri="{FF2B5EF4-FFF2-40B4-BE49-F238E27FC236}">
                <a16:creationId xmlns:a16="http://schemas.microsoft.com/office/drawing/2014/main" id="{4D28E003-AE98-48DF-AD81-752AA0C31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086600" cy="1752600"/>
          </a:xfrm>
        </p:spPr>
        <p:txBody>
          <a:bodyPr/>
          <a:lstStyle/>
          <a:p>
            <a:r>
              <a:rPr kumimoji="1" lang="en-US" altLang="ja-JP" sz="2000" dirty="0"/>
              <a:t>Required Information for Sharing AP (Considering BF)</a:t>
            </a:r>
            <a:endParaRPr kumimoji="1" lang="ja-JP" altLang="en-US" sz="2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C16EFBE-BB42-40B8-9749-F233E0A1B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740" y="4650916"/>
            <a:ext cx="3407860" cy="1605318"/>
          </a:xfrm>
          <a:prstGeom prst="rect">
            <a:avLst/>
          </a:prstGeom>
        </p:spPr>
      </p:pic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A09D1D8B-50D9-476A-8B9E-5C35C0DA5D5D}"/>
              </a:ext>
            </a:extLst>
          </p:cNvPr>
          <p:cNvSpPr/>
          <p:nvPr/>
        </p:nvSpPr>
        <p:spPr bwMode="auto">
          <a:xfrm>
            <a:off x="554540" y="4572000"/>
            <a:ext cx="3484060" cy="1752600"/>
          </a:xfrm>
          <a:prstGeom prst="wedgeRectCallout">
            <a:avLst>
              <a:gd name="adj1" fmla="val -16378"/>
              <a:gd name="adj2" fmla="val -6175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414AA9-9EB6-48C4-B548-C024BACEE862}"/>
              </a:ext>
            </a:extLst>
          </p:cNvPr>
          <p:cNvSpPr txBox="1"/>
          <p:nvPr/>
        </p:nvSpPr>
        <p:spPr>
          <a:xfrm>
            <a:off x="4382001" y="4617720"/>
            <a:ext cx="4137671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System Overhead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All Link w/ BF-Int : </a:t>
            </a:r>
            <a:r>
              <a:rPr kumimoji="1" lang="en-US" altLang="ja-JP" sz="2000" dirty="0">
                <a:solidFill>
                  <a:srgbClr val="FF0000"/>
                </a:solidFill>
              </a:rPr>
              <a:t>High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My Link w/ BF-Int : </a:t>
            </a:r>
            <a:r>
              <a:rPr kumimoji="1" lang="en-US" altLang="ja-JP" sz="2000" dirty="0">
                <a:solidFill>
                  <a:schemeClr val="accent1">
                    <a:lumMod val="75000"/>
                  </a:schemeClr>
                </a:solidFill>
              </a:rPr>
              <a:t>Medium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All Link w/ Omni-Int : </a:t>
            </a:r>
            <a:r>
              <a:rPr kumimoji="1" lang="en-US" altLang="ja-JP" sz="2000" dirty="0">
                <a:solidFill>
                  <a:schemeClr val="accent1">
                    <a:lumMod val="75000"/>
                  </a:schemeClr>
                </a:solidFill>
              </a:rPr>
              <a:t>Medium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My Link w/ Omni-Int : </a:t>
            </a:r>
            <a:r>
              <a:rPr kumimoji="1" lang="en-US" altLang="ja-JP" sz="2000" dirty="0">
                <a:solidFill>
                  <a:srgbClr val="0B66DF"/>
                </a:solidFill>
              </a:rPr>
              <a:t>Low</a:t>
            </a:r>
            <a:endParaRPr kumimoji="1" lang="ja-JP" altLang="en-US" sz="2000" dirty="0">
              <a:solidFill>
                <a:srgbClr val="0B66DF"/>
              </a:solidFill>
            </a:endParaRPr>
          </a:p>
        </p:txBody>
      </p:sp>
      <p:sp>
        <p:nvSpPr>
          <p:cNvPr id="12" name="フッター プレースホルダー 5">
            <a:extLst>
              <a:ext uri="{FF2B5EF4-FFF2-40B4-BE49-F238E27FC236}">
                <a16:creationId xmlns:a16="http://schemas.microsoft.com/office/drawing/2014/main" id="{7B654640-08E4-4F0F-87F3-B6B337508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9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41E165D-3EE4-4DB6-819B-3A684CE3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419600"/>
          </a:xfrm>
        </p:spPr>
        <p:txBody>
          <a:bodyPr/>
          <a:lstStyle/>
          <a:p>
            <a:r>
              <a:rPr kumimoji="1" lang="en-US" altLang="ja-JP" sz="2000" dirty="0"/>
              <a:t>Multi-AP coordination is a candidate feature for next TG as a technology to realize the several objectives and use cases of UHR [1].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Coordinated Spatial Reuse (Co-SR) is one of Multi-AP coordination schemes for TGbe.</a:t>
            </a:r>
          </a:p>
          <a:p>
            <a:pPr lvl="1"/>
            <a:r>
              <a:rPr kumimoji="1" lang="en-US" altLang="ja-JP" sz="1600" dirty="0"/>
              <a:t>Co-SR is a simpler coordination scheme compared to Join</a:t>
            </a:r>
            <a:r>
              <a:rPr kumimoji="1" lang="en-US" altLang="ja-JP" sz="1600" u="sng" dirty="0"/>
              <a:t>t</a:t>
            </a:r>
            <a:r>
              <a:rPr kumimoji="1" lang="en-US" altLang="ja-JP" sz="1600" dirty="0"/>
              <a:t> transmission and Coordinated Beamforming (Sync and CSI collection are unnecessary).</a:t>
            </a:r>
          </a:p>
          <a:p>
            <a:pPr lvl="1"/>
            <a:r>
              <a:rPr kumimoji="1" lang="en-US" altLang="ja-JP" sz="1600" dirty="0"/>
              <a:t>Contributions presented in TGbe[2-5] showed that Co-SR achieves significant performance improvement, e.g. higher throughput than 11ax SR (OBSS_PD).</a:t>
            </a:r>
          </a:p>
          <a:p>
            <a:pPr marL="0" indent="0">
              <a:buNone/>
            </a:pPr>
            <a:endParaRPr kumimoji="1" lang="en-US" altLang="ja-JP" dirty="0"/>
          </a:p>
          <a:p>
            <a:r>
              <a:rPr kumimoji="1" lang="en-US" altLang="ja-JP" sz="2000" dirty="0"/>
              <a:t>In this contribution, we consider on the operation of Co-SR and offer a simulation result.</a:t>
            </a:r>
          </a:p>
          <a:p>
            <a:endParaRPr kumimoji="1" lang="en-US" altLang="ja-JP" sz="20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1CE9585-D7EC-454F-B779-982576D5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Introduction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98CAF-B6F3-4619-9119-452589D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8036FEBC-7205-4F5A-85D0-D484C0763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80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C5DF3A-AC51-45C7-8D22-BCD86BDE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17B9E8-1C36-4B1E-9D85-D9FFA009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6" name="タイトル 2">
            <a:extLst>
              <a:ext uri="{FF2B5EF4-FFF2-40B4-BE49-F238E27FC236}">
                <a16:creationId xmlns:a16="http://schemas.microsoft.com/office/drawing/2014/main" id="{FB759D00-0E96-454F-A7A4-02F6A51A3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Appendix. Additional Simulation</a:t>
            </a:r>
            <a:endParaRPr kumimoji="1" lang="ja-JP" altLang="en-US" sz="2800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262DF4D3-D8A4-4EDF-9AD5-55987932D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086600" cy="1752600"/>
          </a:xfrm>
        </p:spPr>
        <p:txBody>
          <a:bodyPr/>
          <a:lstStyle/>
          <a:p>
            <a:r>
              <a:rPr kumimoji="1" lang="en-US" altLang="ja-JP" sz="2000" dirty="0"/>
              <a:t>Change only room size</a:t>
            </a:r>
            <a:endParaRPr kumimoji="1" lang="ja-JP" altLang="en-US" sz="2000" dirty="0"/>
          </a:p>
        </p:txBody>
      </p:sp>
      <p:pic>
        <p:nvPicPr>
          <p:cNvPr id="3" name="図 2" descr="グラフ, 折れ線グラフ&#10;&#10;自動的に生成された説明">
            <a:extLst>
              <a:ext uri="{FF2B5EF4-FFF2-40B4-BE49-F238E27FC236}">
                <a16:creationId xmlns:a16="http://schemas.microsoft.com/office/drawing/2014/main" id="{0714A653-1102-4FCA-BF68-2FC93093EA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0" y="2433600"/>
            <a:ext cx="4680000" cy="3510000"/>
          </a:xfrm>
          <a:prstGeom prst="rect">
            <a:avLst/>
          </a:prstGeom>
        </p:spPr>
      </p:pic>
      <p:pic>
        <p:nvPicPr>
          <p:cNvPr id="9" name="図 8" descr="グラフ, 折れ線グラフ&#10;&#10;自動的に生成された説明">
            <a:extLst>
              <a:ext uri="{FF2B5EF4-FFF2-40B4-BE49-F238E27FC236}">
                <a16:creationId xmlns:a16="http://schemas.microsoft.com/office/drawing/2014/main" id="{AA04851F-CD5F-430E-8E0D-71C6E69C65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000" y="2433600"/>
            <a:ext cx="4680000" cy="35100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0F760CF-6E19-4B3B-9D58-F004C70B7648}"/>
              </a:ext>
            </a:extLst>
          </p:cNvPr>
          <p:cNvSpPr txBox="1"/>
          <p:nvPr/>
        </p:nvSpPr>
        <p:spPr>
          <a:xfrm>
            <a:off x="1066800" y="2197405"/>
            <a:ext cx="2323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u="sng" dirty="0"/>
              <a:t>Room Size = 5m x 5m</a:t>
            </a:r>
            <a:endParaRPr kumimoji="1" lang="ja-JP" altLang="en-US" sz="1800" u="sng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6CD374-E783-4B55-A979-F80BDA38F267}"/>
              </a:ext>
            </a:extLst>
          </p:cNvPr>
          <p:cNvSpPr txBox="1"/>
          <p:nvPr/>
        </p:nvSpPr>
        <p:spPr>
          <a:xfrm>
            <a:off x="5599496" y="2209800"/>
            <a:ext cx="2553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u="sng" dirty="0"/>
              <a:t>Room Size = 10m x 10m</a:t>
            </a:r>
            <a:endParaRPr kumimoji="1" lang="ja-JP" altLang="en-US" sz="1800" u="sng" dirty="0"/>
          </a:p>
        </p:txBody>
      </p:sp>
    </p:spTree>
    <p:extLst>
      <p:ext uri="{BB962C8B-B14F-4D97-AF65-F5344CB8AC3E}">
        <p14:creationId xmlns:p14="http://schemas.microsoft.com/office/powerpoint/2010/main" val="3021385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グラフ, 折れ線グラフ&#10;&#10;自動的に生成された説明">
            <a:extLst>
              <a:ext uri="{FF2B5EF4-FFF2-40B4-BE49-F238E27FC236}">
                <a16:creationId xmlns:a16="http://schemas.microsoft.com/office/drawing/2014/main" id="{8A1BADE7-F873-4FA7-AC39-0FC8BDDAA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198" y="2433600"/>
            <a:ext cx="4680000" cy="3510000"/>
          </a:xfrm>
          <a:prstGeom prst="rect">
            <a:avLst/>
          </a:prstGeom>
        </p:spPr>
      </p:pic>
      <p:pic>
        <p:nvPicPr>
          <p:cNvPr id="8" name="図 7" descr="グラフ&#10;&#10;自動的に生成された説明">
            <a:extLst>
              <a:ext uri="{FF2B5EF4-FFF2-40B4-BE49-F238E27FC236}">
                <a16:creationId xmlns:a16="http://schemas.microsoft.com/office/drawing/2014/main" id="{22177AC2-F26E-415D-BF0F-11D5D730E0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0" y="2433600"/>
            <a:ext cx="4680000" cy="3510000"/>
          </a:xfrm>
          <a:prstGeom prst="rect">
            <a:avLst/>
          </a:prstGeom>
          <a:ln>
            <a:noFill/>
          </a:ln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C5DF3A-AC51-45C7-8D22-BCD86BDE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17B9E8-1C36-4B1E-9D85-D9FFA009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6" name="タイトル 2">
            <a:extLst>
              <a:ext uri="{FF2B5EF4-FFF2-40B4-BE49-F238E27FC236}">
                <a16:creationId xmlns:a16="http://schemas.microsoft.com/office/drawing/2014/main" id="{FB759D00-0E96-454F-A7A4-02F6A51A3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Appendix. Additional Simulation</a:t>
            </a:r>
            <a:endParaRPr kumimoji="1" lang="ja-JP" altLang="en-US" sz="2800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262DF4D3-D8A4-4EDF-9AD5-55987932D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086600" cy="1752600"/>
          </a:xfrm>
        </p:spPr>
        <p:txBody>
          <a:bodyPr/>
          <a:lstStyle/>
          <a:p>
            <a:r>
              <a:rPr kumimoji="1" lang="en-US" altLang="ja-JP" sz="2000" dirty="0"/>
              <a:t>Change only room size</a:t>
            </a:r>
            <a:endParaRPr kumimoji="1" lang="ja-JP" altLang="en-US" sz="20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0F760CF-6E19-4B3B-9D58-F004C70B7648}"/>
              </a:ext>
            </a:extLst>
          </p:cNvPr>
          <p:cNvSpPr txBox="1"/>
          <p:nvPr/>
        </p:nvSpPr>
        <p:spPr>
          <a:xfrm>
            <a:off x="1066800" y="2197405"/>
            <a:ext cx="2553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u="sng" dirty="0"/>
              <a:t>Room Size = 20m x 20m</a:t>
            </a:r>
            <a:endParaRPr kumimoji="1" lang="ja-JP" altLang="en-US" sz="1800" u="sng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6CD374-E783-4B55-A979-F80BDA38F267}"/>
              </a:ext>
            </a:extLst>
          </p:cNvPr>
          <p:cNvSpPr txBox="1"/>
          <p:nvPr/>
        </p:nvSpPr>
        <p:spPr>
          <a:xfrm>
            <a:off x="5599496" y="2209800"/>
            <a:ext cx="2553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u="sng" dirty="0"/>
              <a:t>Room Size = 30m x 30m</a:t>
            </a:r>
            <a:endParaRPr kumimoji="1" lang="ja-JP" altLang="en-US" sz="1800" u="sng" dirty="0"/>
          </a:p>
        </p:txBody>
      </p:sp>
    </p:spTree>
    <p:extLst>
      <p:ext uri="{BB962C8B-B14F-4D97-AF65-F5344CB8AC3E}">
        <p14:creationId xmlns:p14="http://schemas.microsoft.com/office/powerpoint/2010/main" val="875057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C5DF3A-AC51-45C7-8D22-BCD86BDE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17B9E8-1C36-4B1E-9D85-D9FFA009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6" name="タイトル 2">
            <a:extLst>
              <a:ext uri="{FF2B5EF4-FFF2-40B4-BE49-F238E27FC236}">
                <a16:creationId xmlns:a16="http://schemas.microsoft.com/office/drawing/2014/main" id="{FB759D00-0E96-454F-A7A4-02F6A51A3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Appendix. Additional Simulation</a:t>
            </a:r>
            <a:endParaRPr kumimoji="1" lang="ja-JP" altLang="en-US" sz="2800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262DF4D3-D8A4-4EDF-9AD5-55987932D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086600" cy="1752600"/>
          </a:xfrm>
        </p:spPr>
        <p:txBody>
          <a:bodyPr/>
          <a:lstStyle/>
          <a:p>
            <a:r>
              <a:rPr kumimoji="1" lang="en-US" altLang="ja-JP" sz="2000" dirty="0"/>
              <a:t>Change only room size</a:t>
            </a:r>
            <a:endParaRPr kumimoji="1" lang="ja-JP" altLang="en-US" sz="20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0F760CF-6E19-4B3B-9D58-F004C70B7648}"/>
              </a:ext>
            </a:extLst>
          </p:cNvPr>
          <p:cNvSpPr txBox="1"/>
          <p:nvPr/>
        </p:nvSpPr>
        <p:spPr>
          <a:xfrm>
            <a:off x="245524" y="1981200"/>
            <a:ext cx="4402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/>
              <a:t>System Throughput at 50%-tile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6CD374-E783-4B55-A979-F80BDA38F267}"/>
              </a:ext>
            </a:extLst>
          </p:cNvPr>
          <p:cNvSpPr txBox="1"/>
          <p:nvPr/>
        </p:nvSpPr>
        <p:spPr>
          <a:xfrm>
            <a:off x="4724400" y="1981200"/>
            <a:ext cx="4402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u="sng" dirty="0"/>
              <a:t>System Throughput at 95%-tile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8DE238D-0891-4573-A059-8B7B6B960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362200"/>
            <a:ext cx="4419600" cy="335889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51CC214-869D-4546-AFD3-B68B06B3A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0113" y="2361909"/>
            <a:ext cx="4413887" cy="3359187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4C08A08-86E3-4215-9E86-433F9A1574C2}"/>
              </a:ext>
            </a:extLst>
          </p:cNvPr>
          <p:cNvSpPr txBox="1"/>
          <p:nvPr/>
        </p:nvSpPr>
        <p:spPr>
          <a:xfrm>
            <a:off x="457200" y="5791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As the room size increases and the SINR begins to vary, ax SR performance improve and the difference with Co-SR narrows. In any case, however, Co-SR is still the best performer.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12514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Recap: Coordinated SR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1" name="コンテンツ プレースホルダー 1">
            <a:extLst>
              <a:ext uri="{FF2B5EF4-FFF2-40B4-BE49-F238E27FC236}">
                <a16:creationId xmlns:a16="http://schemas.microsoft.com/office/drawing/2014/main" id="{58B40DD1-50A6-401E-BD67-F758658A2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33" y="1600200"/>
            <a:ext cx="8051240" cy="4114800"/>
          </a:xfrm>
        </p:spPr>
        <p:txBody>
          <a:bodyPr/>
          <a:lstStyle/>
          <a:p>
            <a:r>
              <a:rPr kumimoji="1" lang="en-US" altLang="ja-JP" sz="2000" dirty="0"/>
              <a:t>APs control Tx power cooperatively to improve area throughput in every transmission.</a:t>
            </a:r>
          </a:p>
          <a:p>
            <a:pPr lvl="1"/>
            <a:r>
              <a:rPr kumimoji="1" lang="en-US" altLang="ja-JP" sz="1800" dirty="0"/>
              <a:t>Co-SR allows parallel transmission for multi-APs.</a:t>
            </a:r>
          </a:p>
          <a:p>
            <a:pPr lvl="1"/>
            <a:r>
              <a:rPr kumimoji="1" lang="en-US" altLang="ja-JP" sz="1800" dirty="0"/>
              <a:t>For adequate SINR at all STAs, APs mitigate interference by Tx power controlling.</a:t>
            </a:r>
          </a:p>
          <a:p>
            <a:pPr lvl="2"/>
            <a:r>
              <a:rPr kumimoji="1" lang="en-US" altLang="ja-JP" sz="1600" dirty="0"/>
              <a:t>With 11ax SR, which isn’t a coordinated way, one AP can transmit data with max Tx power and the other APs should decrease Tx Power. Hence, some STAs will get too low SINR.</a:t>
            </a:r>
          </a:p>
          <a:p>
            <a:pPr lvl="1"/>
            <a:endParaRPr kumimoji="1" lang="en-US" altLang="ja-JP" sz="1600" dirty="0"/>
          </a:p>
        </p:txBody>
      </p:sp>
      <p:sp>
        <p:nvSpPr>
          <p:cNvPr id="8" name="フッター プレースホルダー 5">
            <a:extLst>
              <a:ext uri="{FF2B5EF4-FFF2-40B4-BE49-F238E27FC236}">
                <a16:creationId xmlns:a16="http://schemas.microsoft.com/office/drawing/2014/main" id="{2B3929EF-7F6C-4A59-93F2-70D50BF94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663ECF1-F548-425D-88EF-9F01F52339DA}"/>
              </a:ext>
            </a:extLst>
          </p:cNvPr>
          <p:cNvGrpSpPr/>
          <p:nvPr/>
        </p:nvGrpSpPr>
        <p:grpSpPr>
          <a:xfrm>
            <a:off x="1181102" y="4095573"/>
            <a:ext cx="6781796" cy="2325188"/>
            <a:chOff x="609600" y="3733800"/>
            <a:chExt cx="8000996" cy="2743200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E65CA3E7-BC5F-4E7C-A229-844A995E1EBA}"/>
                </a:ext>
              </a:extLst>
            </p:cNvPr>
            <p:cNvSpPr/>
            <p:nvPr/>
          </p:nvSpPr>
          <p:spPr bwMode="auto">
            <a:xfrm>
              <a:off x="609600" y="3753000"/>
              <a:ext cx="3600000" cy="252000"/>
            </a:xfrm>
            <a:prstGeom prst="rect">
              <a:avLst/>
            </a:prstGeom>
            <a:ln>
              <a:noFill/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bg1"/>
                  </a:solidFill>
                  <a:latin typeface="Times New Roman" pitchFamily="18" charset="0"/>
                </a:rPr>
                <a:t>The Concept of 11ax SR</a:t>
              </a: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DBCDDD8D-5CF5-4959-AA2D-ECA26D174C00}"/>
                </a:ext>
              </a:extLst>
            </p:cNvPr>
            <p:cNvSpPr/>
            <p:nvPr/>
          </p:nvSpPr>
          <p:spPr bwMode="auto">
            <a:xfrm>
              <a:off x="4934400" y="3733800"/>
              <a:ext cx="3600000" cy="252000"/>
            </a:xfrm>
            <a:prstGeom prst="rect">
              <a:avLst/>
            </a:prstGeom>
            <a:ln>
              <a:noFill/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bg1"/>
                  </a:solidFill>
                  <a:latin typeface="Times New Roman" pitchFamily="18" charset="0"/>
                </a:rPr>
                <a:t>The Concept of  Coordinated SR</a:t>
              </a: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二等辺三角形 11">
              <a:extLst>
                <a:ext uri="{FF2B5EF4-FFF2-40B4-BE49-F238E27FC236}">
                  <a16:creationId xmlns:a16="http://schemas.microsoft.com/office/drawing/2014/main" id="{924C1AE5-F2BA-4C7A-91F2-727A5F7F4312}"/>
                </a:ext>
              </a:extLst>
            </p:cNvPr>
            <p:cNvSpPr/>
            <p:nvPr/>
          </p:nvSpPr>
          <p:spPr bwMode="auto">
            <a:xfrm rot="5400000">
              <a:off x="4000502" y="5048400"/>
              <a:ext cx="1219200" cy="304800"/>
            </a:xfrm>
            <a:prstGeom prst="triangle">
              <a:avLst/>
            </a:prstGeom>
            <a:solidFill>
              <a:schemeClr val="accent4">
                <a:lumMod val="50000"/>
                <a:lumOff val="50000"/>
              </a:schemeClr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BE1CEA5C-87C8-4425-8306-455FB039B7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600" y="4018609"/>
              <a:ext cx="3638905" cy="2458391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AA5A587-40C9-4BEA-AE73-867A4C542B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50954" y="4000250"/>
              <a:ext cx="3759642" cy="24767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768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r>
              <a:rPr kumimoji="1" lang="en-US" altLang="ja-JP" sz="2000" dirty="0"/>
              <a:t>Co-SR can achieve low latency by reducing queuing delay, as with other coordination types.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Co-SR can achieve higher throughput gain than Time/Freq Scheduling and Co-OFDMA.</a:t>
            </a:r>
          </a:p>
          <a:p>
            <a:pPr lvl="1"/>
            <a:r>
              <a:rPr kumimoji="1" lang="en-US" altLang="ja-JP" sz="1600" dirty="0"/>
              <a:t>Co-SR allows parallel transmission with the same resource for multi-APs.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Co-SR can be implemented easier than Co-BF and Joint Tx.</a:t>
            </a:r>
          </a:p>
          <a:p>
            <a:pPr lvl="1"/>
            <a:r>
              <a:rPr kumimoji="1" lang="en-US" altLang="ja-JP" sz="1600" dirty="0"/>
              <a:t>Co-SR does not require strict synchronization like Co-BF and Joint Tx.</a:t>
            </a:r>
          </a:p>
          <a:p>
            <a:pPr lvl="1"/>
            <a:r>
              <a:rPr kumimoji="1" lang="en-US" altLang="ja-JP" sz="1600" dirty="0"/>
              <a:t>Co-SR requires just low overhead measurement because </a:t>
            </a:r>
            <a:r>
              <a:rPr kumimoji="1" lang="en-US" altLang="ja-JP" sz="1600" dirty="0">
                <a:solidFill>
                  <a:srgbClr val="0B66DF"/>
                </a:solidFill>
              </a:rPr>
              <a:t>AP only needs to know RSSI information of interference links.</a:t>
            </a:r>
          </a:p>
          <a:p>
            <a:pPr lvl="1"/>
            <a:r>
              <a:rPr kumimoji="1" lang="en-US" altLang="ja-JP" sz="1600" dirty="0">
                <a:solidFill>
                  <a:srgbClr val="0B66DF"/>
                </a:solidFill>
              </a:rPr>
              <a:t>Co-SR can work with just very simple calculation algorism.</a:t>
            </a:r>
          </a:p>
          <a:p>
            <a:pPr lvl="1"/>
            <a:endParaRPr kumimoji="1" lang="en-US" altLang="ja-JP" sz="1600" dirty="0"/>
          </a:p>
          <a:p>
            <a:pPr marL="0" indent="0" algn="ctr">
              <a:buNone/>
            </a:pPr>
            <a:r>
              <a:rPr kumimoji="1" lang="en-US" altLang="ja-JP" dirty="0"/>
              <a:t>This presentation recaps on the simple operation of Co-SR.</a:t>
            </a:r>
          </a:p>
          <a:p>
            <a:endParaRPr kumimoji="1" lang="en-US" altLang="ja-JP" sz="14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Benefits of Co-SR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46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343401"/>
          </a:xfrm>
        </p:spPr>
        <p:txBody>
          <a:bodyPr/>
          <a:lstStyle/>
          <a:p>
            <a:r>
              <a:rPr kumimoji="1" lang="en-US" altLang="ja-JP" sz="2000" dirty="0"/>
              <a:t>AP can request intra-BSS STAs to measure OBSS signal by “Measurement Request/Response”.</a:t>
            </a:r>
          </a:p>
          <a:p>
            <a:pPr lvl="1"/>
            <a:r>
              <a:rPr kumimoji="1" lang="en-US" altLang="ja-JP" sz="1800" dirty="0"/>
              <a:t>Example Procedure</a:t>
            </a:r>
          </a:p>
          <a:p>
            <a:pPr marL="1200150" lvl="2" indent="-342900">
              <a:buFont typeface="+mj-lt"/>
              <a:buAutoNum type="arabicPeriod"/>
            </a:pPr>
            <a:r>
              <a:rPr kumimoji="1" lang="en-US" altLang="ja-JP" sz="1600" dirty="0"/>
              <a:t>AP sends “Measurement Request Element” to intra-BSS STAs</a:t>
            </a:r>
          </a:p>
          <a:p>
            <a:pPr marL="1200150" lvl="2" indent="-342900">
              <a:buFont typeface="+mj-lt"/>
              <a:buAutoNum type="arabicPeriod"/>
            </a:pPr>
            <a:r>
              <a:rPr kumimoji="1" lang="en-US" altLang="ja-JP" sz="1600" dirty="0"/>
              <a:t>STA responses “Measurement Report Element” to the AP</a:t>
            </a:r>
          </a:p>
          <a:p>
            <a:pPr lvl="1">
              <a:buFont typeface="+mj-lt"/>
              <a:buChar char="–"/>
            </a:pPr>
            <a:r>
              <a:rPr kumimoji="1" lang="en-US" altLang="ja-JP" sz="1800" dirty="0"/>
              <a:t>Beacon measurement type is used well for RSSI measurement because typically Tx power is static.</a:t>
            </a:r>
          </a:p>
          <a:p>
            <a:pPr marL="1143000" lvl="2" indent="-342900">
              <a:buFont typeface="+mj-lt"/>
              <a:buAutoNum type="arabicPeriod"/>
            </a:pPr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Co-SR Operation: Measurement Phase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0A1837C4-FDDB-4EE1-A7B7-59126617F928}"/>
              </a:ext>
            </a:extLst>
          </p:cNvPr>
          <p:cNvGrpSpPr/>
          <p:nvPr/>
        </p:nvGrpSpPr>
        <p:grpSpPr>
          <a:xfrm>
            <a:off x="2795190" y="4495800"/>
            <a:ext cx="3176048" cy="1666120"/>
            <a:chOff x="3363003" y="4714838"/>
            <a:chExt cx="2857115" cy="1498811"/>
          </a:xfrm>
        </p:grpSpPr>
        <p:cxnSp>
          <p:nvCxnSpPr>
            <p:cNvPr id="57" name="直線矢印コネクタ 56">
              <a:extLst>
                <a:ext uri="{FF2B5EF4-FFF2-40B4-BE49-F238E27FC236}">
                  <a16:creationId xmlns:a16="http://schemas.microsoft.com/office/drawing/2014/main" id="{F1BAABB7-7B9D-4F2E-8865-151CFD82F3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7254" y="5410200"/>
              <a:ext cx="395146" cy="314"/>
            </a:xfrm>
            <a:prstGeom prst="straightConnector1">
              <a:avLst/>
            </a:prstGeom>
            <a:ln w="19050">
              <a:solidFill>
                <a:srgbClr val="0B66DF"/>
              </a:solidFill>
              <a:prstDash val="solid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D8D9F0D9-8D0B-4487-A553-74E2E5E3A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5" y="5300865"/>
              <a:ext cx="316488" cy="236969"/>
            </a:xfrm>
            <a:prstGeom prst="rect">
              <a:avLst/>
            </a:prstGeom>
          </p:spPr>
        </p:pic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6E3731A7-21C4-4C04-8AB7-A6F2143ABD31}"/>
                </a:ext>
              </a:extLst>
            </p:cNvPr>
            <p:cNvSpPr txBox="1"/>
            <p:nvPr/>
          </p:nvSpPr>
          <p:spPr>
            <a:xfrm>
              <a:off x="3363003" y="5335460"/>
              <a:ext cx="336282" cy="207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AP1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4AD18F3E-2A51-4F0B-ACBB-27DFA67AFA6D}"/>
                </a:ext>
              </a:extLst>
            </p:cNvPr>
            <p:cNvSpPr txBox="1"/>
            <p:nvPr/>
          </p:nvSpPr>
          <p:spPr>
            <a:xfrm>
              <a:off x="4223756" y="5132967"/>
              <a:ext cx="480140" cy="207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STA1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E80AFEB2-9042-4D56-8AFE-7C23FFD324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1" y="5357206"/>
              <a:ext cx="150601" cy="213031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ED082D88-569B-438B-936B-70BB8E0C3F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9111" y="5107194"/>
              <a:ext cx="316488" cy="236969"/>
            </a:xfrm>
            <a:prstGeom prst="rect">
              <a:avLst/>
            </a:prstGeom>
          </p:spPr>
        </p:pic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401AA485-6716-4BE3-860B-1307DD7F1390}"/>
                </a:ext>
              </a:extLst>
            </p:cNvPr>
            <p:cNvSpPr txBox="1"/>
            <p:nvPr/>
          </p:nvSpPr>
          <p:spPr>
            <a:xfrm>
              <a:off x="5644458" y="5141669"/>
              <a:ext cx="575660" cy="207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OBSS AP1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7004A810-1ABC-403B-BE49-C6BC15307658}"/>
                </a:ext>
              </a:extLst>
            </p:cNvPr>
            <p:cNvSpPr txBox="1"/>
            <p:nvPr/>
          </p:nvSpPr>
          <p:spPr>
            <a:xfrm>
              <a:off x="4545067" y="4714838"/>
              <a:ext cx="694983" cy="207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OBSS STA1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CC4D65CA-3F83-4520-A940-8763DEA6A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1707" y="4894163"/>
              <a:ext cx="150601" cy="213031"/>
            </a:xfrm>
            <a:prstGeom prst="rect">
              <a:avLst/>
            </a:prstGeom>
          </p:spPr>
        </p:pic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B48886C7-30D0-421C-8528-75CFF05641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9111" y="5686151"/>
              <a:ext cx="316488" cy="236969"/>
            </a:xfrm>
            <a:prstGeom prst="rect">
              <a:avLst/>
            </a:prstGeom>
          </p:spPr>
        </p:pic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ED65D786-365A-4BAB-A602-3128E8BED820}"/>
                </a:ext>
              </a:extLst>
            </p:cNvPr>
            <p:cNvSpPr txBox="1"/>
            <p:nvPr/>
          </p:nvSpPr>
          <p:spPr>
            <a:xfrm>
              <a:off x="5644458" y="5720626"/>
              <a:ext cx="575659" cy="207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OBSS AP2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CCCD3FFF-518C-47A2-8CD4-7A3F59B3CE53}"/>
                </a:ext>
              </a:extLst>
            </p:cNvPr>
            <p:cNvSpPr txBox="1"/>
            <p:nvPr/>
          </p:nvSpPr>
          <p:spPr>
            <a:xfrm>
              <a:off x="4882723" y="6005997"/>
              <a:ext cx="863112" cy="207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OBSS STA2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95557476-EE68-4972-9669-64F9B2141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1707" y="5878809"/>
              <a:ext cx="150601" cy="213031"/>
            </a:xfrm>
            <a:prstGeom prst="rect">
              <a:avLst/>
            </a:prstGeom>
          </p:spPr>
        </p:pic>
        <p:cxnSp>
          <p:nvCxnSpPr>
            <p:cNvPr id="70" name="直線矢印コネクタ 69">
              <a:extLst>
                <a:ext uri="{FF2B5EF4-FFF2-40B4-BE49-F238E27FC236}">
                  <a16:creationId xmlns:a16="http://schemas.microsoft.com/office/drawing/2014/main" id="{DE0B4DBF-2AE6-4003-93F2-43A02F360B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7363" y="5932590"/>
              <a:ext cx="326771" cy="37736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solid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ED3B3876-A3F0-4A46-8666-4572212DD9D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75269" y="5067091"/>
              <a:ext cx="391748" cy="110368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solid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2" name="直線矢印コネクタ 71">
              <a:extLst>
                <a:ext uri="{FF2B5EF4-FFF2-40B4-BE49-F238E27FC236}">
                  <a16:creationId xmlns:a16="http://schemas.microsoft.com/office/drawing/2014/main" id="{77F67BE0-17E1-4190-856A-AB1FC2345C1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71456" y="5509013"/>
              <a:ext cx="881239" cy="340914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dash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DD840B43-6DC7-4A7A-96CC-D4822651E0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78643" y="5216439"/>
              <a:ext cx="881239" cy="238043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dash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4" name="直線矢印コネクタ 73">
              <a:extLst>
                <a:ext uri="{FF2B5EF4-FFF2-40B4-BE49-F238E27FC236}">
                  <a16:creationId xmlns:a16="http://schemas.microsoft.com/office/drawing/2014/main" id="{93DF364A-E2A6-403A-821E-A92C8339E4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50303" y="5559700"/>
              <a:ext cx="360000" cy="0"/>
            </a:xfrm>
            <a:prstGeom prst="straightConnector1">
              <a:avLst/>
            </a:prstGeom>
            <a:ln w="19050">
              <a:solidFill>
                <a:srgbClr val="0B66DF"/>
              </a:solidFill>
              <a:prstDash val="solid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75" name="吹き出し: 四角形 74">
            <a:extLst>
              <a:ext uri="{FF2B5EF4-FFF2-40B4-BE49-F238E27FC236}">
                <a16:creationId xmlns:a16="http://schemas.microsoft.com/office/drawing/2014/main" id="{F5DAF6D0-2C16-4F5C-9AD9-A3072C27ABC6}"/>
              </a:ext>
            </a:extLst>
          </p:cNvPr>
          <p:cNvSpPr/>
          <p:nvPr/>
        </p:nvSpPr>
        <p:spPr bwMode="auto">
          <a:xfrm>
            <a:off x="1981200" y="4699498"/>
            <a:ext cx="1967480" cy="302079"/>
          </a:xfrm>
          <a:prstGeom prst="wedgeRectCallout">
            <a:avLst>
              <a:gd name="adj1" fmla="val 32136"/>
              <a:gd name="adj2" fmla="val 117657"/>
            </a:avLst>
          </a:prstGeom>
          <a:noFill/>
          <a:ln w="12700" cap="flat" cmpd="sng" algn="ctr">
            <a:solidFill>
              <a:srgbClr val="0B66D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200" b="0" dirty="0">
                <a:solidFill>
                  <a:srgbClr val="0B66DF"/>
                </a:solidFill>
              </a:rPr>
              <a:t>1. Measurement Request</a:t>
            </a:r>
            <a:endParaRPr kumimoji="1" lang="ja-JP" altLang="en-US" sz="1200" b="0" dirty="0">
              <a:solidFill>
                <a:srgbClr val="0B66DF"/>
              </a:solidFill>
            </a:endParaRPr>
          </a:p>
        </p:txBody>
      </p:sp>
      <p:sp>
        <p:nvSpPr>
          <p:cNvPr id="76" name="吹き出し: 四角形 75">
            <a:extLst>
              <a:ext uri="{FF2B5EF4-FFF2-40B4-BE49-F238E27FC236}">
                <a16:creationId xmlns:a16="http://schemas.microsoft.com/office/drawing/2014/main" id="{C24B81AB-243F-47A9-8910-F407918C3842}"/>
              </a:ext>
            </a:extLst>
          </p:cNvPr>
          <p:cNvSpPr/>
          <p:nvPr/>
        </p:nvSpPr>
        <p:spPr bwMode="auto">
          <a:xfrm>
            <a:off x="1981200" y="5685266"/>
            <a:ext cx="1967479" cy="334534"/>
          </a:xfrm>
          <a:prstGeom prst="wedgeRectCallout">
            <a:avLst>
              <a:gd name="adj1" fmla="val 36822"/>
              <a:gd name="adj2" fmla="val -95415"/>
            </a:avLst>
          </a:prstGeom>
          <a:noFill/>
          <a:ln w="12700" cap="flat" cmpd="sng" algn="ctr">
            <a:solidFill>
              <a:srgbClr val="0B66D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200" b="0" dirty="0">
                <a:solidFill>
                  <a:srgbClr val="0B66DF"/>
                </a:solidFill>
              </a:rPr>
              <a:t>3. Measurement Report</a:t>
            </a:r>
            <a:endParaRPr kumimoji="1" lang="ja-JP" altLang="en-US" sz="1200" b="0" dirty="0">
              <a:solidFill>
                <a:srgbClr val="0B66DF"/>
              </a:solidFill>
            </a:endParaRPr>
          </a:p>
        </p:txBody>
      </p:sp>
      <p:sp>
        <p:nvSpPr>
          <p:cNvPr id="77" name="吹き出し: 四角形 76">
            <a:extLst>
              <a:ext uri="{FF2B5EF4-FFF2-40B4-BE49-F238E27FC236}">
                <a16:creationId xmlns:a16="http://schemas.microsoft.com/office/drawing/2014/main" id="{8E94B55D-C294-4682-BF2C-0E85DDE9F8E3}"/>
              </a:ext>
            </a:extLst>
          </p:cNvPr>
          <p:cNvSpPr/>
          <p:nvPr/>
        </p:nvSpPr>
        <p:spPr bwMode="auto">
          <a:xfrm>
            <a:off x="5591991" y="5206569"/>
            <a:ext cx="2428181" cy="298606"/>
          </a:xfrm>
          <a:prstGeom prst="wedgeRectCallout">
            <a:avLst>
              <a:gd name="adj1" fmla="val -106494"/>
              <a:gd name="adj2" fmla="val -8294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200" b="0" dirty="0">
                <a:solidFill>
                  <a:srgbClr val="FF0000"/>
                </a:solidFill>
              </a:rPr>
              <a:t>2. Measure OBSS Signal</a:t>
            </a:r>
            <a:endParaRPr kumimoji="1" lang="ja-JP" altLang="en-US" sz="1200" b="0" dirty="0">
              <a:solidFill>
                <a:srgbClr val="FF0000"/>
              </a:solidFill>
            </a:endParaRPr>
          </a:p>
        </p:txBody>
      </p:sp>
      <p:sp>
        <p:nvSpPr>
          <p:cNvPr id="28" name="フッター プレースホルダー 5">
            <a:extLst>
              <a:ext uri="{FF2B5EF4-FFF2-40B4-BE49-F238E27FC236}">
                <a16:creationId xmlns:a16="http://schemas.microsoft.com/office/drawing/2014/main" id="{91FE9E9F-2A57-4040-9D99-82A444B0B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1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343401"/>
          </a:xfrm>
        </p:spPr>
        <p:txBody>
          <a:bodyPr/>
          <a:lstStyle/>
          <a:p>
            <a:pPr marL="400050">
              <a:buFont typeface="+mj-lt"/>
              <a:buAutoNum type="arabicPeriod"/>
            </a:pPr>
            <a:r>
              <a:rPr kumimoji="1" lang="en-US" altLang="ja-JP" sz="2000" dirty="0"/>
              <a:t>Sharing AP performs </a:t>
            </a:r>
            <a:r>
              <a:rPr kumimoji="1" lang="en-US" altLang="ja-JP" sz="2000" dirty="0" err="1"/>
              <a:t>backoff</a:t>
            </a:r>
            <a:r>
              <a:rPr kumimoji="1" lang="en-US" altLang="ja-JP" sz="2000" dirty="0"/>
              <a:t> and obtains TXOP.</a:t>
            </a:r>
          </a:p>
          <a:p>
            <a:pPr marL="400050">
              <a:buFont typeface="+mj-lt"/>
              <a:buAutoNum type="arabicPeriod"/>
            </a:pPr>
            <a:r>
              <a:rPr kumimoji="1" lang="en-US" altLang="ja-JP" sz="2000" dirty="0"/>
              <a:t>Sharing AP collects information from Candidate APs.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Information is for instance;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AIDs of STAs which potential Shared APs intend to transmit data to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Target SINR of those STAs</a:t>
            </a:r>
          </a:p>
          <a:p>
            <a:pPr marL="1143000" lvl="2" indent="-342900">
              <a:buFont typeface="+mj-lt"/>
              <a:buAutoNum type="arabicPeriod"/>
            </a:pPr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Co-SR Operation: Transmission Phase (1/3)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BD68CB-67C0-4CF3-9D38-641F2D82207C}"/>
              </a:ext>
            </a:extLst>
          </p:cNvPr>
          <p:cNvGrpSpPr/>
          <p:nvPr/>
        </p:nvGrpSpPr>
        <p:grpSpPr>
          <a:xfrm>
            <a:off x="719038" y="3973290"/>
            <a:ext cx="8061547" cy="2275111"/>
            <a:chOff x="1537296" y="4800600"/>
            <a:chExt cx="6848278" cy="1589311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9973BBA7-6EC1-4961-B936-6B758F67F595}"/>
                </a:ext>
              </a:extLst>
            </p:cNvPr>
            <p:cNvGrpSpPr/>
            <p:nvPr/>
          </p:nvGrpSpPr>
          <p:grpSpPr>
            <a:xfrm>
              <a:off x="1537296" y="4800600"/>
              <a:ext cx="6848278" cy="1589311"/>
              <a:chOff x="1535223" y="5048525"/>
              <a:chExt cx="5779979" cy="1341386"/>
            </a:xfrm>
          </p:grpSpPr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5262A703-8983-421C-A44E-32EDF9B1D497}"/>
                  </a:ext>
                </a:extLst>
              </p:cNvPr>
              <p:cNvGrpSpPr/>
              <p:nvPr/>
            </p:nvGrpSpPr>
            <p:grpSpPr>
              <a:xfrm>
                <a:off x="2406510" y="5432386"/>
                <a:ext cx="4908692" cy="282614"/>
                <a:chOff x="982483" y="2913972"/>
                <a:chExt cx="1429205" cy="230832"/>
              </a:xfrm>
            </p:grpSpPr>
            <p:cxnSp>
              <p:nvCxnSpPr>
                <p:cNvPr id="54" name="直線矢印コネクタ 53">
                  <a:extLst>
                    <a:ext uri="{FF2B5EF4-FFF2-40B4-BE49-F238E27FC236}">
                      <a16:creationId xmlns:a16="http://schemas.microsoft.com/office/drawing/2014/main" id="{2B33E6EA-EA75-4988-98B9-C42DE51E9C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483" y="2998129"/>
                  <a:ext cx="1229528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5" name="テキスト ボックス 54">
                  <a:extLst>
                    <a:ext uri="{FF2B5EF4-FFF2-40B4-BE49-F238E27FC236}">
                      <a16:creationId xmlns:a16="http://schemas.microsoft.com/office/drawing/2014/main" id="{6D8F5399-1308-4FDA-9CD8-046061F8C60A}"/>
                    </a:ext>
                  </a:extLst>
                </p:cNvPr>
                <p:cNvSpPr txBox="1"/>
                <p:nvPr/>
              </p:nvSpPr>
              <p:spPr>
                <a:xfrm>
                  <a:off x="2206846" y="2913972"/>
                  <a:ext cx="204842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900" dirty="0"/>
                    <a:t>time</a:t>
                  </a:r>
                  <a:endParaRPr kumimoji="1" lang="ja-JP" altLang="en-US" sz="900" dirty="0"/>
                </a:p>
              </p:txBody>
            </p:sp>
          </p:grpSp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6EF51B52-2EC6-46BB-A537-251C44D28B8C}"/>
                  </a:ext>
                </a:extLst>
              </p:cNvPr>
              <p:cNvGrpSpPr/>
              <p:nvPr/>
            </p:nvGrpSpPr>
            <p:grpSpPr>
              <a:xfrm>
                <a:off x="2412057" y="5727177"/>
                <a:ext cx="4887878" cy="282614"/>
                <a:chOff x="952383" y="3234162"/>
                <a:chExt cx="1411491" cy="230832"/>
              </a:xfrm>
            </p:grpSpPr>
            <p:cxnSp>
              <p:nvCxnSpPr>
                <p:cNvPr id="52" name="直線矢印コネクタ 51">
                  <a:extLst>
                    <a:ext uri="{FF2B5EF4-FFF2-40B4-BE49-F238E27FC236}">
                      <a16:creationId xmlns:a16="http://schemas.microsoft.com/office/drawing/2014/main" id="{19A9E9FF-E741-4995-9A6D-1821FA88D0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383" y="3340319"/>
                  <a:ext cx="1217857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3" name="テキスト ボックス 52">
                  <a:extLst>
                    <a:ext uri="{FF2B5EF4-FFF2-40B4-BE49-F238E27FC236}">
                      <a16:creationId xmlns:a16="http://schemas.microsoft.com/office/drawing/2014/main" id="{BF905704-FECA-4AFE-9919-38113EF94F81}"/>
                    </a:ext>
                  </a:extLst>
                </p:cNvPr>
                <p:cNvSpPr txBox="1"/>
                <p:nvPr/>
              </p:nvSpPr>
              <p:spPr>
                <a:xfrm>
                  <a:off x="2170241" y="3234162"/>
                  <a:ext cx="19363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900" dirty="0"/>
                    <a:t>time</a:t>
                  </a:r>
                  <a:endParaRPr kumimoji="1" lang="ja-JP" altLang="en-US" sz="900" dirty="0"/>
                </a:p>
              </p:txBody>
            </p:sp>
          </p:grp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C35714AE-74F5-4D1F-A07D-E789297AF89D}"/>
                  </a:ext>
                </a:extLst>
              </p:cNvPr>
              <p:cNvSpPr/>
              <p:nvPr/>
            </p:nvSpPr>
            <p:spPr>
              <a:xfrm>
                <a:off x="4034111" y="5334000"/>
                <a:ext cx="2290489" cy="20302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>
                    <a:solidFill>
                      <a:schemeClr val="tx1"/>
                    </a:solidFill>
                  </a:rPr>
                  <a:t>DATA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BD548E2F-C920-4D62-87B5-FD093C26E0CA}"/>
                  </a:ext>
                </a:extLst>
              </p:cNvPr>
              <p:cNvGrpSpPr/>
              <p:nvPr/>
            </p:nvGrpSpPr>
            <p:grpSpPr>
              <a:xfrm>
                <a:off x="2412057" y="6107297"/>
                <a:ext cx="4887878" cy="282614"/>
                <a:chOff x="952383" y="3238153"/>
                <a:chExt cx="1411491" cy="230832"/>
              </a:xfrm>
            </p:grpSpPr>
            <p:cxnSp>
              <p:nvCxnSpPr>
                <p:cNvPr id="50" name="直線矢印コネクタ 49">
                  <a:extLst>
                    <a:ext uri="{FF2B5EF4-FFF2-40B4-BE49-F238E27FC236}">
                      <a16:creationId xmlns:a16="http://schemas.microsoft.com/office/drawing/2014/main" id="{64758966-17B6-4009-9516-2A358D9A9A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383" y="3340319"/>
                  <a:ext cx="1217857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1" name="テキスト ボックス 50">
                  <a:extLst>
                    <a:ext uri="{FF2B5EF4-FFF2-40B4-BE49-F238E27FC236}">
                      <a16:creationId xmlns:a16="http://schemas.microsoft.com/office/drawing/2014/main" id="{620F97E6-7290-4AB0-9CD8-FEEBAF522B8A}"/>
                    </a:ext>
                  </a:extLst>
                </p:cNvPr>
                <p:cNvSpPr txBox="1"/>
                <p:nvPr/>
              </p:nvSpPr>
              <p:spPr>
                <a:xfrm>
                  <a:off x="2170241" y="3238153"/>
                  <a:ext cx="19363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900" dirty="0"/>
                    <a:t>time</a:t>
                  </a:r>
                  <a:endParaRPr kumimoji="1" lang="ja-JP" altLang="en-US" sz="900" dirty="0"/>
                </a:p>
              </p:txBody>
            </p:sp>
          </p:grp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FD0F51B-F1F0-4CA0-8CC1-E71180D0907E}"/>
                  </a:ext>
                </a:extLst>
              </p:cNvPr>
              <p:cNvSpPr txBox="1"/>
              <p:nvPr/>
            </p:nvSpPr>
            <p:spPr>
              <a:xfrm>
                <a:off x="1535223" y="5412775"/>
                <a:ext cx="854722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050" dirty="0"/>
                  <a:t>Sharing AP</a:t>
                </a:r>
                <a:endParaRPr kumimoji="1" lang="ja-JP" altLang="en-US" sz="1050" dirty="0"/>
              </a:p>
            </p:txBody>
          </p: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9BA4370-CDF7-460E-AAAF-2A9B51EB50E4}"/>
                  </a:ext>
                </a:extLst>
              </p:cNvPr>
              <p:cNvSpPr txBox="1"/>
              <p:nvPr/>
            </p:nvSpPr>
            <p:spPr>
              <a:xfrm>
                <a:off x="1591788" y="5752029"/>
                <a:ext cx="763380" cy="244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dirty="0"/>
                  <a:t>Candidate AP1</a:t>
                </a:r>
              </a:p>
              <a:p>
                <a:pPr algn="ctr"/>
                <a:r>
                  <a:rPr kumimoji="1" lang="en-US" altLang="ja-JP" sz="1050" dirty="0"/>
                  <a:t>(Shared AP1)</a:t>
                </a:r>
                <a:endParaRPr kumimoji="1" lang="ja-JP" altLang="en-US" sz="1050" dirty="0"/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5ED9FFA-E5E3-475C-8C60-FC29D96D86FB}"/>
                  </a:ext>
                </a:extLst>
              </p:cNvPr>
              <p:cNvSpPr txBox="1"/>
              <p:nvPr/>
            </p:nvSpPr>
            <p:spPr>
              <a:xfrm>
                <a:off x="1580890" y="6081944"/>
                <a:ext cx="763380" cy="244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050" dirty="0"/>
                  <a:t>Candidate AP2</a:t>
                </a:r>
              </a:p>
              <a:p>
                <a:pPr algn="ctr"/>
                <a:r>
                  <a:rPr kumimoji="1" lang="en-US" altLang="ja-JP" sz="1050" dirty="0"/>
                  <a:t>(Shared AP2)</a:t>
                </a:r>
                <a:endParaRPr kumimoji="1" lang="ja-JP" altLang="en-US" sz="1050" dirty="0"/>
              </a:p>
            </p:txBody>
          </p: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62AE22F0-7DC4-4963-9775-7815435388FC}"/>
                  </a:ext>
                </a:extLst>
              </p:cNvPr>
              <p:cNvGrpSpPr/>
              <p:nvPr/>
            </p:nvGrpSpPr>
            <p:grpSpPr>
              <a:xfrm>
                <a:off x="2655568" y="5320311"/>
                <a:ext cx="274458" cy="218174"/>
                <a:chOff x="1297225" y="3374394"/>
                <a:chExt cx="274458" cy="218174"/>
              </a:xfrm>
            </p:grpSpPr>
            <p:sp>
              <p:nvSpPr>
                <p:cNvPr id="48" name="平行四辺形 47">
                  <a:extLst>
                    <a:ext uri="{FF2B5EF4-FFF2-40B4-BE49-F238E27FC236}">
                      <a16:creationId xmlns:a16="http://schemas.microsoft.com/office/drawing/2014/main" id="{D27BC346-1225-4266-AA37-985B66960C29}"/>
                    </a:ext>
                  </a:extLst>
                </p:cNvPr>
                <p:cNvSpPr/>
                <p:nvPr/>
              </p:nvSpPr>
              <p:spPr>
                <a:xfrm>
                  <a:off x="1297225" y="3374394"/>
                  <a:ext cx="163892" cy="218174"/>
                </a:xfrm>
                <a:prstGeom prst="parallelogram">
                  <a:avLst/>
                </a:prstGeom>
                <a:solidFill>
                  <a:schemeClr val="bg1">
                    <a:alpha val="20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平行四辺形 48">
                  <a:extLst>
                    <a:ext uri="{FF2B5EF4-FFF2-40B4-BE49-F238E27FC236}">
                      <a16:creationId xmlns:a16="http://schemas.microsoft.com/office/drawing/2014/main" id="{41FD4E8C-CB50-4902-B26F-D176F8309733}"/>
                    </a:ext>
                  </a:extLst>
                </p:cNvPr>
                <p:cNvSpPr/>
                <p:nvPr/>
              </p:nvSpPr>
              <p:spPr>
                <a:xfrm>
                  <a:off x="1407791" y="3374394"/>
                  <a:ext cx="163892" cy="218174"/>
                </a:xfrm>
                <a:prstGeom prst="parallelogram">
                  <a:avLst/>
                </a:prstGeom>
                <a:solidFill>
                  <a:schemeClr val="bg1">
                    <a:alpha val="20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B1829BC3-33B0-4652-8CB9-75F958F90D75}"/>
                  </a:ext>
                </a:extLst>
              </p:cNvPr>
              <p:cNvSpPr/>
              <p:nvPr/>
            </p:nvSpPr>
            <p:spPr>
              <a:xfrm>
                <a:off x="3712345" y="5328773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C0081EE9-03E3-4B65-9ED9-F32B80D279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24289" y="5328773"/>
                <a:ext cx="2985" cy="31002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CED4CD40-F0F7-4E7F-8790-6FD2E185D3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23545" y="5588193"/>
                <a:ext cx="0" cy="432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10F66B35-E26A-4405-8105-F1E9988EA21B}"/>
                  </a:ext>
                </a:extLst>
              </p:cNvPr>
              <p:cNvSpPr/>
              <p:nvPr/>
            </p:nvSpPr>
            <p:spPr>
              <a:xfrm>
                <a:off x="3706847" y="5646170"/>
                <a:ext cx="211191" cy="216944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5FF71A6-DA37-47ED-9A9C-C37CE59ECBB3}"/>
                  </a:ext>
                </a:extLst>
              </p:cNvPr>
              <p:cNvSpPr/>
              <p:nvPr/>
            </p:nvSpPr>
            <p:spPr>
              <a:xfrm>
                <a:off x="3716073" y="6018138"/>
                <a:ext cx="211200" cy="215678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C6BCE71D-1E4D-406E-ABBB-01C6FB4BABF9}"/>
                  </a:ext>
                </a:extLst>
              </p:cNvPr>
              <p:cNvSpPr/>
              <p:nvPr/>
            </p:nvSpPr>
            <p:spPr>
              <a:xfrm>
                <a:off x="4038947" y="6011217"/>
                <a:ext cx="2275861" cy="22538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>
                    <a:solidFill>
                      <a:schemeClr val="tx1"/>
                    </a:solidFill>
                  </a:rPr>
                  <a:t>DATA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E2824B1D-DE25-409D-9DD9-D5C4151F95F1}"/>
                  </a:ext>
                </a:extLst>
              </p:cNvPr>
              <p:cNvSpPr/>
              <p:nvPr/>
            </p:nvSpPr>
            <p:spPr>
              <a:xfrm>
                <a:off x="4033867" y="5635135"/>
                <a:ext cx="2290733" cy="22037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>
                    <a:solidFill>
                      <a:schemeClr val="tx1"/>
                    </a:solidFill>
                  </a:rPr>
                  <a:t>DATA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84CFBEA-A873-4C7F-B4A7-5CCF2E53177C}"/>
                  </a:ext>
                </a:extLst>
              </p:cNvPr>
              <p:cNvSpPr txBox="1"/>
              <p:nvPr/>
            </p:nvSpPr>
            <p:spPr>
              <a:xfrm>
                <a:off x="3193451" y="5048525"/>
                <a:ext cx="15420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200" dirty="0"/>
                  <a:t>Trigger frame</a:t>
                </a:r>
                <a:endParaRPr kumimoji="1" lang="ja-JP" altLang="en-US" sz="1200" dirty="0"/>
              </a:p>
            </p:txBody>
          </p: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94538231-B5F9-4600-9A72-4544FADBDE08}"/>
                  </a:ext>
                </a:extLst>
              </p:cNvPr>
              <p:cNvSpPr/>
              <p:nvPr/>
            </p:nvSpPr>
            <p:spPr>
              <a:xfrm>
                <a:off x="2946591" y="5322615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0" name="直線矢印コネクタ 39">
                <a:extLst>
                  <a:ext uri="{FF2B5EF4-FFF2-40B4-BE49-F238E27FC236}">
                    <a16:creationId xmlns:a16="http://schemas.microsoft.com/office/drawing/2014/main" id="{3EFC2C3D-4E2D-4E40-A18D-86F9318156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59847" y="5316580"/>
                <a:ext cx="2985" cy="31002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矢印コネクタ 40">
                <a:extLst>
                  <a:ext uri="{FF2B5EF4-FFF2-40B4-BE49-F238E27FC236}">
                    <a16:creationId xmlns:a16="http://schemas.microsoft.com/office/drawing/2014/main" id="{B616ED87-9C2C-42EC-B6F4-BCCA860535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59103" y="5576000"/>
                <a:ext cx="0" cy="4320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AF58EEE8-E6EF-4A0C-B502-5301D2FC99D7}"/>
                  </a:ext>
                </a:extLst>
              </p:cNvPr>
              <p:cNvSpPr/>
              <p:nvPr/>
            </p:nvSpPr>
            <p:spPr>
              <a:xfrm>
                <a:off x="2942405" y="5633977"/>
                <a:ext cx="211191" cy="216944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05E5C275-9716-4AFF-AB8B-4CB4A3573CF3}"/>
                  </a:ext>
                </a:extLst>
              </p:cNvPr>
              <p:cNvSpPr/>
              <p:nvPr/>
            </p:nvSpPr>
            <p:spPr>
              <a:xfrm>
                <a:off x="2951631" y="6005945"/>
                <a:ext cx="211200" cy="215678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7E38897C-1E90-4DF7-B98A-D1B90503056C}"/>
                  </a:ext>
                </a:extLst>
              </p:cNvPr>
              <p:cNvSpPr/>
              <p:nvPr/>
            </p:nvSpPr>
            <p:spPr>
              <a:xfrm>
                <a:off x="3247857" y="5637513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4DAB668F-F295-4BD8-8C3E-308EB1A5F9DB}"/>
                  </a:ext>
                </a:extLst>
              </p:cNvPr>
              <p:cNvSpPr/>
              <p:nvPr/>
            </p:nvSpPr>
            <p:spPr>
              <a:xfrm>
                <a:off x="3241863" y="6009847"/>
                <a:ext cx="211200" cy="215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76863"/>
                </a:schemeClr>
              </a:solidFill>
              <a:ln w="12700">
                <a:solidFill>
                  <a:schemeClr val="accent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F6B4AED1-27D2-4C47-8BC6-D71D4D26E52A}"/>
                  </a:ext>
                </a:extLst>
              </p:cNvPr>
              <p:cNvSpPr/>
              <p:nvPr/>
            </p:nvSpPr>
            <p:spPr>
              <a:xfrm>
                <a:off x="3247861" y="5311679"/>
                <a:ext cx="211191" cy="216944"/>
              </a:xfrm>
              <a:prstGeom prst="rect">
                <a:avLst/>
              </a:prstGeom>
              <a:noFill/>
              <a:ln w="12700">
                <a:solidFill>
                  <a:schemeClr val="accent6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7" name="直線矢印コネクタ 46">
                <a:extLst>
                  <a:ext uri="{FF2B5EF4-FFF2-40B4-BE49-F238E27FC236}">
                    <a16:creationId xmlns:a16="http://schemas.microsoft.com/office/drawing/2014/main" id="{283CDCB6-8235-47F8-94F4-459040947AF3}"/>
                  </a:ext>
                </a:extLst>
              </p:cNvPr>
              <p:cNvCxnSpPr>
                <a:cxnSpLocks/>
                <a:endCxn id="46" idx="3"/>
              </p:cNvCxnSpPr>
              <p:nvPr/>
            </p:nvCxnSpPr>
            <p:spPr>
              <a:xfrm flipV="1">
                <a:off x="3453063" y="5420151"/>
                <a:ext cx="5989" cy="6171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218B5937-4DD9-41A7-BDC1-99D8EB0E3605}"/>
                </a:ext>
              </a:extLst>
            </p:cNvPr>
            <p:cNvSpPr/>
            <p:nvPr/>
          </p:nvSpPr>
          <p:spPr bwMode="auto">
            <a:xfrm>
              <a:off x="2804326" y="4800600"/>
              <a:ext cx="1163669" cy="1589308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6" name="フッター プレースホルダー 5">
            <a:extLst>
              <a:ext uri="{FF2B5EF4-FFF2-40B4-BE49-F238E27FC236}">
                <a16:creationId xmlns:a16="http://schemas.microsoft.com/office/drawing/2014/main" id="{0AF97F11-C843-4325-A613-38E60F32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1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858126" cy="4343401"/>
          </a:xfrm>
        </p:spPr>
        <p:txBody>
          <a:bodyPr/>
          <a:lstStyle/>
          <a:p>
            <a:pPr marL="514350" indent="-457200">
              <a:buFont typeface="+mj-lt"/>
              <a:buAutoNum type="arabicPeriod" startAt="3"/>
            </a:pPr>
            <a:r>
              <a:rPr kumimoji="1" lang="en-US" altLang="ja-JP" sz="2000" dirty="0"/>
              <a:t>Sharing AP estimates SINR of STA(s) which Sharing AP intends to serve  and calculates “coordinated Tx power” for each AP.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Only to satisfy target SINR of the STA(s).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Without considering BF of interference (just omni)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If AP can calculate more, it may be OK that Sharing AP estimates SINR of all STAs to maximize area throughput.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Simulation results are added in Appendix.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Co-SR Operation: Transmission Phase </a:t>
            </a:r>
            <a:r>
              <a:rPr kumimoji="1" lang="en-US" altLang="ja-JP" sz="2800" dirty="0"/>
              <a:t>(2/3)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50A98B6-08CC-4DDB-8115-A47747E11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4191000"/>
            <a:ext cx="3276600" cy="2184399"/>
          </a:xfrm>
          <a:prstGeom prst="rect">
            <a:avLst/>
          </a:prstGeom>
        </p:spPr>
      </p:pic>
      <p:sp>
        <p:nvSpPr>
          <p:cNvPr id="8" name="フッター プレースホルダー 5">
            <a:extLst>
              <a:ext uri="{FF2B5EF4-FFF2-40B4-BE49-F238E27FC236}">
                <a16:creationId xmlns:a16="http://schemas.microsoft.com/office/drawing/2014/main" id="{83EB8F83-698B-4456-A4CE-63E2612C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0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8437"/>
            <a:ext cx="8077200" cy="3064700"/>
          </a:xfrm>
        </p:spPr>
        <p:txBody>
          <a:bodyPr/>
          <a:lstStyle/>
          <a:p>
            <a:pPr marL="514350" indent="-457200">
              <a:buFont typeface="+mj-lt"/>
              <a:buAutoNum type="arabicPeriod" startAt="4"/>
            </a:pPr>
            <a:r>
              <a:rPr kumimoji="1" lang="en-US" altLang="ja-JP" sz="2000" dirty="0"/>
              <a:t>Sharing AP transmits a Trigger frame to Shared APs to allow transmission, where a Trigger frame includes;</a:t>
            </a:r>
          </a:p>
          <a:p>
            <a:pPr marL="800100" lvl="1" indent="-342900"/>
            <a:r>
              <a:rPr kumimoji="1" lang="en-US" altLang="ja-JP" sz="1800" dirty="0"/>
              <a:t>“coordinated Tx power” of Shared APs.</a:t>
            </a:r>
          </a:p>
          <a:p>
            <a:pPr marL="800100" lvl="1" indent="-342900"/>
            <a:r>
              <a:rPr kumimoji="1" lang="en-US" altLang="ja-JP" sz="1800" dirty="0"/>
              <a:t>Tx power of Sharing AP (to be used by Shared APs to set optimal MCS)</a:t>
            </a:r>
          </a:p>
          <a:p>
            <a:pPr marL="400050">
              <a:buFont typeface="+mj-lt"/>
              <a:buAutoNum type="arabicPeriod" startAt="4"/>
            </a:pPr>
            <a:r>
              <a:rPr kumimoji="1" lang="en-US" altLang="ja-JP" sz="2000" dirty="0"/>
              <a:t>Sharing AP and Shared APs transmit data SIFS after the Trigger frame.</a:t>
            </a:r>
          </a:p>
          <a:p>
            <a:pPr marL="800100" lvl="1" indent="-342900">
              <a:buFont typeface="+mj-lt"/>
              <a:buChar char="–"/>
            </a:pPr>
            <a:r>
              <a:rPr kumimoji="1" lang="en-US" altLang="ja-JP" sz="1800" dirty="0"/>
              <a:t>Shared APs can set indicated its “coordinated Tx power”.</a:t>
            </a:r>
          </a:p>
          <a:p>
            <a:pPr marL="800100" lvl="1" indent="-342900"/>
            <a:r>
              <a:rPr kumimoji="1" lang="en-US" altLang="ja-JP" sz="1800" dirty="0"/>
              <a:t>Shared APs can set optimal MCS by estimating SINR of the STA with the indicated Tx Power information of all APs.</a:t>
            </a:r>
          </a:p>
          <a:p>
            <a:pPr marL="1143000" lvl="2" indent="-342900">
              <a:buFont typeface="+mj-lt"/>
              <a:buAutoNum type="arabicPeriod" startAt="4"/>
            </a:pPr>
            <a:endParaRPr kumimoji="1" lang="en-US" altLang="ja-JP" sz="1600" dirty="0"/>
          </a:p>
          <a:p>
            <a:pPr marL="1143000" lvl="2" indent="-342900">
              <a:buFont typeface="+mj-lt"/>
              <a:buAutoNum type="arabicPeriod" startAt="4"/>
            </a:pPr>
            <a:endParaRPr kumimoji="1" lang="en-US" altLang="ja-JP" sz="1400" dirty="0"/>
          </a:p>
          <a:p>
            <a:pPr marL="800100" lvl="1" indent="-342900">
              <a:buFont typeface="+mj-lt"/>
              <a:buAutoNum type="arabicPeriod" startAt="4"/>
            </a:pPr>
            <a:endParaRPr kumimoji="1" lang="en-US" altLang="ja-JP" sz="18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>
                <a:solidFill>
                  <a:schemeClr val="tx1"/>
                </a:solidFill>
              </a:rPr>
              <a:t>Co-SR Operation: Transmission Phase </a:t>
            </a:r>
            <a:r>
              <a:rPr kumimoji="1" lang="en-US" altLang="ja-JP" sz="2800" dirty="0"/>
              <a:t>(3/3)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654356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6" name="スライド番号プレースホルダー 4">
            <a:extLst>
              <a:ext uri="{FF2B5EF4-FFF2-40B4-BE49-F238E27FC236}">
                <a16:creationId xmlns:a16="http://schemas.microsoft.com/office/drawing/2014/main" id="{EDE2EFB5-168A-4E32-93D7-AD40CC1A3E6B}"/>
              </a:ext>
            </a:extLst>
          </p:cNvPr>
          <p:cNvSpPr txBox="1">
            <a:spLocks/>
          </p:cNvSpPr>
          <p:nvPr/>
        </p:nvSpPr>
        <p:spPr bwMode="auto">
          <a:xfrm>
            <a:off x="3654356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D1B88917-01CE-4382-AECA-A7AF89047467}"/>
              </a:ext>
            </a:extLst>
          </p:cNvPr>
          <p:cNvGrpSpPr/>
          <p:nvPr/>
        </p:nvGrpSpPr>
        <p:grpSpPr>
          <a:xfrm>
            <a:off x="1523999" y="4800600"/>
            <a:ext cx="6861575" cy="1589311"/>
            <a:chOff x="1524000" y="5048525"/>
            <a:chExt cx="5791202" cy="1341386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C7003178-38FA-4762-9EFC-A97C16FB1D1D}"/>
                </a:ext>
              </a:extLst>
            </p:cNvPr>
            <p:cNvGrpSpPr/>
            <p:nvPr/>
          </p:nvGrpSpPr>
          <p:grpSpPr>
            <a:xfrm>
              <a:off x="2406510" y="5432386"/>
              <a:ext cx="4908692" cy="282614"/>
              <a:chOff x="982483" y="2913972"/>
              <a:chExt cx="1429205" cy="230832"/>
            </a:xfrm>
          </p:grpSpPr>
          <p:cxnSp>
            <p:nvCxnSpPr>
              <p:cNvPr id="38" name="直線矢印コネクタ 37">
                <a:extLst>
                  <a:ext uri="{FF2B5EF4-FFF2-40B4-BE49-F238E27FC236}">
                    <a16:creationId xmlns:a16="http://schemas.microsoft.com/office/drawing/2014/main" id="{BB6C8085-17D7-4FE3-A712-A75DE23104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483" y="2998129"/>
                <a:ext cx="122952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6553B39B-8F1C-4B27-818D-31E127074F63}"/>
                  </a:ext>
                </a:extLst>
              </p:cNvPr>
              <p:cNvSpPr txBox="1"/>
              <p:nvPr/>
            </p:nvSpPr>
            <p:spPr>
              <a:xfrm>
                <a:off x="2206846" y="2913972"/>
                <a:ext cx="20484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/>
                  <a:t>time</a:t>
                </a:r>
                <a:endParaRPr kumimoji="1" lang="ja-JP" altLang="en-US" sz="900" dirty="0"/>
              </a:p>
            </p:txBody>
          </p:sp>
        </p:grp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17C6A370-5067-427C-8CBC-336EE4353DEF}"/>
                </a:ext>
              </a:extLst>
            </p:cNvPr>
            <p:cNvGrpSpPr/>
            <p:nvPr/>
          </p:nvGrpSpPr>
          <p:grpSpPr>
            <a:xfrm>
              <a:off x="2412057" y="5727177"/>
              <a:ext cx="4887878" cy="282614"/>
              <a:chOff x="952383" y="3234162"/>
              <a:chExt cx="1411491" cy="230832"/>
            </a:xfrm>
          </p:grpSpPr>
          <p:cxnSp>
            <p:nvCxnSpPr>
              <p:cNvPr id="41" name="直線矢印コネクタ 40">
                <a:extLst>
                  <a:ext uri="{FF2B5EF4-FFF2-40B4-BE49-F238E27FC236}">
                    <a16:creationId xmlns:a16="http://schemas.microsoft.com/office/drawing/2014/main" id="{2F287F4A-02EC-4AC6-A8EB-55CE2D7F35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2383" y="3340319"/>
                <a:ext cx="121785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3A95E6F-80A0-401D-B844-603C0558ED74}"/>
                  </a:ext>
                </a:extLst>
              </p:cNvPr>
              <p:cNvSpPr txBox="1"/>
              <p:nvPr/>
            </p:nvSpPr>
            <p:spPr>
              <a:xfrm>
                <a:off x="2170241" y="3234162"/>
                <a:ext cx="19363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/>
                  <a:t>time</a:t>
                </a:r>
                <a:endParaRPr kumimoji="1" lang="ja-JP" altLang="en-US" sz="900" dirty="0"/>
              </a:p>
            </p:txBody>
          </p:sp>
        </p:grp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3B3337E6-82FF-495E-A565-5E56BCEB67A6}"/>
                </a:ext>
              </a:extLst>
            </p:cNvPr>
            <p:cNvSpPr/>
            <p:nvPr/>
          </p:nvSpPr>
          <p:spPr>
            <a:xfrm>
              <a:off x="4034111" y="5334000"/>
              <a:ext cx="2290489" cy="203024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DATA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A8096A0D-50B8-4EFB-BBEA-59CEB5641A26}"/>
                </a:ext>
              </a:extLst>
            </p:cNvPr>
            <p:cNvGrpSpPr/>
            <p:nvPr/>
          </p:nvGrpSpPr>
          <p:grpSpPr>
            <a:xfrm>
              <a:off x="2412057" y="6107297"/>
              <a:ext cx="4887878" cy="282614"/>
              <a:chOff x="952383" y="3238153"/>
              <a:chExt cx="1411491" cy="230832"/>
            </a:xfrm>
          </p:grpSpPr>
          <p:cxnSp>
            <p:nvCxnSpPr>
              <p:cNvPr id="45" name="直線矢印コネクタ 44">
                <a:extLst>
                  <a:ext uri="{FF2B5EF4-FFF2-40B4-BE49-F238E27FC236}">
                    <a16:creationId xmlns:a16="http://schemas.microsoft.com/office/drawing/2014/main" id="{5C552FA2-8B9D-489C-A225-FAE5D2CAAF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2383" y="3340319"/>
                <a:ext cx="121785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D9AD062D-CD8A-4352-A38F-BC7F27BF4D72}"/>
                  </a:ext>
                </a:extLst>
              </p:cNvPr>
              <p:cNvSpPr txBox="1"/>
              <p:nvPr/>
            </p:nvSpPr>
            <p:spPr>
              <a:xfrm>
                <a:off x="2170241" y="3238153"/>
                <a:ext cx="19363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/>
                  <a:t>time</a:t>
                </a:r>
                <a:endParaRPr kumimoji="1" lang="ja-JP" altLang="en-US" sz="900" dirty="0"/>
              </a:p>
            </p:txBody>
          </p:sp>
        </p:grp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2F59FDFC-92A2-4E24-BFE8-14761466607E}"/>
                </a:ext>
              </a:extLst>
            </p:cNvPr>
            <p:cNvSpPr txBox="1"/>
            <p:nvPr/>
          </p:nvSpPr>
          <p:spPr>
            <a:xfrm>
              <a:off x="1535223" y="5412775"/>
              <a:ext cx="8547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dirty="0"/>
                <a:t>Sharing AP</a:t>
              </a:r>
              <a:endParaRPr kumimoji="1" lang="ja-JP" altLang="en-US" sz="1050" dirty="0"/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8317243F-8C45-4E74-BC23-1F27B009203F}"/>
                </a:ext>
              </a:extLst>
            </p:cNvPr>
            <p:cNvSpPr txBox="1"/>
            <p:nvPr/>
          </p:nvSpPr>
          <p:spPr>
            <a:xfrm>
              <a:off x="1534893" y="5752029"/>
              <a:ext cx="87716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Shared AP1</a:t>
              </a:r>
              <a:endParaRPr kumimoji="1" lang="ja-JP" altLang="en-US" sz="1050" dirty="0"/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CBA5AF36-42F0-46AE-B343-01F5DA811DE0}"/>
                </a:ext>
              </a:extLst>
            </p:cNvPr>
            <p:cNvSpPr txBox="1"/>
            <p:nvPr/>
          </p:nvSpPr>
          <p:spPr>
            <a:xfrm>
              <a:off x="1524000" y="6081944"/>
              <a:ext cx="87716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dirty="0"/>
                <a:t>Shared AP2</a:t>
              </a:r>
              <a:endParaRPr kumimoji="1" lang="ja-JP" altLang="en-US" sz="1050" dirty="0"/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535992E1-B9C6-45EF-B5E8-4FD75957A552}"/>
                </a:ext>
              </a:extLst>
            </p:cNvPr>
            <p:cNvGrpSpPr/>
            <p:nvPr/>
          </p:nvGrpSpPr>
          <p:grpSpPr>
            <a:xfrm>
              <a:off x="2655568" y="5320311"/>
              <a:ext cx="274458" cy="218174"/>
              <a:chOff x="1297225" y="3374394"/>
              <a:chExt cx="274458" cy="218174"/>
            </a:xfrm>
          </p:grpSpPr>
          <p:sp>
            <p:nvSpPr>
              <p:cNvPr id="51" name="平行四辺形 50">
                <a:extLst>
                  <a:ext uri="{FF2B5EF4-FFF2-40B4-BE49-F238E27FC236}">
                    <a16:creationId xmlns:a16="http://schemas.microsoft.com/office/drawing/2014/main" id="{1A1912B4-63AD-4FD7-B5A7-199AE095410B}"/>
                  </a:ext>
                </a:extLst>
              </p:cNvPr>
              <p:cNvSpPr/>
              <p:nvPr/>
            </p:nvSpPr>
            <p:spPr>
              <a:xfrm>
                <a:off x="1297225" y="3374394"/>
                <a:ext cx="163892" cy="218174"/>
              </a:xfrm>
              <a:prstGeom prst="parallelogram">
                <a:avLst/>
              </a:prstGeom>
              <a:solidFill>
                <a:schemeClr val="bg1">
                  <a:alpha val="2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平行四辺形 51">
                <a:extLst>
                  <a:ext uri="{FF2B5EF4-FFF2-40B4-BE49-F238E27FC236}">
                    <a16:creationId xmlns:a16="http://schemas.microsoft.com/office/drawing/2014/main" id="{2E29D8AF-F142-422B-936A-4E8D907D2C64}"/>
                  </a:ext>
                </a:extLst>
              </p:cNvPr>
              <p:cNvSpPr/>
              <p:nvPr/>
            </p:nvSpPr>
            <p:spPr>
              <a:xfrm>
                <a:off x="1407791" y="3374394"/>
                <a:ext cx="163892" cy="218174"/>
              </a:xfrm>
              <a:prstGeom prst="parallelogram">
                <a:avLst/>
              </a:prstGeom>
              <a:solidFill>
                <a:schemeClr val="bg1">
                  <a:alpha val="2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B38CF522-1F02-4EFC-95C3-30A433BBE3AF}"/>
                </a:ext>
              </a:extLst>
            </p:cNvPr>
            <p:cNvSpPr/>
            <p:nvPr/>
          </p:nvSpPr>
          <p:spPr>
            <a:xfrm>
              <a:off x="3712345" y="5328773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直線矢印コネクタ 53">
              <a:extLst>
                <a:ext uri="{FF2B5EF4-FFF2-40B4-BE49-F238E27FC236}">
                  <a16:creationId xmlns:a16="http://schemas.microsoft.com/office/drawing/2014/main" id="{C77B536A-D803-4817-B644-90BA5CBA541C}"/>
                </a:ext>
              </a:extLst>
            </p:cNvPr>
            <p:cNvCxnSpPr>
              <a:cxnSpLocks/>
            </p:cNvCxnSpPr>
            <p:nvPr/>
          </p:nvCxnSpPr>
          <p:spPr>
            <a:xfrm>
              <a:off x="3924289" y="5328773"/>
              <a:ext cx="2985" cy="310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>
              <a:extLst>
                <a:ext uri="{FF2B5EF4-FFF2-40B4-BE49-F238E27FC236}">
                  <a16:creationId xmlns:a16="http://schemas.microsoft.com/office/drawing/2014/main" id="{E267CF74-DAFD-4B10-BF83-E1245BE9A2FA}"/>
                </a:ext>
              </a:extLst>
            </p:cNvPr>
            <p:cNvCxnSpPr>
              <a:cxnSpLocks/>
            </p:cNvCxnSpPr>
            <p:nvPr/>
          </p:nvCxnSpPr>
          <p:spPr>
            <a:xfrm>
              <a:off x="3923545" y="5588193"/>
              <a:ext cx="0" cy="43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25CF7B49-FA39-42A3-852A-9729A80B29F4}"/>
                </a:ext>
              </a:extLst>
            </p:cNvPr>
            <p:cNvSpPr/>
            <p:nvPr/>
          </p:nvSpPr>
          <p:spPr>
            <a:xfrm>
              <a:off x="3706847" y="5646170"/>
              <a:ext cx="211191" cy="216944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85D50D5A-6179-4A61-9A73-C06ACA43B357}"/>
                </a:ext>
              </a:extLst>
            </p:cNvPr>
            <p:cNvSpPr/>
            <p:nvPr/>
          </p:nvSpPr>
          <p:spPr>
            <a:xfrm>
              <a:off x="3716073" y="6018138"/>
              <a:ext cx="211200" cy="215678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3C9E07F2-C24D-4523-8EB9-01ED7E23C136}"/>
                </a:ext>
              </a:extLst>
            </p:cNvPr>
            <p:cNvSpPr/>
            <p:nvPr/>
          </p:nvSpPr>
          <p:spPr>
            <a:xfrm>
              <a:off x="4038947" y="6011217"/>
              <a:ext cx="2275861" cy="225383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DATA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97D4A55D-7443-49AD-A6DE-B6315996BC1C}"/>
                </a:ext>
              </a:extLst>
            </p:cNvPr>
            <p:cNvSpPr/>
            <p:nvPr/>
          </p:nvSpPr>
          <p:spPr>
            <a:xfrm>
              <a:off x="4033867" y="5635135"/>
              <a:ext cx="2290733" cy="220373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DATA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2121B935-3612-4DD4-8726-0F2F579B4D88}"/>
                </a:ext>
              </a:extLst>
            </p:cNvPr>
            <p:cNvSpPr txBox="1"/>
            <p:nvPr/>
          </p:nvSpPr>
          <p:spPr>
            <a:xfrm>
              <a:off x="3193451" y="5048525"/>
              <a:ext cx="15420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Trigger frame</a:t>
              </a:r>
              <a:endParaRPr kumimoji="1" lang="ja-JP" altLang="en-US" sz="1200" dirty="0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2682258D-4CD4-470D-AB58-079744FE728C}"/>
                </a:ext>
              </a:extLst>
            </p:cNvPr>
            <p:cNvSpPr/>
            <p:nvPr/>
          </p:nvSpPr>
          <p:spPr>
            <a:xfrm>
              <a:off x="2946591" y="5322615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4" name="直線矢印コネクタ 63">
              <a:extLst>
                <a:ext uri="{FF2B5EF4-FFF2-40B4-BE49-F238E27FC236}">
                  <a16:creationId xmlns:a16="http://schemas.microsoft.com/office/drawing/2014/main" id="{97D057D2-2296-4D6E-887D-26237757B995}"/>
                </a:ext>
              </a:extLst>
            </p:cNvPr>
            <p:cNvCxnSpPr>
              <a:cxnSpLocks/>
            </p:cNvCxnSpPr>
            <p:nvPr/>
          </p:nvCxnSpPr>
          <p:spPr>
            <a:xfrm>
              <a:off x="3159847" y="5316580"/>
              <a:ext cx="2985" cy="310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8C3AF1EE-BD23-43EE-971E-C73C45777A5B}"/>
                </a:ext>
              </a:extLst>
            </p:cNvPr>
            <p:cNvCxnSpPr>
              <a:cxnSpLocks/>
            </p:cNvCxnSpPr>
            <p:nvPr/>
          </p:nvCxnSpPr>
          <p:spPr>
            <a:xfrm>
              <a:off x="3159103" y="5576000"/>
              <a:ext cx="0" cy="43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AA31E7AB-9C18-43CA-B04F-C79F42954490}"/>
                </a:ext>
              </a:extLst>
            </p:cNvPr>
            <p:cNvSpPr/>
            <p:nvPr/>
          </p:nvSpPr>
          <p:spPr>
            <a:xfrm>
              <a:off x="2942405" y="5633977"/>
              <a:ext cx="211191" cy="216944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CFD1980E-E3D2-4A13-B624-0243379BA202}"/>
                </a:ext>
              </a:extLst>
            </p:cNvPr>
            <p:cNvSpPr/>
            <p:nvPr/>
          </p:nvSpPr>
          <p:spPr>
            <a:xfrm>
              <a:off x="2951631" y="6005945"/>
              <a:ext cx="211200" cy="215678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74BA52A2-7EC9-43F3-86EE-30D2C076F784}"/>
                </a:ext>
              </a:extLst>
            </p:cNvPr>
            <p:cNvSpPr/>
            <p:nvPr/>
          </p:nvSpPr>
          <p:spPr>
            <a:xfrm>
              <a:off x="3247857" y="5637513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E9247EF2-27E2-43C0-8ED1-E048838260BA}"/>
                </a:ext>
              </a:extLst>
            </p:cNvPr>
            <p:cNvSpPr/>
            <p:nvPr/>
          </p:nvSpPr>
          <p:spPr>
            <a:xfrm>
              <a:off x="3241863" y="6009847"/>
              <a:ext cx="211200" cy="215678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76863"/>
              </a:schemeClr>
            </a:solidFill>
            <a:ln w="12700">
              <a:solidFill>
                <a:schemeClr val="accent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314A060A-826A-4552-8194-0151C702B923}"/>
                </a:ext>
              </a:extLst>
            </p:cNvPr>
            <p:cNvSpPr/>
            <p:nvPr/>
          </p:nvSpPr>
          <p:spPr>
            <a:xfrm>
              <a:off x="3247861" y="5311679"/>
              <a:ext cx="211191" cy="216944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直線矢印コネクタ 71">
              <a:extLst>
                <a:ext uri="{FF2B5EF4-FFF2-40B4-BE49-F238E27FC236}">
                  <a16:creationId xmlns:a16="http://schemas.microsoft.com/office/drawing/2014/main" id="{CB320B86-8B99-4B82-9246-2A7F9838017F}"/>
                </a:ext>
              </a:extLst>
            </p:cNvPr>
            <p:cNvCxnSpPr>
              <a:cxnSpLocks/>
              <a:endCxn id="71" idx="3"/>
            </p:cNvCxnSpPr>
            <p:nvPr/>
          </p:nvCxnSpPr>
          <p:spPr>
            <a:xfrm flipV="1">
              <a:off x="3453063" y="5420151"/>
              <a:ext cx="5989" cy="6171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0C2E8353-8AB8-413E-8055-9718139CE167}"/>
              </a:ext>
            </a:extLst>
          </p:cNvPr>
          <p:cNvSpPr/>
          <p:nvPr/>
        </p:nvSpPr>
        <p:spPr bwMode="auto">
          <a:xfrm flipH="1">
            <a:off x="3904429" y="4800600"/>
            <a:ext cx="3382386" cy="158930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フッター プレースホルダー 5">
            <a:extLst>
              <a:ext uri="{FF2B5EF4-FFF2-40B4-BE49-F238E27FC236}">
                <a16:creationId xmlns:a16="http://schemas.microsoft.com/office/drawing/2014/main" id="{CE3E35FC-3D1C-46E6-BE2C-D265AA667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800" y="6475413"/>
            <a:ext cx="2905126" cy="369332"/>
          </a:xfrm>
        </p:spPr>
        <p:txBody>
          <a:bodyPr/>
          <a:lstStyle/>
          <a:p>
            <a:pPr>
              <a:defRPr/>
            </a:pPr>
            <a:r>
              <a:rPr lang="fr-FR"/>
              <a:t>Kosuke Aio(Sony Group Corporation), et al.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71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Performance Analysis: Simulation Setup (1/2)</a:t>
            </a:r>
            <a:endParaRPr kumimoji="1" lang="ja-JP" altLang="en-US" sz="2800" dirty="0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0895830-53B3-4642-A0AB-171ADD11D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858126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b="1" dirty="0"/>
              <a:t>Sum of throughput of all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Considering only data payload. (not including MAC and PHY preamble overhead)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Optimal MCS based on theoretical PER and SINR per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Assumption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DL only.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Each AP transmits data to one associated-STA.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APs obtain TXOP in turn with every probability.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Each AP operates Tx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Perfect measurement of RSSI</a:t>
            </a:r>
          </a:p>
        </p:txBody>
      </p:sp>
      <p:sp>
        <p:nvSpPr>
          <p:cNvPr id="7" name="フッター プレースホルダー 5">
            <a:extLst>
              <a:ext uri="{FF2B5EF4-FFF2-40B4-BE49-F238E27FC236}">
                <a16:creationId xmlns:a16="http://schemas.microsoft.com/office/drawing/2014/main" id="{36DB7F68-6303-444B-8D93-2BD9BBED6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75413"/>
            <a:ext cx="2981326" cy="369332"/>
          </a:xfrm>
        </p:spPr>
        <p:txBody>
          <a:bodyPr/>
          <a:lstStyle/>
          <a:p>
            <a:pPr>
              <a:defRPr/>
            </a:pPr>
            <a:r>
              <a:rPr lang="fr-FR" dirty="0"/>
              <a:t>Kosuke Aio(Sony Group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1765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2DA7FE1AB78014D955B452791EE590D" ma:contentTypeVersion="6" ma:contentTypeDescription="新しいドキュメントを作成します。" ma:contentTypeScope="" ma:versionID="3eab0e324b20251cafecce820d732e6a">
  <xsd:schema xmlns:xsd="http://www.w3.org/2001/XMLSchema" xmlns:xs="http://www.w3.org/2001/XMLSchema" xmlns:p="http://schemas.microsoft.com/office/2006/metadata/properties" xmlns:ns2="4c166a81-4167-4973-ac16-f373a6a1c0ac" xmlns:ns3="2b6ee20a-6981-4ed1-bd7e-2d62b2362105" targetNamespace="http://schemas.microsoft.com/office/2006/metadata/properties" ma:root="true" ma:fieldsID="a0331039fa51ef6bb91d9b77f2fc3fc7" ns2:_="" ns3:_="">
    <xsd:import namespace="4c166a81-4167-4973-ac16-f373a6a1c0ac"/>
    <xsd:import namespace="2b6ee20a-6981-4ed1-bd7e-2d62b23621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166a81-4167-4973-ac16-f373a6a1c0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6ee20a-6981-4ed1-bd7e-2d62b236210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Props1.xml><?xml version="1.0" encoding="utf-8"?>
<ds:datastoreItem xmlns:ds="http://schemas.openxmlformats.org/officeDocument/2006/customXml" ds:itemID="{7693873A-EA4C-4EAA-9133-464FCBE8EB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166a81-4167-4973-ac16-f373a6a1c0ac"/>
    <ds:schemaRef ds:uri="2b6ee20a-6981-4ed1-bd7e-2d62b2362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248C0D-0AD9-4A32-A255-ABDFFA64DCF7}">
  <ds:schemaRefs>
    <ds:schemaRef ds:uri="http://schemas.microsoft.com/office/infopath/2007/PartnerControls"/>
    <ds:schemaRef ds:uri="http://schemas.microsoft.com/office/2006/metadata/properties"/>
    <ds:schemaRef ds:uri="4c166a81-4167-4973-ac16-f373a6a1c0ac"/>
    <ds:schemaRef ds:uri="2b6ee20a-6981-4ed1-bd7e-2d62b2362105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D36BDD3-9E3A-4E97-B11B-CDBD007922C7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7ABE6760-8FEA-4EB3-839A-BA0957C748D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F7B27178-565F-4054-A315-3228EE4A97CE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149858</TotalTime>
  <Words>2660</Words>
  <Application>Microsoft Office PowerPoint</Application>
  <PresentationFormat>画面に合わせる (4:3)</PresentationFormat>
  <Paragraphs>385</Paragraphs>
  <Slides>22</Slides>
  <Notes>17</Notes>
  <HiddenSlides>4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9" baseType="lpstr">
      <vt:lpstr>SST</vt:lpstr>
      <vt:lpstr>Thomas</vt:lpstr>
      <vt:lpstr>Arial</vt:lpstr>
      <vt:lpstr>Calibri</vt:lpstr>
      <vt:lpstr>Times New Roman</vt:lpstr>
      <vt:lpstr>Wingdings</vt:lpstr>
      <vt:lpstr>Default Design</vt:lpstr>
      <vt:lpstr>Recap on Coordinated Spatial Reuse Operation</vt:lpstr>
      <vt:lpstr>Introduction</vt:lpstr>
      <vt:lpstr>Recap: Coordinated SR</vt:lpstr>
      <vt:lpstr>Benefits of Co-SR</vt:lpstr>
      <vt:lpstr>Co-SR Operation: Measurement Phase</vt:lpstr>
      <vt:lpstr>Co-SR Operation: Transmission Phase (1/3)</vt:lpstr>
      <vt:lpstr>Co-SR Operation: Transmission Phase (2/3)</vt:lpstr>
      <vt:lpstr>Co-SR Operation: Transmission Phase (3/3)</vt:lpstr>
      <vt:lpstr>Performance Analysis: Simulation Setup (1/2)</vt:lpstr>
      <vt:lpstr>Performance Analysis: Simulation Setup (2/2)</vt:lpstr>
      <vt:lpstr>Performance Analysis: Simulation Scenario</vt:lpstr>
      <vt:lpstr>Performance Analysis: Simulation Result</vt:lpstr>
      <vt:lpstr>Further Discussion Items</vt:lpstr>
      <vt:lpstr>Summary</vt:lpstr>
      <vt:lpstr>Reference</vt:lpstr>
      <vt:lpstr>Possible constraints of Tx Power Calculation (1/2)</vt:lpstr>
      <vt:lpstr>Possible constraints of Tx Power Calculation (2/2)</vt:lpstr>
      <vt:lpstr>Performance Analysis: Simulation Result</vt:lpstr>
      <vt:lpstr>Comparison on System Overhead</vt:lpstr>
      <vt:lpstr>Appendix. Additional Simulation</vt:lpstr>
      <vt:lpstr>Appendix. Additional Simulation</vt:lpstr>
      <vt:lpstr>Appendix. Additional Simulation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11-22-1822-00-0uhr-recap-on-coordinated-spatial-reuse-operation.pptx</dc:title>
  <dc:creator>Aio Kosuke</dc:creator>
  <cp:lastModifiedBy>Kosuke Aio</cp:lastModifiedBy>
  <cp:revision>224</cp:revision>
  <cp:lastPrinted>2018-09-03T08:43:03Z</cp:lastPrinted>
  <dcterms:created xsi:type="dcterms:W3CDTF">1998-02-10T13:07:52Z</dcterms:created>
  <dcterms:modified xsi:type="dcterms:W3CDTF">2022-12-13T00:48:34Z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ContentTypeId">
    <vt:lpwstr>0x010100E2DA7FE1AB78014D955B452791EE590D</vt:lpwstr>
  </property>
</Properties>
</file>