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9" r:id="rId5"/>
    <p:sldId id="931" r:id="rId6"/>
    <p:sldId id="932" r:id="rId7"/>
    <p:sldId id="927" r:id="rId8"/>
    <p:sldId id="953" r:id="rId9"/>
    <p:sldId id="934" r:id="rId10"/>
    <p:sldId id="941" r:id="rId11"/>
    <p:sldId id="937" r:id="rId12"/>
    <p:sldId id="952" r:id="rId13"/>
    <p:sldId id="944" r:id="rId14"/>
    <p:sldId id="942" r:id="rId15"/>
    <p:sldId id="950" r:id="rId16"/>
    <p:sldId id="949" r:id="rId17"/>
    <p:sldId id="943" r:id="rId18"/>
    <p:sldId id="940" r:id="rId19"/>
    <p:sldId id="925" r:id="rId20"/>
    <p:sldId id="930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  <p188:author id="{4155518F-5DE2-974D-B293-94B962FAE450}" name="Aiguo Yan" initials="AY" userId="S::aiguo.yan@zeku.com::1ba81e7e-f1a5-44ef-b014-8d1b4dd661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7D56D-EAE2-4067-AB54-8497466A6BA2}" v="3" dt="2022-11-03T18:06:03.15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5" d="100"/>
          <a:sy n="75" d="100"/>
        </p:scale>
        <p:origin x="25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2" y="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guo Yan" userId="1ba81e7e-f1a5-44ef-b014-8d1b4dd66166" providerId="ADAL" clId="{0D07D56D-EAE2-4067-AB54-8497466A6BA2}"/>
    <pc:docChg chg="modSld">
      <pc:chgData name="Aiguo Yan" userId="1ba81e7e-f1a5-44ef-b014-8d1b4dd66166" providerId="ADAL" clId="{0D07D56D-EAE2-4067-AB54-8497466A6BA2}" dt="2022-11-03T18:06:10.762" v="57" actId="255"/>
      <pc:docMkLst>
        <pc:docMk/>
      </pc:docMkLst>
      <pc:sldChg chg="modSp mod">
        <pc:chgData name="Aiguo Yan" userId="1ba81e7e-f1a5-44ef-b014-8d1b4dd66166" providerId="ADAL" clId="{0D07D56D-EAE2-4067-AB54-8497466A6BA2}" dt="2022-11-03T18:06:10.762" v="57" actId="255"/>
        <pc:sldMkLst>
          <pc:docMk/>
          <pc:sldMk cId="1695765247" sldId="940"/>
        </pc:sldMkLst>
        <pc:spChg chg="mod">
          <ac:chgData name="Aiguo Yan" userId="1ba81e7e-f1a5-44ef-b014-8d1b4dd66166" providerId="ADAL" clId="{0D07D56D-EAE2-4067-AB54-8497466A6BA2}" dt="2022-11-03T18:06:10.762" v="57" actId="255"/>
          <ac:spMkLst>
            <pc:docMk/>
            <pc:sldMk cId="1695765247" sldId="940"/>
            <ac:spMk id="8" creationId="{00000000-0000-0000-0000-000000000000}"/>
          </ac:spMkLst>
        </pc:spChg>
        <pc:graphicFrameChg chg="modGraphic">
          <ac:chgData name="Aiguo Yan" userId="1ba81e7e-f1a5-44ef-b014-8d1b4dd66166" providerId="ADAL" clId="{0D07D56D-EAE2-4067-AB54-8497466A6BA2}" dt="2022-11-03T17:57:38.516" v="4" actId="20577"/>
          <ac:graphicFrameMkLst>
            <pc:docMk/>
            <pc:sldMk cId="1695765247" sldId="940"/>
            <ac:graphicFrameMk id="5" creationId="{F199213A-8282-8DDF-FBF4-13D2880C316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0255" y="175750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1552" y="95869"/>
            <a:ext cx="2139216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r>
              <a:rPr lang="en-SG" sz="14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0920r0</a:t>
            </a:r>
            <a:endParaRPr lang="en-SG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8" y="95869"/>
            <a:ext cx="826515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June, 2022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0722" y="9000620"/>
            <a:ext cx="1690046" cy="18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dirty="0"/>
              <a:t>Aiguo Yan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53589" y="96238"/>
            <a:ext cx="697179" cy="215444"/>
          </a:xfrm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5445" y="9000620"/>
            <a:ext cx="2115323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95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reasonable threshold? How does it compare to MCS SNR requirement?</a:t>
            </a:r>
          </a:p>
          <a:p>
            <a:r>
              <a:rPr lang="en-US" dirty="0"/>
              <a:t>Think about 4KQAM and 16KQAM.</a:t>
            </a:r>
          </a:p>
          <a:p>
            <a:r>
              <a:rPr lang="en-US" dirty="0"/>
              <a:t>3 questions here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1: What value is a reasonable threshold?</a:t>
            </a:r>
          </a:p>
          <a:p>
            <a:r>
              <a:rPr lang="en-US" dirty="0"/>
              <a:t>2: Do we have a problem for highest MCS?</a:t>
            </a:r>
          </a:p>
          <a:p>
            <a:r>
              <a:rPr lang="en-US" dirty="0"/>
              <a:t>3: Optimal SVD – modify protocol?</a:t>
            </a:r>
          </a:p>
          <a:p>
            <a:r>
              <a:rPr lang="en-US" dirty="0"/>
              <a:t>4: Smaller Ng – </a:t>
            </a:r>
            <a:r>
              <a:rPr lang="en-US"/>
              <a:t>modify protocol?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09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reasonable threshold? How does it compare to MCS SNR requirement?</a:t>
            </a:r>
          </a:p>
          <a:p>
            <a:r>
              <a:rPr lang="en-US" dirty="0"/>
              <a:t>Think about 4KQAM and 16KQAM.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81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353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29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P56 of 11ac specs</a:t>
            </a:r>
          </a:p>
          <a:p>
            <a:r>
              <a:rPr lang="en-US" dirty="0"/>
              <a:t>Theoretic Formula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50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/>
              <a:t>olf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59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more proposals in IEEE802.11 document server.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67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6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83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31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6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4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534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Accuracy and Compression of TXBF Feedbacks based on the Optimal SVD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2022-10-27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142"/>
              </p:ext>
            </p:extLst>
          </p:nvPr>
        </p:nvGraphicFramePr>
        <p:xfrm>
          <a:off x="838200" y="2667000"/>
          <a:ext cx="7239000" cy="1834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 Yan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2479 E Bayshore Rd, Palo Alto, CA 94303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aiguo.yan@zeku.com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4616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Yi-Hsiu Wang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1481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40022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299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753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1" y="613919"/>
            <a:ext cx="8229996" cy="609599"/>
          </a:xfrm>
        </p:spPr>
        <p:txBody>
          <a:bodyPr/>
          <a:lstStyle/>
          <a:p>
            <a:r>
              <a:rPr lang="en-US" dirty="0"/>
              <a:t>Simulation Assumptions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443706" y="1279268"/>
            <a:ext cx="853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11ax; 20MHz; Channel D and 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Ng = 4 or Ng = 16 according to 11ax specs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Ng = 2 is the </a:t>
            </a:r>
            <a:r>
              <a:rPr lang="en-US" sz="2800" b="1" i="1" dirty="0"/>
              <a:t>“new proposal”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The simple linear interpolation is assumed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SNR is defined as below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6F4996-F975-9D65-3758-D5C1FC2F7A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358751"/>
              </p:ext>
            </p:extLst>
          </p:nvPr>
        </p:nvGraphicFramePr>
        <p:xfrm>
          <a:off x="443309" y="3459707"/>
          <a:ext cx="83200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40000" imgH="952200" progId="Equation.DSMT4">
                  <p:embed/>
                </p:oleObj>
              </mc:Choice>
              <mc:Fallback>
                <p:oleObj name="Equation" r:id="rId3" imgW="4140000" imgH="952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6F4996-F975-9D65-3758-D5C1FC2F7A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309" y="3459707"/>
                        <a:ext cx="8320088" cy="191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146B16F-645B-B81F-E832-0236FC5E5739}"/>
              </a:ext>
            </a:extLst>
          </p:cNvPr>
          <p:cNvSpPr txBox="1"/>
          <p:nvPr/>
        </p:nvSpPr>
        <p:spPr>
          <a:xfrm>
            <a:off x="443309" y="5398195"/>
            <a:ext cx="832008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Note: SNR here is not a perfect indicator, but it provides reasonable mathematical guidance.</a:t>
            </a:r>
          </a:p>
          <a:p>
            <a:r>
              <a:rPr lang="en-US" sz="1600" dirty="0"/>
              <a:t>For example, 11be 4KQAM needs SNR of 30+dB; RF IRR needs  to be better than -50dBc. Error of V doesn’t impact PER  the same way as other imperfections normally do. So we  have to use these numbers with a grain of salt</a:t>
            </a:r>
          </a:p>
        </p:txBody>
      </p:sp>
    </p:spTree>
    <p:extLst>
      <p:ext uri="{BB962C8B-B14F-4D97-AF65-F5344CB8AC3E}">
        <p14:creationId xmlns:p14="http://schemas.microsoft.com/office/powerpoint/2010/main" val="19354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54682"/>
            <a:ext cx="8763000" cy="615318"/>
          </a:xfrm>
        </p:spPr>
        <p:txBody>
          <a:bodyPr/>
          <a:lstStyle/>
          <a:p>
            <a:r>
              <a:rPr lang="en-US" sz="2800" dirty="0"/>
              <a:t>Observation with Channel-D (SNR2)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0722F1-302E-0781-6099-32587F91B840}"/>
              </a:ext>
            </a:extLst>
          </p:cNvPr>
          <p:cNvSpPr txBox="1"/>
          <p:nvPr/>
        </p:nvSpPr>
        <p:spPr>
          <a:xfrm>
            <a:off x="696912" y="5677763"/>
            <a:ext cx="7846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Assuming a threshold/requirement of </a:t>
            </a:r>
            <a:r>
              <a:rPr lang="en-US" sz="2000" b="1" dirty="0"/>
              <a:t>30dB</a:t>
            </a:r>
            <a:r>
              <a:rPr lang="en-US" sz="2000" dirty="0"/>
              <a:t>; ~50% of time with Ng=4, (or ~20% with Ng=2),  can’t meet  the requirement. </a:t>
            </a:r>
            <a:r>
              <a:rPr lang="en-US" sz="2000" dirty="0">
                <a:solidFill>
                  <a:srgbClr val="FF0000"/>
                </a:solidFill>
              </a:rPr>
              <a:t>Potential Problem?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754772-58FA-28B2-25CF-04996DD48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462" y="1157287"/>
            <a:ext cx="7077075" cy="454342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13C184B-533E-71BC-45CD-91F0DE8C493D}"/>
              </a:ext>
            </a:extLst>
          </p:cNvPr>
          <p:cNvSpPr/>
          <p:nvPr/>
        </p:nvSpPr>
        <p:spPr bwMode="auto">
          <a:xfrm>
            <a:off x="1676400" y="3332494"/>
            <a:ext cx="17526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366562-023C-D8B1-9499-B15BD555E71C}"/>
              </a:ext>
            </a:extLst>
          </p:cNvPr>
          <p:cNvSpPr/>
          <p:nvPr/>
        </p:nvSpPr>
        <p:spPr bwMode="auto">
          <a:xfrm>
            <a:off x="4267200" y="1752600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DD870F1-00FD-5797-FF6B-96DF02FAC079}"/>
              </a:ext>
            </a:extLst>
          </p:cNvPr>
          <p:cNvSpPr/>
          <p:nvPr/>
        </p:nvSpPr>
        <p:spPr bwMode="auto">
          <a:xfrm>
            <a:off x="54864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</p:spTree>
    <p:extLst>
      <p:ext uri="{BB962C8B-B14F-4D97-AF65-F5344CB8AC3E}">
        <p14:creationId xmlns:p14="http://schemas.microsoft.com/office/powerpoint/2010/main" val="2915471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54682"/>
            <a:ext cx="8763000" cy="615318"/>
          </a:xfrm>
        </p:spPr>
        <p:txBody>
          <a:bodyPr/>
          <a:lstStyle/>
          <a:p>
            <a:r>
              <a:rPr lang="en-US" sz="2800" dirty="0"/>
              <a:t>Observation with Channel-D (SNR1)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0722F1-302E-0781-6099-32587F91B840}"/>
              </a:ext>
            </a:extLst>
          </p:cNvPr>
          <p:cNvSpPr txBox="1"/>
          <p:nvPr/>
        </p:nvSpPr>
        <p:spPr>
          <a:xfrm>
            <a:off x="696912" y="5677763"/>
            <a:ext cx="7846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Assuming a threshold/requirement of </a:t>
            </a:r>
            <a:r>
              <a:rPr lang="en-US" sz="2000" b="1" dirty="0"/>
              <a:t>30dB</a:t>
            </a:r>
            <a:r>
              <a:rPr lang="en-US" sz="2000" dirty="0"/>
              <a:t>; ~35% of time with Ng=4, (or ~10% with Ng=2),  can’t meet  the requirement.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30B7F3A-F569-39EC-CFCD-9699701CC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195387"/>
            <a:ext cx="6934200" cy="446722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2E8CD0D-229A-2439-BF41-A83483AF572D}"/>
              </a:ext>
            </a:extLst>
          </p:cNvPr>
          <p:cNvSpPr/>
          <p:nvPr/>
        </p:nvSpPr>
        <p:spPr bwMode="auto">
          <a:xfrm>
            <a:off x="1752600" y="26670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91EC67-D81C-6F54-9125-F363A76EAF89}"/>
              </a:ext>
            </a:extLst>
          </p:cNvPr>
          <p:cNvSpPr/>
          <p:nvPr/>
        </p:nvSpPr>
        <p:spPr bwMode="auto">
          <a:xfrm>
            <a:off x="4343400" y="1913881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C86FF36-7633-40E2-C295-7C53957C6EFE}"/>
              </a:ext>
            </a:extLst>
          </p:cNvPr>
          <p:cNvSpPr/>
          <p:nvPr/>
        </p:nvSpPr>
        <p:spPr bwMode="auto">
          <a:xfrm>
            <a:off x="54864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</p:spTree>
    <p:extLst>
      <p:ext uri="{BB962C8B-B14F-4D97-AF65-F5344CB8AC3E}">
        <p14:creationId xmlns:p14="http://schemas.microsoft.com/office/powerpoint/2010/main" val="97629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7CF734-7E98-53DA-2477-62D2ADD3E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1143000"/>
            <a:ext cx="7500938" cy="48006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8229600" cy="536576"/>
          </a:xfrm>
        </p:spPr>
        <p:txBody>
          <a:bodyPr/>
          <a:lstStyle/>
          <a:p>
            <a:r>
              <a:rPr lang="en-US" sz="2800" dirty="0"/>
              <a:t>Observation with Channel-B (SNR2)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FB29597-FE1F-5747-8806-EF83E1DFBF89}"/>
              </a:ext>
            </a:extLst>
          </p:cNvPr>
          <p:cNvSpPr/>
          <p:nvPr/>
        </p:nvSpPr>
        <p:spPr bwMode="auto">
          <a:xfrm>
            <a:off x="2133600" y="3332494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3BFE91-CECC-FFE0-AD9C-BE68C8466B69}"/>
              </a:ext>
            </a:extLst>
          </p:cNvPr>
          <p:cNvSpPr/>
          <p:nvPr/>
        </p:nvSpPr>
        <p:spPr bwMode="auto">
          <a:xfrm>
            <a:off x="4724400" y="1752600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103D7F-FB0E-17A7-384A-47302CDE2F1B}"/>
              </a:ext>
            </a:extLst>
          </p:cNvPr>
          <p:cNvSpPr/>
          <p:nvPr/>
        </p:nvSpPr>
        <p:spPr bwMode="auto">
          <a:xfrm>
            <a:off x="54864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8D4A34-4F02-7888-8787-16AA8D7ADAEC}"/>
              </a:ext>
            </a:extLst>
          </p:cNvPr>
          <p:cNvSpPr txBox="1"/>
          <p:nvPr/>
        </p:nvSpPr>
        <p:spPr>
          <a:xfrm>
            <a:off x="304799" y="5911334"/>
            <a:ext cx="871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Optimizing V seems much more efficient than halving Ng, </a:t>
            </a:r>
            <a:r>
              <a:rPr lang="en-US" sz="2400" dirty="0" err="1"/>
              <a:t>ChanD</a:t>
            </a:r>
            <a:r>
              <a:rPr lang="en-US" sz="2400" dirty="0"/>
              <a:t>/B</a:t>
            </a:r>
          </a:p>
        </p:txBody>
      </p:sp>
    </p:spTree>
    <p:extLst>
      <p:ext uri="{BB962C8B-B14F-4D97-AF65-F5344CB8AC3E}">
        <p14:creationId xmlns:p14="http://schemas.microsoft.com/office/powerpoint/2010/main" val="4218440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F029C8-7EE0-8C86-7FE7-4E70EBA94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7" y="1138237"/>
            <a:ext cx="7631001" cy="47730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8229600" cy="536576"/>
          </a:xfrm>
        </p:spPr>
        <p:txBody>
          <a:bodyPr/>
          <a:lstStyle/>
          <a:p>
            <a:r>
              <a:rPr lang="en-US" sz="2800" dirty="0"/>
              <a:t>Observation with Channel-B (SNR1)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FB29597-FE1F-5747-8806-EF83E1DFBF89}"/>
              </a:ext>
            </a:extLst>
          </p:cNvPr>
          <p:cNvSpPr/>
          <p:nvPr/>
        </p:nvSpPr>
        <p:spPr bwMode="auto">
          <a:xfrm>
            <a:off x="2133600" y="3332494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3BFE91-CECC-FFE0-AD9C-BE68C8466B69}"/>
              </a:ext>
            </a:extLst>
          </p:cNvPr>
          <p:cNvSpPr/>
          <p:nvPr/>
        </p:nvSpPr>
        <p:spPr bwMode="auto">
          <a:xfrm>
            <a:off x="4724400" y="1752600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103D7F-FB0E-17A7-384A-47302CDE2F1B}"/>
              </a:ext>
            </a:extLst>
          </p:cNvPr>
          <p:cNvSpPr/>
          <p:nvPr/>
        </p:nvSpPr>
        <p:spPr bwMode="auto">
          <a:xfrm>
            <a:off x="57150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8D4A34-4F02-7888-8787-16AA8D7ADAEC}"/>
              </a:ext>
            </a:extLst>
          </p:cNvPr>
          <p:cNvSpPr txBox="1"/>
          <p:nvPr/>
        </p:nvSpPr>
        <p:spPr>
          <a:xfrm>
            <a:off x="304799" y="5911334"/>
            <a:ext cx="871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Optimizing V seems much more efficient than halving Ng, </a:t>
            </a:r>
            <a:r>
              <a:rPr lang="en-US" sz="2400" dirty="0" err="1"/>
              <a:t>ChanD</a:t>
            </a:r>
            <a:r>
              <a:rPr lang="en-US" sz="2400" dirty="0"/>
              <a:t>/B</a:t>
            </a:r>
          </a:p>
        </p:txBody>
      </p:sp>
    </p:spTree>
    <p:extLst>
      <p:ext uri="{BB962C8B-B14F-4D97-AF65-F5344CB8AC3E}">
        <p14:creationId xmlns:p14="http://schemas.microsoft.com/office/powerpoint/2010/main" val="294502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sz="2800" dirty="0"/>
              <a:t>Overhead Calculation (# of Angles)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31800" y="5029076"/>
            <a:ext cx="8430260" cy="137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sz="2800" b="1"/>
              <a:t>Main Message</a:t>
            </a:r>
            <a:r>
              <a:rPr lang="en-US" sz="2800" b="1" dirty="0"/>
              <a:t>: extra overhead is acceptable?</a:t>
            </a:r>
          </a:p>
          <a:p>
            <a:endParaRPr lang="en-US" sz="1100" b="1" dirty="0"/>
          </a:p>
          <a:p>
            <a:r>
              <a:rPr lang="en-US" sz="2800" b="1" dirty="0"/>
              <a:t>Pros/Cons of falling back to 11ac with Ng = 01 ?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F199213A-8282-8DDF-FBF4-13D2880C3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632220"/>
              </p:ext>
            </p:extLst>
          </p:nvPr>
        </p:nvGraphicFramePr>
        <p:xfrm>
          <a:off x="467360" y="1356360"/>
          <a:ext cx="838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684">
                  <a:extLst>
                    <a:ext uri="{9D8B030D-6E8A-4147-A177-3AD203B41FA5}">
                      <a16:colId xmlns:a16="http://schemas.microsoft.com/office/drawing/2014/main" val="1896769511"/>
                    </a:ext>
                  </a:extLst>
                </a:gridCol>
                <a:gridCol w="2279316">
                  <a:extLst>
                    <a:ext uri="{9D8B030D-6E8A-4147-A177-3AD203B41FA5}">
                      <a16:colId xmlns:a16="http://schemas.microsoft.com/office/drawing/2014/main" val="2416963027"/>
                    </a:ext>
                  </a:extLst>
                </a:gridCol>
                <a:gridCol w="1894840">
                  <a:extLst>
                    <a:ext uri="{9D8B030D-6E8A-4147-A177-3AD203B41FA5}">
                      <a16:colId xmlns:a16="http://schemas.microsoft.com/office/drawing/2014/main" val="3715543566"/>
                    </a:ext>
                  </a:extLst>
                </a:gridCol>
                <a:gridCol w="2296160">
                  <a:extLst>
                    <a:ext uri="{9D8B030D-6E8A-4147-A177-3AD203B41FA5}">
                      <a16:colId xmlns:a16="http://schemas.microsoft.com/office/drawing/2014/main" val="3927586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Normalized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+Overhead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722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04TX2RX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10+2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81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08TX2RX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26+2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7.7%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3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16TX2RX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58+2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3.4%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25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08TX4RX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44+4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9.1%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72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16TX4RX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108+4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3.7%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66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76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536576"/>
          </a:xfrm>
        </p:spPr>
        <p:txBody>
          <a:bodyPr/>
          <a:lstStyle/>
          <a:p>
            <a:r>
              <a:rPr lang="en-US" sz="2800" dirty="0"/>
              <a:t>Summary and Suggestions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65560" y="1090625"/>
            <a:ext cx="8580717" cy="538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Introduced essences of </a:t>
            </a:r>
            <a:r>
              <a:rPr lang="en-US" sz="2400" b="1" dirty="0"/>
              <a:t>Optimal SVD </a:t>
            </a:r>
            <a:r>
              <a:rPr lang="en-US" sz="2400" dirty="0"/>
              <a:t>(and GMD), and TXBF feedback schemes based on the Optimal SVD (and GMD).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Shared simulation results of the </a:t>
            </a:r>
            <a:r>
              <a:rPr lang="en-US" sz="2400" b="1" dirty="0"/>
              <a:t>Optimal SVD based TXBF Feedbacks.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Exposed a potential limitation of existing TXBF feedback scheme???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Suggested options (mainly following existing method for minimum modifications) for the community to think about.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/>
              <a:t>Reduce Ng (increase accuracy and significant overhead);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/>
              <a:t>Enable feedback of the optimal V matrices;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(increase significant accuracy and small overhead);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/>
              <a:t>Both (1) and (2), specially for next gen cases demining higher accuracy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(increase significantly both accuracy and overhead);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>
                <a:highlight>
                  <a:srgbClr val="FFFF00"/>
                </a:highlight>
              </a:rPr>
              <a:t>Will change quantization as a natural consequence if needed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034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40063"/>
          </a:xfrm>
        </p:spPr>
        <p:txBody>
          <a:bodyPr/>
          <a:lstStyle/>
          <a:p>
            <a:r>
              <a:rPr lang="en-US" sz="2800" dirty="0"/>
              <a:t>Selected References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066800"/>
            <a:ext cx="8610600" cy="536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[WNG01]: 11-22-1413-01-0wng-thoughts-on-high-reliability-communications , [Aiguo Yan and et al of Zeku]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[WNG02]: 11-22-0708-03-0wng-beyond-be-next-step, [Rolf De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Vegt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and et al of Qualcomm]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altLang="zh-TW" dirty="0">
                <a:solidFill>
                  <a:srgbClr val="333333"/>
                </a:solidFill>
                <a:latin typeface="Arial" panose="020B0604020202020204" pitchFamily="34" charset="0"/>
              </a:rPr>
              <a:t>[WNG03]: 11-22-0418-00-0wng-considerations-of-next-generation-beyond-11be.pptx (Jianhan Liu and et al of MediaTek).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[TXBF01]: C. Shen and M. P. Fitz, "MIMO-OFDM Beamforming for Improved Channel Estimation," in IEEE Journal on Selected Areas in Communications, vol. 26, no. 6, pp. 948-959, August 2008,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10.1109/JSAC.2008.080811.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[TXBF02]: W. Hu, F. Li and Y. Jiang, "Phase Rotations of SVD-Based Precoders in MIMO-OFDM for Improved Channel Estimation," in IEEE Wireless Communications Letters, vol. 10, no. 8, pp. 1805-1809, Aug.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10.1109/LWC.2021.3081583.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[TXBF03]: E. Jeon, M.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Ahn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S. Kim, W. B. Lee and J. Kim, "Joint Beamformer and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Beamformee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Design for Channel Smoothing in WLAN Systems," 2020 IEEE 92nd Vehicular Technology Conference (VTC2020-Fall), 2020, pp. 1-6,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10.1109/VTC2020-Fall49728.2020.9348441.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[TXBF04] F. Jiang, Q. Li and X. Chen, "Channel Smoothing for 802.11ax Beamformed MIMO-OFDM," in IEEE Communications Letters, vol. 25, no. 10, pp. 3413-3417, Oct.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10.1109/LCOMM.2021.3099167.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[BFOR01]: 11-19-0391-00-0eht-feedback-overhead-reduction-in-802-11be.pptx” (Komi Oteri and et al of InterDigital)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[BFOR02]: 11-22-1563-02-aiml-ai-ml-use-case, [Zinan Lin of InterDigital]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[BFOR03]: 11-22-0950-02-aiml-discussion-on-interaction-between-ai-ml-wireless-lan, , [Zinan Lin of InterDigital]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400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6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pPr algn="l"/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64029" y="12954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SVD based TXBF Feedback (Decimation)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and Recommendations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73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06425"/>
            <a:ext cx="8153400" cy="384174"/>
          </a:xfrm>
        </p:spPr>
        <p:txBody>
          <a:bodyPr/>
          <a:lstStyle/>
          <a:p>
            <a:r>
              <a:rPr lang="en-US" sz="2800" dirty="0"/>
              <a:t>Background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77520" y="1066800"/>
            <a:ext cx="8437880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US" sz="2400" dirty="0"/>
              <a:t>Background  of the Optimal SVD [WNG01]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 had a high-level presentation in WGN in Sept/2022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 received many suggestions/comments/questions.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Many were eager to see simulations results</a:t>
            </a:r>
          </a:p>
          <a:p>
            <a:pPr marL="0" indent="0"/>
            <a:endParaRPr lang="en-US" sz="24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Background on TXBF Feedback Overhead Reduction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In last decade, Many contributions emphasized importance of overhead reduction and proposed ways to reduce these overheads. But none of these ideas got into standards. [BFOR01]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Recently, CSI Feedback Overhead Reduction was proposed as the top use cases in  AIML-TIG meeting. [BFOR02/03]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CSI Feedback Overhead Reduction was also one of top use cases in  3GPP/5GNR AI/ML activities.</a:t>
            </a:r>
          </a:p>
          <a:p>
            <a:pPr marL="0" indent="0"/>
            <a:endParaRPr lang="en-US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19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060" cy="761999"/>
          </a:xfrm>
        </p:spPr>
        <p:txBody>
          <a:bodyPr/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 Subset of Existing Proposals on Overhead Reduction </a:t>
            </a:r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E3F2AB-BD3F-AB1A-A6FE-C9F2F07C50C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606429"/>
          <a:ext cx="8171053" cy="357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36">
                  <a:extLst>
                    <a:ext uri="{9D8B030D-6E8A-4147-A177-3AD203B41FA5}">
                      <a16:colId xmlns:a16="http://schemas.microsoft.com/office/drawing/2014/main" val="2795356409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2311160241"/>
                    </a:ext>
                  </a:extLst>
                </a:gridCol>
                <a:gridCol w="2538956">
                  <a:extLst>
                    <a:ext uri="{9D8B030D-6E8A-4147-A177-3AD203B41FA5}">
                      <a16:colId xmlns:a16="http://schemas.microsoft.com/office/drawing/2014/main" val="1213895131"/>
                    </a:ext>
                  </a:extLst>
                </a:gridCol>
                <a:gridCol w="3170857">
                  <a:extLst>
                    <a:ext uri="{9D8B030D-6E8A-4147-A177-3AD203B41FA5}">
                      <a16:colId xmlns:a16="http://schemas.microsoft.com/office/drawing/2014/main" val="1992783746"/>
                    </a:ext>
                  </a:extLst>
                </a:gridCol>
              </a:tblGrid>
              <a:tr h="381482"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Scheme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982174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ϕ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802.11ah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data stream only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107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domain channel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802.11ad/ay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signaling to identify tap positions and the extra matrix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79293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Differential Givens Rotation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802.11ax, variant in 11ay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processing, Error Propagation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896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 Angle Quantization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03962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Multi-component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607767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Codebook based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03623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way channel training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not need calibration,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0498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Implicit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Needs calibration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9067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CD3C1DD-EEC9-0817-851E-036C07BE1D1F}"/>
              </a:ext>
            </a:extLst>
          </p:cNvPr>
          <p:cNvSpPr txBox="1"/>
          <p:nvPr/>
        </p:nvSpPr>
        <p:spPr>
          <a:xfrm>
            <a:off x="667448" y="5536868"/>
            <a:ext cx="8171053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350" dirty="0"/>
              <a:t>The Table is from “11-19-0391-00-0eht-feedback-overhead-reduction-in-802-11be.pptx” (Komi Oteri and et al.)</a:t>
            </a:r>
          </a:p>
        </p:txBody>
      </p:sp>
    </p:spTree>
    <p:extLst>
      <p:ext uri="{BB962C8B-B14F-4D97-AF65-F5344CB8AC3E}">
        <p14:creationId xmlns:p14="http://schemas.microsoft.com/office/powerpoint/2010/main" val="292753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06425"/>
            <a:ext cx="8153400" cy="384174"/>
          </a:xfrm>
        </p:spPr>
        <p:txBody>
          <a:bodyPr/>
          <a:lstStyle/>
          <a:p>
            <a:r>
              <a:rPr lang="en-US" sz="2800" dirty="0"/>
              <a:t>Additional Overhead Reduction Proposals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77520" y="1066800"/>
            <a:ext cx="8437880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11-15-1347-00-00ax-strategies-to-reduce-mimo-feedback-overhead.pptx, [Filippo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Tosato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Toshiba]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11-15-1129-01-00ax-feedback-overhead-in-dl-mu-mimo.pptx, [Filippo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Tosato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Toshiba]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Cosine-sine Decomposition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Grassmannian Representation</a:t>
            </a:r>
          </a:p>
          <a:p>
            <a:pPr marL="0" indent="0"/>
            <a:endParaRPr lang="en-US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11-20-0041-00-00be-additional-overhead-reduction-in-mixed-beamforming-feedback.pptx; [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Genadiy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Tsodik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Huawei]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“Sub-band” Method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>
              <a:effectLst/>
              <a:highlight>
                <a:srgbClr val="00FFFF"/>
              </a:highlight>
              <a:latin typeface="Lucida Console" panose="020B0609040504020204" pitchFamily="49" charset="0"/>
              <a:ea typeface="DengXian" panose="02010600030101010101" pitchFamily="2" charset="-122"/>
              <a:cs typeface="Lucida Console" panose="020B060904050402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11-19-1018-01-00be-feedback-overhead-reduction.pptx; [Wook Bong Lee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Samsung]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11-19-1495-02-00be-further-discussion-on-feedback-overhead-reduction.pptx [Wook Bong Lee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Samsung]</a:t>
            </a:r>
          </a:p>
          <a:p>
            <a:pPr marL="571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DengXian" panose="02010600030101010101" pitchFamily="2" charset="-122"/>
              </a:rPr>
              <a:t>Dimension Reduction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831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1156" y="685800"/>
            <a:ext cx="8303517" cy="990599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>
                <a:highlight>
                  <a:srgbClr val="FFFF00"/>
                </a:highlight>
              </a:rPr>
              <a:t>Feedbacks</a:t>
            </a:r>
            <a:br>
              <a:rPr lang="en-US" sz="2800" dirty="0">
                <a:highlight>
                  <a:srgbClr val="FFFF00"/>
                </a:highlight>
              </a:rPr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304800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948206"/>
              </p:ext>
            </p:extLst>
          </p:nvPr>
        </p:nvGraphicFramePr>
        <p:xfrm>
          <a:off x="5497513" y="3948113"/>
          <a:ext cx="34940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240" imgH="736560" progId="Equation.DSMT4">
                  <p:embed/>
                </p:oleObj>
              </mc:Choice>
              <mc:Fallback>
                <p:oleObj name="Equation" r:id="rId6" imgW="2019240" imgH="736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513" y="3948113"/>
                        <a:ext cx="3494087" cy="134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952880"/>
            <a:ext cx="8074139" cy="1015663"/>
            <a:chOff x="-15606" y="1064897"/>
            <a:chExt cx="10765515" cy="1354218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5181568"/>
                </p:ext>
              </p:extLst>
            </p:nvPr>
          </p:nvGraphicFramePr>
          <p:xfrm>
            <a:off x="5854060" y="1458257"/>
            <a:ext cx="4895849" cy="548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981080" imgH="228600" progId="Equation.DSMT4">
                    <p:embed/>
                  </p:oleObj>
                </mc:Choice>
                <mc:Fallback>
                  <p:oleObj name="Equation" r:id="rId8" imgW="1981080" imgH="22860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854060" y="1458257"/>
                          <a:ext cx="4895849" cy="54821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 SVD: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SVD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SVD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903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Essences of Compressive TXBF Feedbacks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304800" y="1427269"/>
            <a:ext cx="861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3200" b="1" dirty="0"/>
              <a:t>Decimation</a:t>
            </a:r>
            <a:r>
              <a:rPr lang="en-US" sz="3200" dirty="0"/>
              <a:t> (indicated by the parameter Ng) and Re-construction of V matrices</a:t>
            </a:r>
          </a:p>
          <a:p>
            <a:pPr marL="1485900" lvl="2" indent="-571500">
              <a:buFont typeface="+mj-lt"/>
              <a:buAutoNum type="alphaLcParenR"/>
            </a:pPr>
            <a:r>
              <a:rPr lang="en-US" sz="2800" b="1" dirty="0"/>
              <a:t>Decimation</a:t>
            </a:r>
            <a:r>
              <a:rPr lang="en-US" sz="2800" dirty="0"/>
              <a:t> is one of key compression methods</a:t>
            </a:r>
          </a:p>
          <a:p>
            <a:pPr marL="1485900" lvl="2" indent="-571500">
              <a:buFont typeface="+mj-lt"/>
              <a:buAutoNum type="alphaLcParenR"/>
            </a:pPr>
            <a:r>
              <a:rPr lang="en-US" sz="2800" dirty="0"/>
              <a:t>This is the focus of this contribution</a:t>
            </a:r>
          </a:p>
          <a:p>
            <a:pPr marL="1485900" lvl="2" indent="-571500">
              <a:buFont typeface="+mj-lt"/>
              <a:buAutoNum type="alphaLcParenR"/>
            </a:pPr>
            <a:r>
              <a:rPr lang="en-US" sz="2800" dirty="0"/>
              <a:t>Goal is to </a:t>
            </a:r>
            <a:r>
              <a:rPr lang="en-US" sz="2800" dirty="0">
                <a:highlight>
                  <a:srgbClr val="FFFF00"/>
                </a:highlight>
              </a:rPr>
              <a:t>minimize error </a:t>
            </a:r>
            <a:r>
              <a:rPr lang="en-US" sz="2800" dirty="0"/>
              <a:t>caused by decimation, 11ac: Ng = 1, 2 or 4; 11ax/be: Ng = 4 or 16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3200" dirty="0"/>
              <a:t>Angle {</a:t>
            </a:r>
            <a:r>
              <a:rPr lang="el-GR" sz="3200" dirty="0"/>
              <a:t>ϕ </a:t>
            </a:r>
            <a:r>
              <a:rPr lang="en-US" sz="3200" dirty="0"/>
              <a:t>, </a:t>
            </a:r>
            <a:r>
              <a:rPr lang="el-GR" sz="3200" dirty="0"/>
              <a:t>ψ</a:t>
            </a:r>
            <a:r>
              <a:rPr lang="en-US" sz="3200" dirty="0"/>
              <a:t>} Extraction from V – not considered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3200" dirty="0"/>
              <a:t>Quantization – not considered</a:t>
            </a:r>
          </a:p>
        </p:txBody>
      </p:sp>
    </p:spTree>
    <p:extLst>
      <p:ext uri="{BB962C8B-B14F-4D97-AF65-F5344CB8AC3E}">
        <p14:creationId xmlns:p14="http://schemas.microsoft.com/office/powerpoint/2010/main" val="380153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Current Situation in Standards</a:t>
            </a:r>
            <a:br>
              <a:rPr lang="en-US" dirty="0"/>
            </a:br>
            <a:r>
              <a:rPr lang="en-US" dirty="0"/>
              <a:t>and Potential Changes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457200" y="1795332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The  Normalized V matrices (i.e., the last row is non-negatively real) are feedbacked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The best V matrices for V re-construction are often not the normalized V matrices</a:t>
            </a:r>
          </a:p>
          <a:p>
            <a:endParaRPr lang="en-US" sz="3200" dirty="0"/>
          </a:p>
          <a:p>
            <a:r>
              <a:rPr lang="en-US" sz="3200" dirty="0"/>
              <a:t>Potential Changes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Enable feedback of the Optimal V matrices</a:t>
            </a:r>
          </a:p>
        </p:txBody>
      </p:sp>
    </p:spTree>
    <p:extLst>
      <p:ext uri="{BB962C8B-B14F-4D97-AF65-F5344CB8AC3E}">
        <p14:creationId xmlns:p14="http://schemas.microsoft.com/office/powerpoint/2010/main" val="6629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Reconstruction of V Matrices in </a:t>
            </a:r>
            <a:r>
              <a:rPr lang="en-US" dirty="0" err="1"/>
              <a:t>TXBFers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457200" y="14117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400" dirty="0"/>
              <a:t>There is no restriction on how a </a:t>
            </a:r>
            <a:r>
              <a:rPr lang="en-US" sz="2400" dirty="0" err="1"/>
              <a:t>TXBFer</a:t>
            </a:r>
            <a:r>
              <a:rPr lang="en-US" sz="2400" dirty="0"/>
              <a:t> should reconstruct the SU V (precoding) matrices based on received feedbacks.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Many researchers did propose different ways.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We easily summarized </a:t>
            </a:r>
            <a:r>
              <a:rPr lang="en-US" sz="2400" dirty="0">
                <a:highlight>
                  <a:srgbClr val="FFFF00"/>
                </a:highlight>
              </a:rPr>
              <a:t>7 potential ways </a:t>
            </a:r>
            <a:r>
              <a:rPr lang="en-US" sz="2400" dirty="0"/>
              <a:t>for reconstruction, even with a simple 1</a:t>
            </a:r>
            <a:r>
              <a:rPr lang="en-US" sz="2400" baseline="30000" dirty="0"/>
              <a:t>st</a:t>
            </a:r>
            <a:r>
              <a:rPr lang="en-US" sz="2400" dirty="0"/>
              <a:t> order linear interpolation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There are also multiple ways to calculate errors 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It is also very important/beneficial for </a:t>
            </a:r>
            <a:r>
              <a:rPr lang="en-US" sz="2400" dirty="0" err="1"/>
              <a:t>TXBFee</a:t>
            </a:r>
            <a:r>
              <a:rPr lang="en-US" sz="2400" dirty="0"/>
              <a:t> to know the accuracy of the reconstructed V (or precoding) matrices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Would like to feedback in such a way that </a:t>
            </a:r>
            <a:r>
              <a:rPr lang="en-US" sz="2400" dirty="0" err="1"/>
              <a:t>TXBFees</a:t>
            </a:r>
            <a:r>
              <a:rPr lang="en-US" sz="2400" dirty="0"/>
              <a:t> have high confidence of reconstruction accuracy </a:t>
            </a:r>
            <a:r>
              <a:rPr lang="en-US" sz="2400" dirty="0">
                <a:highlight>
                  <a:srgbClr val="FFFF00"/>
                </a:highlight>
              </a:rPr>
              <a:t>“regardless” of </a:t>
            </a:r>
            <a:r>
              <a:rPr lang="en-US" sz="2400" dirty="0"/>
              <a:t> methods used by </a:t>
            </a:r>
            <a:r>
              <a:rPr lang="en-US" sz="2400" dirty="0" err="1"/>
              <a:t>TXBFers</a:t>
            </a:r>
            <a:r>
              <a:rPr lang="en-US" sz="2400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15833892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6" ma:contentTypeDescription="Create a new document." ma:contentTypeScope="" ma:versionID="156b4778e0facc3a0213ed4e16e8c90e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9536aecc61876bdff4703fc6f04dc6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57c35e0-093f-4720-968f-de46e1ebfe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c587f9b-2cf1-4387-9a91-8ebd412d1bc2}" ma:internalName="TaxCatchAll" ma:showField="CatchAllData" ma:web="7f6f3641-1368-4f06-a1f2-7da0343b97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6f3641-1368-4f06-a1f2-7da0343b977d" xsi:nil="true"/>
    <lcf76f155ced4ddcb4097134ff3c332f xmlns="d4de7347-d9c2-4291-88d4-beb78280402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B8FA1A-F8F1-4027-A101-4278FD27B4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15D3D7-57E7-49B7-8C64-57961B87AFC6}">
  <ds:schemaRefs>
    <ds:schemaRef ds:uri="b15130cf-db0b-4fff-995e-bd4b335bfed2"/>
    <ds:schemaRef ds:uri="http://schemas.microsoft.com/office/2006/metadata/properties"/>
    <ds:schemaRef ds:uri="http://schemas.microsoft.com/office/infopath/2007/PartnerControls"/>
    <ds:schemaRef ds:uri="7f6f3641-1368-4f06-a1f2-7da0343b977d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d4de7347-d9c2-4291-88d4-beb78280402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6134EEA-9114-4235-AFC4-D638A9787A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76778</TotalTime>
  <Words>1959</Words>
  <Application>Microsoft Office PowerPoint</Application>
  <PresentationFormat>On-screen Show (4:3)</PresentationFormat>
  <Paragraphs>340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Lucida Console</vt:lpstr>
      <vt:lpstr>Times New Roman</vt:lpstr>
      <vt:lpstr>ACcord Submission Template</vt:lpstr>
      <vt:lpstr>Equation</vt:lpstr>
      <vt:lpstr>Accuracy and Compression of TXBF Feedbacks based on the Optimal SVD</vt:lpstr>
      <vt:lpstr>Outline</vt:lpstr>
      <vt:lpstr>Background</vt:lpstr>
      <vt:lpstr>A Subset of Existing Proposals on Overhead Reduction </vt:lpstr>
      <vt:lpstr>Additional Overhead Reduction Proposals</vt:lpstr>
      <vt:lpstr>Optimal SVD Based Feedbacks (hide standards-related details temporarily)</vt:lpstr>
      <vt:lpstr>Essences of Compressive TXBF Feedbacks</vt:lpstr>
      <vt:lpstr>Current Situation in Standards and Potential Changes</vt:lpstr>
      <vt:lpstr>Reconstruction of V Matrices in TXBFers</vt:lpstr>
      <vt:lpstr>Simulation Assumptions</vt:lpstr>
      <vt:lpstr>Observation with Channel-D (SNR2)</vt:lpstr>
      <vt:lpstr>Observation with Channel-D (SNR1)</vt:lpstr>
      <vt:lpstr>Observation with Channel-B (SNR2)</vt:lpstr>
      <vt:lpstr>Observation with Channel-B (SNR1)</vt:lpstr>
      <vt:lpstr>Overhead Calculation (# of Angles)</vt:lpstr>
      <vt:lpstr>Summary and Suggestions</vt:lpstr>
      <vt:lpstr>Selected References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Aiguo Yan</cp:lastModifiedBy>
  <cp:revision>1393</cp:revision>
  <cp:lastPrinted>2022-06-20T23:36:12Z</cp:lastPrinted>
  <dcterms:created xsi:type="dcterms:W3CDTF">2009-12-02T19:05:24Z</dcterms:created>
  <dcterms:modified xsi:type="dcterms:W3CDTF">2022-11-03T18:06:11Z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ContentTypeId">
    <vt:lpwstr>0x010100218B0ADC32112E40B61895D3E4B7A124</vt:lpwstr>
  </property>
  <property fmtid="{D5CDD505-2E9C-101B-9397-08002B2CF9AE}" pid="17" name="MediaServiceImageTags">
    <vt:lpwstr/>
  </property>
</Properties>
</file>