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69" r:id="rId5"/>
    <p:sldId id="931" r:id="rId6"/>
    <p:sldId id="932" r:id="rId7"/>
    <p:sldId id="927" r:id="rId8"/>
    <p:sldId id="953" r:id="rId9"/>
    <p:sldId id="934" r:id="rId10"/>
    <p:sldId id="941" r:id="rId11"/>
    <p:sldId id="937" r:id="rId12"/>
    <p:sldId id="952" r:id="rId13"/>
    <p:sldId id="944" r:id="rId14"/>
    <p:sldId id="942" r:id="rId15"/>
    <p:sldId id="950" r:id="rId16"/>
    <p:sldId id="949" r:id="rId17"/>
    <p:sldId id="943" r:id="rId18"/>
    <p:sldId id="940" r:id="rId19"/>
    <p:sldId id="925" r:id="rId20"/>
    <p:sldId id="930" r:id="rId2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AC60D32-E68B-B2DB-0950-CA6C183F0B71}" name="Xiaogang Chen" initials="XC" userId="S::xiaogang.chen@zeku.com::acf19905-8998-4119-af72-976806a201e1" providerId="AD"/>
  <p188:author id="{4155518F-5DE2-974D-B293-94B962FAE450}" name="Aiguo Yan" initials="AY" userId="S::aiguo.yan@zeku.com::1ba81e7e-f1a5-44ef-b014-8d1b4dd6616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  <p:cmAuthor id="2" name="Hanxiao (Tony, CT Lab)" initials="H(CL" lastIdx="3" clrIdx="1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02C05E-FED9-4C6B-84D9-BF3E88E5932D}" v="35" dt="2022-10-28T02:51:44.717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 varScale="1">
        <p:scale>
          <a:sx n="75" d="100"/>
          <a:sy n="75" d="100"/>
        </p:scale>
        <p:origin x="1090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122" y="2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Relationship Id="rId30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10255" y="175750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36588" y="8997440"/>
            <a:ext cx="16510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8677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1552" y="95869"/>
            <a:ext cx="2139216" cy="21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r>
              <a:rPr lang="en-SG" sz="1400" b="1" dirty="0">
                <a:solidFill>
                  <a:srgbClr val="000000"/>
                </a:solidFill>
                <a:latin typeface="+mn-lt"/>
              </a:rPr>
              <a:t>Doc.: IEEE 802.11-22/</a:t>
            </a:r>
            <a:r>
              <a:rPr lang="en-US" sz="1400" b="1" dirty="0">
                <a:solidFill>
                  <a:srgbClr val="000000"/>
                </a:solidFill>
                <a:latin typeface="+mn-lt"/>
              </a:rPr>
              <a:t>0920r0</a:t>
            </a:r>
            <a:endParaRPr lang="en-SG" sz="14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8" y="95869"/>
            <a:ext cx="826515" cy="21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dirty="0"/>
              <a:t>June, 2022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660722" y="9000620"/>
            <a:ext cx="1690046" cy="184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>
              <a:defRPr smtClean="0"/>
            </a:lvl5pPr>
          </a:lstStyle>
          <a:p>
            <a:pPr lvl="4">
              <a:defRPr/>
            </a:pPr>
            <a:r>
              <a:rPr lang="en-US" dirty="0"/>
              <a:t>Aiguo Yan (ZEKU)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653589" y="96238"/>
            <a:ext cx="697179" cy="215444"/>
          </a:xfrm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1238" y="96238"/>
            <a:ext cx="916020" cy="215444"/>
          </a:xfrm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35445" y="9000620"/>
            <a:ext cx="2115323" cy="184666"/>
          </a:xfrm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1260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3951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a reasonable threshold? How does it compare to MCS SNR requirement?</a:t>
            </a:r>
          </a:p>
          <a:p>
            <a:r>
              <a:rPr lang="en-US" dirty="0"/>
              <a:t>Think about 4KQAM and 16KQAM.</a:t>
            </a:r>
          </a:p>
          <a:p>
            <a:r>
              <a:rPr lang="en-US" dirty="0"/>
              <a:t>3 questions here</a:t>
            </a: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1: What value is a reasonable threshold?</a:t>
            </a:r>
          </a:p>
          <a:p>
            <a:r>
              <a:rPr lang="en-US" dirty="0"/>
              <a:t>2: Do we have a problem for highest MCS?</a:t>
            </a:r>
          </a:p>
          <a:p>
            <a:r>
              <a:rPr lang="en-US" dirty="0"/>
              <a:t>3: Optimal SVD – modify protocol?</a:t>
            </a:r>
          </a:p>
          <a:p>
            <a:r>
              <a:rPr lang="en-US" dirty="0"/>
              <a:t>4: Smaller Ng – </a:t>
            </a:r>
            <a:r>
              <a:rPr lang="en-US"/>
              <a:t>modify protocol?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2098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a reasonable threshold? How does it compare to MCS SNR requirement?</a:t>
            </a:r>
          </a:p>
          <a:p>
            <a:r>
              <a:rPr lang="en-US" dirty="0"/>
              <a:t>Think about 4KQAM and 16KQAM.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6817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3532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0296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P56 of 11ac specs</a:t>
            </a:r>
          </a:p>
          <a:p>
            <a:r>
              <a:rPr lang="en-US" dirty="0"/>
              <a:t>Theoretic Formula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9501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304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/>
              <a:t>olf 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878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61260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859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BW, Modulation Order, Coding, ……….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61260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47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more proposals in IEEE802.11 document server.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067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BW, Modulation Order, Coding, ……….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61260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006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083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5312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2638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943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Lei Huang (OPPO)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Lei Huang 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1.png"/><Relationship Id="rId7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153400" cy="870323"/>
          </a:xfrm>
          <a:noFill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Accuracy and Compression of TXBF Feedbacks based on the Optimal SVD</a:t>
            </a:r>
            <a:endParaRPr lang="en-US" sz="2800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2022-10-27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04142"/>
              </p:ext>
            </p:extLst>
          </p:nvPr>
        </p:nvGraphicFramePr>
        <p:xfrm>
          <a:off x="838200" y="2667000"/>
          <a:ext cx="7239000" cy="1834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Aiguo Yan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Zeku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2479 E Bayshore Rd, Palo Alto, CA 94303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aiguo.yan@zeku.com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684616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Yi-Hsiu Wang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Zeku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871481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Xiaogang Chen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Zeku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640022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8929904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5697539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7F6F206C-69CA-40A5-B724-2CA0CD8503B0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1820r0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1C76F40-1092-479B-8890-055034642A2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October 2022</a:t>
            </a:r>
            <a:endParaRPr lang="en-GB" sz="1800" b="1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08F0AE-F1F6-4187-8BEA-AAB2659BF5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131881-3FE1-4578-8B6F-9E07835D61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1" y="613919"/>
            <a:ext cx="8229996" cy="609599"/>
          </a:xfrm>
        </p:spPr>
        <p:txBody>
          <a:bodyPr/>
          <a:lstStyle/>
          <a:p>
            <a:r>
              <a:rPr lang="en-US" dirty="0"/>
              <a:t>Simulation Assumptions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October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sz="1800" b="1" dirty="0">
                <a:solidFill>
                  <a:srgbClr val="000000"/>
                </a:solidFill>
              </a:rPr>
              <a:t>IEEE </a:t>
            </a:r>
            <a:r>
              <a:rPr lang="en-SG" sz="1800" b="1" dirty="0">
                <a:solidFill>
                  <a:srgbClr val="000000"/>
                </a:solidFill>
                <a:latin typeface="+mn-lt"/>
              </a:rPr>
              <a:t>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1820r0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2033DE-BC3D-F741-1DF9-08F5AEBD8D39}"/>
              </a:ext>
            </a:extLst>
          </p:cNvPr>
          <p:cNvSpPr txBox="1"/>
          <p:nvPr/>
        </p:nvSpPr>
        <p:spPr>
          <a:xfrm>
            <a:off x="443706" y="1279268"/>
            <a:ext cx="8534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11ax; 20MHz; Channel D and B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Ng = 4 or Ng = 16 according to 11ax specs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Ng = 2 is the </a:t>
            </a:r>
            <a:r>
              <a:rPr lang="en-US" sz="2800" b="1" i="1" dirty="0"/>
              <a:t>“new proposal”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The simple linear interpolation is assumed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SNR is defined as below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86F4996-F975-9D65-3758-D5C1FC2F7A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7358751"/>
              </p:ext>
            </p:extLst>
          </p:nvPr>
        </p:nvGraphicFramePr>
        <p:xfrm>
          <a:off x="443309" y="3459707"/>
          <a:ext cx="8320088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140000" imgH="952200" progId="Equation.DSMT4">
                  <p:embed/>
                </p:oleObj>
              </mc:Choice>
              <mc:Fallback>
                <p:oleObj name="Equation" r:id="rId3" imgW="4140000" imgH="9522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E86F4996-F975-9D65-3758-D5C1FC2F7AE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3309" y="3459707"/>
                        <a:ext cx="8320088" cy="1914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146B16F-645B-B81F-E832-0236FC5E5739}"/>
              </a:ext>
            </a:extLst>
          </p:cNvPr>
          <p:cNvSpPr txBox="1"/>
          <p:nvPr/>
        </p:nvSpPr>
        <p:spPr>
          <a:xfrm>
            <a:off x="443309" y="5398195"/>
            <a:ext cx="8320088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Note: SNR here is not a perfect indicator, but it provides reasonable mathematical guidance.</a:t>
            </a:r>
          </a:p>
          <a:p>
            <a:r>
              <a:rPr lang="en-US" sz="1600" dirty="0"/>
              <a:t>For example, 11be 4KQAM needs SNR of 30+dB; RF IRR needs  to be better than -50dBc. Error of V doesn’t impact PER  the same way as other imperfections normally do. So we  have to use these numbers with a grain of salt</a:t>
            </a:r>
          </a:p>
        </p:txBody>
      </p:sp>
    </p:spTree>
    <p:extLst>
      <p:ext uri="{BB962C8B-B14F-4D97-AF65-F5344CB8AC3E}">
        <p14:creationId xmlns:p14="http://schemas.microsoft.com/office/powerpoint/2010/main" val="193549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2400" y="654682"/>
            <a:ext cx="8763000" cy="615318"/>
          </a:xfrm>
        </p:spPr>
        <p:txBody>
          <a:bodyPr/>
          <a:lstStyle/>
          <a:p>
            <a:r>
              <a:rPr lang="en-US" sz="2800" dirty="0"/>
              <a:t>Observation with Channel-D (SNR2)</a:t>
            </a:r>
            <a:endParaRPr lang="en-GB" sz="2800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October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sz="1800" b="1" dirty="0">
                <a:solidFill>
                  <a:srgbClr val="000000"/>
                </a:solidFill>
              </a:rPr>
              <a:t>IEEE </a:t>
            </a:r>
            <a:r>
              <a:rPr lang="en-SG" sz="1800" b="1" dirty="0">
                <a:solidFill>
                  <a:srgbClr val="000000"/>
                </a:solidFill>
                <a:latin typeface="+mn-lt"/>
              </a:rPr>
              <a:t>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1820r0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D0722F1-302E-0781-6099-32587F91B840}"/>
              </a:ext>
            </a:extLst>
          </p:cNvPr>
          <p:cNvSpPr txBox="1"/>
          <p:nvPr/>
        </p:nvSpPr>
        <p:spPr>
          <a:xfrm>
            <a:off x="696912" y="5677763"/>
            <a:ext cx="7846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Assuming a threshold/requirement of </a:t>
            </a:r>
            <a:r>
              <a:rPr lang="en-US" sz="2000" b="1" dirty="0"/>
              <a:t>30dB</a:t>
            </a:r>
            <a:r>
              <a:rPr lang="en-US" sz="2000" dirty="0"/>
              <a:t>; ~50% of time with Ng=4, (or ~20% with Ng=2),  can’t meet  the requirement. </a:t>
            </a:r>
            <a:r>
              <a:rPr lang="en-US" sz="2000" dirty="0">
                <a:solidFill>
                  <a:srgbClr val="FF0000"/>
                </a:solidFill>
              </a:rPr>
              <a:t>Potential Problem?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F754772-58FA-28B2-25CF-04996DD48F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462" y="1157287"/>
            <a:ext cx="7077075" cy="4543425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A13C184B-533E-71BC-45CD-91F0DE8C493D}"/>
              </a:ext>
            </a:extLst>
          </p:cNvPr>
          <p:cNvSpPr/>
          <p:nvPr/>
        </p:nvSpPr>
        <p:spPr bwMode="auto">
          <a:xfrm>
            <a:off x="1676400" y="3332494"/>
            <a:ext cx="1752600" cy="5334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Ng=16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C366562-023C-D8B1-9499-B15BD555E71C}"/>
              </a:ext>
            </a:extLst>
          </p:cNvPr>
          <p:cNvSpPr/>
          <p:nvPr/>
        </p:nvSpPr>
        <p:spPr bwMode="auto">
          <a:xfrm>
            <a:off x="4267200" y="1752600"/>
            <a:ext cx="1524000" cy="600719"/>
          </a:xfrm>
          <a:prstGeom prst="ellipse">
            <a:avLst/>
          </a:prstGeom>
          <a:noFill/>
          <a:ln w="12700" cap="flat" cmpd="sng" algn="ctr">
            <a:solidFill>
              <a:srgbClr val="FF3399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FF3399"/>
                </a:solidFill>
                <a:effectLst/>
                <a:latin typeface="Times New Roman" pitchFamily="18" charset="0"/>
              </a:rPr>
              <a:t>Ng=04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DD870F1-00FD-5797-FF6B-96DF02FAC079}"/>
              </a:ext>
            </a:extLst>
          </p:cNvPr>
          <p:cNvSpPr/>
          <p:nvPr/>
        </p:nvSpPr>
        <p:spPr bwMode="auto">
          <a:xfrm>
            <a:off x="5486400" y="2743200"/>
            <a:ext cx="1981200" cy="533400"/>
          </a:xfrm>
          <a:prstGeom prst="ellipse">
            <a:avLst/>
          </a:prstGeom>
          <a:noFill/>
          <a:ln w="12700" cap="flat" cmpd="sng" algn="ctr">
            <a:solidFill>
              <a:srgbClr val="0000FF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</a:rPr>
              <a:t>Ng=02</a:t>
            </a:r>
          </a:p>
        </p:txBody>
      </p:sp>
    </p:spTree>
    <p:extLst>
      <p:ext uri="{BB962C8B-B14F-4D97-AF65-F5344CB8AC3E}">
        <p14:creationId xmlns:p14="http://schemas.microsoft.com/office/powerpoint/2010/main" val="2915471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2400" y="654682"/>
            <a:ext cx="8763000" cy="615318"/>
          </a:xfrm>
        </p:spPr>
        <p:txBody>
          <a:bodyPr/>
          <a:lstStyle/>
          <a:p>
            <a:r>
              <a:rPr lang="en-US" sz="2800" dirty="0"/>
              <a:t>Observation with Channel-D (SNR1)</a:t>
            </a:r>
            <a:endParaRPr lang="en-GB" sz="2800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October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sz="1800" b="1" dirty="0">
                <a:solidFill>
                  <a:srgbClr val="000000"/>
                </a:solidFill>
              </a:rPr>
              <a:t>IEEE </a:t>
            </a:r>
            <a:r>
              <a:rPr lang="en-SG" sz="1800" b="1" dirty="0">
                <a:solidFill>
                  <a:srgbClr val="000000"/>
                </a:solidFill>
                <a:latin typeface="+mn-lt"/>
              </a:rPr>
              <a:t>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1820r0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D0722F1-302E-0781-6099-32587F91B840}"/>
              </a:ext>
            </a:extLst>
          </p:cNvPr>
          <p:cNvSpPr txBox="1"/>
          <p:nvPr/>
        </p:nvSpPr>
        <p:spPr>
          <a:xfrm>
            <a:off x="696912" y="5677763"/>
            <a:ext cx="7846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Assuming a threshold/requirement of </a:t>
            </a:r>
            <a:r>
              <a:rPr lang="en-US" sz="2000" b="1" dirty="0"/>
              <a:t>30dB</a:t>
            </a:r>
            <a:r>
              <a:rPr lang="en-US" sz="2000" dirty="0"/>
              <a:t>; ~35% of time with Ng=4, (or ~10% with Ng=2),  can’t meet  the requirement.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30B7F3A-F569-39EC-CFCD-9699701CC9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900" y="1195387"/>
            <a:ext cx="6934200" cy="4467225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F2E8CD0D-229A-2439-BF41-A83483AF572D}"/>
              </a:ext>
            </a:extLst>
          </p:cNvPr>
          <p:cNvSpPr/>
          <p:nvPr/>
        </p:nvSpPr>
        <p:spPr bwMode="auto">
          <a:xfrm>
            <a:off x="1752600" y="2667000"/>
            <a:ext cx="1981200" cy="5334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Ng=16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D91EC67-D81C-6F54-9125-F363A76EAF89}"/>
              </a:ext>
            </a:extLst>
          </p:cNvPr>
          <p:cNvSpPr/>
          <p:nvPr/>
        </p:nvSpPr>
        <p:spPr bwMode="auto">
          <a:xfrm>
            <a:off x="4343400" y="1913881"/>
            <a:ext cx="1524000" cy="600719"/>
          </a:xfrm>
          <a:prstGeom prst="ellipse">
            <a:avLst/>
          </a:prstGeom>
          <a:noFill/>
          <a:ln w="12700" cap="flat" cmpd="sng" algn="ctr">
            <a:solidFill>
              <a:srgbClr val="FF3399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FF3399"/>
                </a:solidFill>
                <a:effectLst/>
                <a:latin typeface="Times New Roman" pitchFamily="18" charset="0"/>
              </a:rPr>
              <a:t>Ng=04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C86FF36-7633-40E2-C295-7C53957C6EFE}"/>
              </a:ext>
            </a:extLst>
          </p:cNvPr>
          <p:cNvSpPr/>
          <p:nvPr/>
        </p:nvSpPr>
        <p:spPr bwMode="auto">
          <a:xfrm>
            <a:off x="5486400" y="2743200"/>
            <a:ext cx="1981200" cy="533400"/>
          </a:xfrm>
          <a:prstGeom prst="ellipse">
            <a:avLst/>
          </a:prstGeom>
          <a:noFill/>
          <a:ln w="12700" cap="flat" cmpd="sng" algn="ctr">
            <a:solidFill>
              <a:srgbClr val="0000FF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</a:rPr>
              <a:t>Ng=02</a:t>
            </a:r>
          </a:p>
        </p:txBody>
      </p:sp>
    </p:spTree>
    <p:extLst>
      <p:ext uri="{BB962C8B-B14F-4D97-AF65-F5344CB8AC3E}">
        <p14:creationId xmlns:p14="http://schemas.microsoft.com/office/powerpoint/2010/main" val="976292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D7CF734-7E98-53DA-2477-62D2ADD3ED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7" y="1143000"/>
            <a:ext cx="7500938" cy="48006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06425"/>
            <a:ext cx="8229600" cy="536576"/>
          </a:xfrm>
        </p:spPr>
        <p:txBody>
          <a:bodyPr/>
          <a:lstStyle/>
          <a:p>
            <a:r>
              <a:rPr lang="en-US" sz="2800" dirty="0"/>
              <a:t>Observation with Channel-B (SNR2)</a:t>
            </a:r>
            <a:endParaRPr lang="en-GB" sz="2800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October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sz="1800" b="1" dirty="0">
                <a:solidFill>
                  <a:srgbClr val="000000"/>
                </a:solidFill>
              </a:rPr>
              <a:t>IEEE </a:t>
            </a:r>
            <a:r>
              <a:rPr lang="en-SG" sz="1800" b="1" dirty="0">
                <a:solidFill>
                  <a:srgbClr val="000000"/>
                </a:solidFill>
                <a:latin typeface="+mn-lt"/>
              </a:rPr>
              <a:t>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1820r0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FB29597-FE1F-5747-8806-EF83E1DFBF89}"/>
              </a:ext>
            </a:extLst>
          </p:cNvPr>
          <p:cNvSpPr/>
          <p:nvPr/>
        </p:nvSpPr>
        <p:spPr bwMode="auto">
          <a:xfrm>
            <a:off x="2133600" y="3332494"/>
            <a:ext cx="1981200" cy="5334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Ng=16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23BFE91-CECC-FFE0-AD9C-BE68C8466B69}"/>
              </a:ext>
            </a:extLst>
          </p:cNvPr>
          <p:cNvSpPr/>
          <p:nvPr/>
        </p:nvSpPr>
        <p:spPr bwMode="auto">
          <a:xfrm>
            <a:off x="4724400" y="1752600"/>
            <a:ext cx="1524000" cy="600719"/>
          </a:xfrm>
          <a:prstGeom prst="ellipse">
            <a:avLst/>
          </a:prstGeom>
          <a:noFill/>
          <a:ln w="12700" cap="flat" cmpd="sng" algn="ctr">
            <a:solidFill>
              <a:srgbClr val="FF3399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FF3399"/>
                </a:solidFill>
                <a:effectLst/>
                <a:latin typeface="Times New Roman" pitchFamily="18" charset="0"/>
              </a:rPr>
              <a:t>Ng=04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7103D7F-FB0E-17A7-384A-47302CDE2F1B}"/>
              </a:ext>
            </a:extLst>
          </p:cNvPr>
          <p:cNvSpPr/>
          <p:nvPr/>
        </p:nvSpPr>
        <p:spPr bwMode="auto">
          <a:xfrm>
            <a:off x="5486400" y="2743200"/>
            <a:ext cx="1981200" cy="533400"/>
          </a:xfrm>
          <a:prstGeom prst="ellipse">
            <a:avLst/>
          </a:prstGeom>
          <a:noFill/>
          <a:ln w="12700" cap="flat" cmpd="sng" algn="ctr">
            <a:solidFill>
              <a:srgbClr val="0000FF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</a:rPr>
              <a:t>Ng=02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28D4A34-4F02-7888-8787-16AA8D7ADAEC}"/>
              </a:ext>
            </a:extLst>
          </p:cNvPr>
          <p:cNvSpPr txBox="1"/>
          <p:nvPr/>
        </p:nvSpPr>
        <p:spPr>
          <a:xfrm>
            <a:off x="304799" y="5911334"/>
            <a:ext cx="8716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Optimizing V seems much more efficient than halving Ng, </a:t>
            </a:r>
            <a:r>
              <a:rPr lang="en-US" sz="2400" dirty="0" err="1"/>
              <a:t>ChanD</a:t>
            </a:r>
            <a:r>
              <a:rPr lang="en-US" sz="2400" dirty="0"/>
              <a:t>/B</a:t>
            </a:r>
          </a:p>
        </p:txBody>
      </p:sp>
    </p:spTree>
    <p:extLst>
      <p:ext uri="{BB962C8B-B14F-4D97-AF65-F5344CB8AC3E}">
        <p14:creationId xmlns:p14="http://schemas.microsoft.com/office/powerpoint/2010/main" val="42184407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EF029C8-7EE0-8C86-7FE7-4E70EBA94E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637" y="1138237"/>
            <a:ext cx="7631001" cy="4773097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06425"/>
            <a:ext cx="8229600" cy="536576"/>
          </a:xfrm>
        </p:spPr>
        <p:txBody>
          <a:bodyPr/>
          <a:lstStyle/>
          <a:p>
            <a:r>
              <a:rPr lang="en-US" sz="2800" dirty="0"/>
              <a:t>Observation with Channel-B (SNR1)</a:t>
            </a:r>
            <a:endParaRPr lang="en-GB" sz="2800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October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sz="1800" b="1" dirty="0">
                <a:solidFill>
                  <a:srgbClr val="000000"/>
                </a:solidFill>
              </a:rPr>
              <a:t>IEEE </a:t>
            </a:r>
            <a:r>
              <a:rPr lang="en-SG" sz="1800" b="1" dirty="0">
                <a:solidFill>
                  <a:srgbClr val="000000"/>
                </a:solidFill>
                <a:latin typeface="+mn-lt"/>
              </a:rPr>
              <a:t>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1820r0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FB29597-FE1F-5747-8806-EF83E1DFBF89}"/>
              </a:ext>
            </a:extLst>
          </p:cNvPr>
          <p:cNvSpPr/>
          <p:nvPr/>
        </p:nvSpPr>
        <p:spPr bwMode="auto">
          <a:xfrm>
            <a:off x="2133600" y="3332494"/>
            <a:ext cx="1981200" cy="5334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Ng=16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23BFE91-CECC-FFE0-AD9C-BE68C8466B69}"/>
              </a:ext>
            </a:extLst>
          </p:cNvPr>
          <p:cNvSpPr/>
          <p:nvPr/>
        </p:nvSpPr>
        <p:spPr bwMode="auto">
          <a:xfrm>
            <a:off x="4724400" y="1752600"/>
            <a:ext cx="1524000" cy="600719"/>
          </a:xfrm>
          <a:prstGeom prst="ellipse">
            <a:avLst/>
          </a:prstGeom>
          <a:noFill/>
          <a:ln w="12700" cap="flat" cmpd="sng" algn="ctr">
            <a:solidFill>
              <a:srgbClr val="FF3399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FF3399"/>
                </a:solidFill>
                <a:effectLst/>
                <a:latin typeface="Times New Roman" pitchFamily="18" charset="0"/>
              </a:rPr>
              <a:t>Ng=04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7103D7F-FB0E-17A7-384A-47302CDE2F1B}"/>
              </a:ext>
            </a:extLst>
          </p:cNvPr>
          <p:cNvSpPr/>
          <p:nvPr/>
        </p:nvSpPr>
        <p:spPr bwMode="auto">
          <a:xfrm>
            <a:off x="5715000" y="2743200"/>
            <a:ext cx="1981200" cy="533400"/>
          </a:xfrm>
          <a:prstGeom prst="ellipse">
            <a:avLst/>
          </a:prstGeom>
          <a:noFill/>
          <a:ln w="12700" cap="flat" cmpd="sng" algn="ctr">
            <a:solidFill>
              <a:srgbClr val="0000FF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</a:rPr>
              <a:t>Ng=02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28D4A34-4F02-7888-8787-16AA8D7ADAEC}"/>
              </a:ext>
            </a:extLst>
          </p:cNvPr>
          <p:cNvSpPr txBox="1"/>
          <p:nvPr/>
        </p:nvSpPr>
        <p:spPr>
          <a:xfrm>
            <a:off x="304799" y="5911334"/>
            <a:ext cx="8716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Optimizing V seems much more efficient than halving Ng, </a:t>
            </a:r>
            <a:r>
              <a:rPr lang="en-US" sz="2400" dirty="0" err="1"/>
              <a:t>ChanD</a:t>
            </a:r>
            <a:r>
              <a:rPr lang="en-US" sz="2400" dirty="0"/>
              <a:t>/B</a:t>
            </a:r>
          </a:p>
        </p:txBody>
      </p:sp>
    </p:spTree>
    <p:extLst>
      <p:ext uri="{BB962C8B-B14F-4D97-AF65-F5344CB8AC3E}">
        <p14:creationId xmlns:p14="http://schemas.microsoft.com/office/powerpoint/2010/main" val="2945028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US" sz="2800" dirty="0"/>
              <a:t>Overhead Calculation (# of Angles)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419100" y="5317235"/>
            <a:ext cx="8382000" cy="672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2800" b="1" dirty="0"/>
              <a:t>Pros/Cons of falling back to 11ac with Ng = 01 ?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October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sz="1800" b="1" dirty="0">
                <a:solidFill>
                  <a:srgbClr val="000000"/>
                </a:solidFill>
              </a:rPr>
              <a:t>IEEE </a:t>
            </a:r>
            <a:r>
              <a:rPr lang="en-SG" sz="1800" b="1" dirty="0">
                <a:solidFill>
                  <a:srgbClr val="000000"/>
                </a:solidFill>
                <a:latin typeface="+mn-lt"/>
              </a:rPr>
              <a:t>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1820r0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  <p:graphicFrame>
        <p:nvGraphicFramePr>
          <p:cNvPr id="5" name="Table 9">
            <a:extLst>
              <a:ext uri="{FF2B5EF4-FFF2-40B4-BE49-F238E27FC236}">
                <a16:creationId xmlns:a16="http://schemas.microsoft.com/office/drawing/2014/main" id="{F199213A-8282-8DDF-FBF4-13D2880C31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626693"/>
              </p:ext>
            </p:extLst>
          </p:nvPr>
        </p:nvGraphicFramePr>
        <p:xfrm>
          <a:off x="467360" y="1356360"/>
          <a:ext cx="83820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1684">
                  <a:extLst>
                    <a:ext uri="{9D8B030D-6E8A-4147-A177-3AD203B41FA5}">
                      <a16:colId xmlns:a16="http://schemas.microsoft.com/office/drawing/2014/main" val="1896769511"/>
                    </a:ext>
                  </a:extLst>
                </a:gridCol>
                <a:gridCol w="2279316">
                  <a:extLst>
                    <a:ext uri="{9D8B030D-6E8A-4147-A177-3AD203B41FA5}">
                      <a16:colId xmlns:a16="http://schemas.microsoft.com/office/drawing/2014/main" val="2416963027"/>
                    </a:ext>
                  </a:extLst>
                </a:gridCol>
                <a:gridCol w="1894840">
                  <a:extLst>
                    <a:ext uri="{9D8B030D-6E8A-4147-A177-3AD203B41FA5}">
                      <a16:colId xmlns:a16="http://schemas.microsoft.com/office/drawing/2014/main" val="3715543566"/>
                    </a:ext>
                  </a:extLst>
                </a:gridCol>
                <a:gridCol w="2296160">
                  <a:extLst>
                    <a:ext uri="{9D8B030D-6E8A-4147-A177-3AD203B41FA5}">
                      <a16:colId xmlns:a16="http://schemas.microsoft.com/office/drawing/2014/main" val="39275865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Normalized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Optimal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+Overhead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87229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04TX2RX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10+2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20%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6817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08TX2RX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26+2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7.7%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831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16TX2RX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66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66+2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3.0%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6258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08TX4RX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44+4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9.1%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0725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16TX4RX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108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108+4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3.7%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9663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57652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06425"/>
            <a:ext cx="7770813" cy="536576"/>
          </a:xfrm>
        </p:spPr>
        <p:txBody>
          <a:bodyPr/>
          <a:lstStyle/>
          <a:p>
            <a:r>
              <a:rPr lang="en-US" sz="2800" dirty="0"/>
              <a:t>Summary and Suggestions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365560" y="1090625"/>
            <a:ext cx="8580717" cy="538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Introduced essences of </a:t>
            </a:r>
            <a:r>
              <a:rPr lang="en-US" sz="2400" b="1" dirty="0"/>
              <a:t>Optimal SVD </a:t>
            </a:r>
            <a:r>
              <a:rPr lang="en-US" sz="2400" dirty="0"/>
              <a:t>(and GMD), and TXBF feedback schemes based on the Optimal SVD (and GMD).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Shared simulation results of the </a:t>
            </a:r>
            <a:r>
              <a:rPr lang="en-US" sz="2400" b="1" dirty="0"/>
              <a:t>Optimal SVD based TXBF Feedbacks.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Exposed a potential limitation of existing TXBF feedback scheme???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Suggested options (mainly following existing method for minimum modifications) for the community to think about.</a:t>
            </a:r>
          </a:p>
          <a:p>
            <a:pPr marL="914400" lvl="1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sz="1800" dirty="0"/>
              <a:t>Reduce Ng (increase accuracy and significant overhead); </a:t>
            </a:r>
          </a:p>
          <a:p>
            <a:pPr marL="914400" lvl="1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sz="1800" dirty="0"/>
              <a:t>Enable feedback of the optimal V matrices;</a:t>
            </a:r>
          </a:p>
          <a:p>
            <a:pPr marL="1371600" lvl="2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(increase significant accuracy and small overhead); </a:t>
            </a:r>
          </a:p>
          <a:p>
            <a:pPr marL="914400" lvl="1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sz="1800" dirty="0"/>
              <a:t>Both (1) and (2), specially for next gen cases demining higher accuracy</a:t>
            </a:r>
          </a:p>
          <a:p>
            <a:pPr marL="1371600" lvl="2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(increase significantly both accuracy and overhead); </a:t>
            </a:r>
          </a:p>
          <a:p>
            <a:pPr marL="914400" lvl="1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sz="1800" dirty="0">
                <a:highlight>
                  <a:srgbClr val="FFFF00"/>
                </a:highlight>
              </a:rPr>
              <a:t>Will change quantization as a natural consequence if needed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October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sz="1800" b="1" dirty="0">
                <a:solidFill>
                  <a:srgbClr val="000000"/>
                </a:solidFill>
              </a:rPr>
              <a:t>IEEE </a:t>
            </a:r>
            <a:r>
              <a:rPr lang="en-SG" sz="1800" b="1" dirty="0">
                <a:solidFill>
                  <a:srgbClr val="000000"/>
                </a:solidFill>
                <a:latin typeface="+mn-lt"/>
              </a:rPr>
              <a:t>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1820r0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600341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40063"/>
          </a:xfrm>
        </p:spPr>
        <p:txBody>
          <a:bodyPr/>
          <a:lstStyle/>
          <a:p>
            <a:r>
              <a:rPr lang="en-US" sz="2800" dirty="0"/>
              <a:t>Selected References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304800" y="1066800"/>
            <a:ext cx="8610600" cy="5360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[WNG01]: 11-22-1413-01-0wng-thoughts-on-high-reliability-communications , [Aiguo Yan and et al of Zeku]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[WNG02]: 11-22-0708-03-0wng-beyond-be-next-step, [Rolf De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Vegt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 and et al of Qualcomm]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altLang="zh-TW" dirty="0">
                <a:solidFill>
                  <a:srgbClr val="333333"/>
                </a:solidFill>
                <a:latin typeface="Arial" panose="020B0604020202020204" pitchFamily="34" charset="0"/>
              </a:rPr>
              <a:t>[WNG03]: 11-22-0418-00-0wng-considerations-of-next-generation-beyond-11be.pptx (Jianhan Liu and et al of MediaTek).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[TXBF01]: C. Shen and M. P. Fitz, "MIMO-OFDM Beamforming for Improved Channel Estimation," in IEEE Journal on Selected Areas in Communications, vol. 26, no. 6, pp. 948-959, August 2008,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doi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: 10.1109/JSAC.2008.080811.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[TXBF02]: W. Hu, F. Li and Y. Jiang, "Phase Rotations of SVD-Based Precoders in MIMO-OFDM for Improved Channel Estimation," in IEEE Wireless Communications Letters, vol. 10, no. 8, pp. 1805-1809, Aug. 2021,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doi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: 10.1109/LWC.2021.3081583.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[TXBF03]: E. Jeon, M.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Ahn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, S. Kim, W. B. Lee and J. Kim, "Joint Beamformer and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Beamformee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 Design for Channel Smoothing in WLAN Systems," 2020 IEEE 92nd Vehicular Technology Conference (VTC2020-Fall), 2020, pp. 1-6,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doi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: 10.1109/VTC2020-Fall49728.2020.9348441.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[TXBF04] F. Jiang, Q. Li and X. Chen, "Channel Smoothing for 802.11ax Beamformed MIMO-OFDM," in IEEE Communications Letters, vol. 25, no. 10, pp. 3413-3417, Oct. 2021,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doi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: 10.1109/LCOMM.2021.3099167.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[BFOR01]: 11-19-0391-00-0eht-feedback-overhead-reduction-in-802-11be.pptx” (Komi Oteri and et al of InterDigital)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[BFOR02]: 11-22-1563-02-aiml-ai-ml-use-case, [Zinan Lin of InterDigital]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 [BFOR03]: 11-22-0950-02-aiml-discussion-on-interaction-between-ai-ml-wireless-lan, , [Zinan Lin of InterDigital]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endParaRPr lang="en-US" sz="1400" dirty="0">
              <a:solidFill>
                <a:srgbClr val="333333"/>
              </a:solidFill>
              <a:latin typeface="Arial" panose="020B0604020202020204" pitchFamily="34" charset="0"/>
            </a:endParaRP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/>
              <a:t>October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sz="1800" b="1" dirty="0">
                <a:solidFill>
                  <a:srgbClr val="000000"/>
                </a:solidFill>
              </a:rPr>
              <a:t>IEEE </a:t>
            </a:r>
            <a:r>
              <a:rPr lang="en-SG" sz="1800" b="1" dirty="0">
                <a:solidFill>
                  <a:srgbClr val="000000"/>
                </a:solidFill>
                <a:latin typeface="+mn-lt"/>
              </a:rPr>
              <a:t>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1820r0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98360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pPr algn="l"/>
            <a:r>
              <a:rPr lang="en-GB" sz="2800" dirty="0"/>
              <a:t>Outline</a:t>
            </a:r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64029" y="1295400"/>
            <a:ext cx="7770813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Optimal SVD based TXBF Feedback (Decimation)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Simulation Results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 and Recommendations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A5CA308-53B2-4C6E-927E-659DCC4F6274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October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4ADB32-21E9-4C2B-92D7-448EB7C21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470BA-8E63-4B6B-A73E-A950160D7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5B49E3-B3DA-4ECC-8A76-C8A384E70F5C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1820r0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2734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606425"/>
            <a:ext cx="8153400" cy="384174"/>
          </a:xfrm>
        </p:spPr>
        <p:txBody>
          <a:bodyPr/>
          <a:lstStyle/>
          <a:p>
            <a:r>
              <a:rPr lang="en-US" sz="2800" dirty="0"/>
              <a:t>Background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477520" y="1066800"/>
            <a:ext cx="8437880" cy="533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/>
            <a:r>
              <a:rPr lang="en-US" sz="2400" dirty="0"/>
              <a:t>Background  of the Optimal SVD [WNG01]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We had a high-level presentation in WGN in Sept/2022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We received many suggestions/comments/questions.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Many were eager to see simulations results</a:t>
            </a:r>
          </a:p>
          <a:p>
            <a:pPr marL="0" indent="0"/>
            <a:endParaRPr lang="en-US" sz="2400" dirty="0"/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Background on TXBF Feedback Overhead Reduction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/>
              <a:t>In last decade, Many contributions emphasized importance of overhead reduction and proposed ways to reduce these overheads. But none of these ideas got into standards. [BFOR01]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/>
              <a:t>Recently, CSI Feedback Overhead Reduction was proposed as the top use cases in  AIML-TIG meeting. [BFOR02/03]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/>
              <a:t>CSI Feedback Overhead Reduction was also one of top use cases in  3GPP/5GNR AI/ML activities.</a:t>
            </a:r>
          </a:p>
          <a:p>
            <a:pPr marL="0" indent="0"/>
            <a:endParaRPr lang="en-US" sz="2000" dirty="0"/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AABD6FF-232D-4B87-8694-E829445ACAE9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October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DB0B70F-879D-40AB-9773-704457BADD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E415C1B-F605-4203-A010-97864B3C22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D5B0351-EEBD-4F2B-BBFE-A8CDB3C9FAC2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1820r0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93192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858060" cy="761999"/>
          </a:xfrm>
        </p:spPr>
        <p:txBody>
          <a:bodyPr/>
          <a:lstStyle/>
          <a:p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A Subset of Existing Proposals on Overhead Reduction </a:t>
            </a:r>
            <a:endParaRPr lang="en-GB" sz="1600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October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sz="1800" b="1" dirty="0">
                <a:solidFill>
                  <a:srgbClr val="000000"/>
                </a:solidFill>
              </a:rPr>
              <a:t>IEEE </a:t>
            </a:r>
            <a:r>
              <a:rPr lang="en-SG" sz="1800" b="1" dirty="0">
                <a:solidFill>
                  <a:srgbClr val="000000"/>
                </a:solidFill>
                <a:latin typeface="+mn-lt"/>
              </a:rPr>
              <a:t>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1820r0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2E3F2AB-BD3F-AB1A-A6FE-C9F2F07C50C2}"/>
              </a:ext>
            </a:extLst>
          </p:cNvPr>
          <p:cNvGraphicFramePr>
            <a:graphicFrameLocks noGrp="1"/>
          </p:cNvGraphicFramePr>
          <p:nvPr/>
        </p:nvGraphicFramePr>
        <p:xfrm>
          <a:off x="685800" y="1606429"/>
          <a:ext cx="8171053" cy="357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36">
                  <a:extLst>
                    <a:ext uri="{9D8B030D-6E8A-4147-A177-3AD203B41FA5}">
                      <a16:colId xmlns:a16="http://schemas.microsoft.com/office/drawing/2014/main" val="2795356409"/>
                    </a:ext>
                  </a:extLst>
                </a:gridCol>
                <a:gridCol w="2026904">
                  <a:extLst>
                    <a:ext uri="{9D8B030D-6E8A-4147-A177-3AD203B41FA5}">
                      <a16:colId xmlns:a16="http://schemas.microsoft.com/office/drawing/2014/main" val="2311160241"/>
                    </a:ext>
                  </a:extLst>
                </a:gridCol>
                <a:gridCol w="2538956">
                  <a:extLst>
                    <a:ext uri="{9D8B030D-6E8A-4147-A177-3AD203B41FA5}">
                      <a16:colId xmlns:a16="http://schemas.microsoft.com/office/drawing/2014/main" val="1213895131"/>
                    </a:ext>
                  </a:extLst>
                </a:gridCol>
                <a:gridCol w="3170857">
                  <a:extLst>
                    <a:ext uri="{9D8B030D-6E8A-4147-A177-3AD203B41FA5}">
                      <a16:colId xmlns:a16="http://schemas.microsoft.com/office/drawing/2014/main" val="1992783746"/>
                    </a:ext>
                  </a:extLst>
                </a:gridCol>
              </a:tblGrid>
              <a:tr h="381482">
                <a:tc>
                  <a:txBody>
                    <a:bodyPr/>
                    <a:lstStyle/>
                    <a:p>
                      <a:pPr algn="l"/>
                      <a:endParaRPr lang="en-US" sz="1400"/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Scheme</a:t>
                      </a:r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Pros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Cons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0982174"/>
                  </a:ext>
                </a:extLst>
              </a:tr>
              <a:tr h="309425"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ϕ 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only feedback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exists in 802.11ah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single data stream only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7131073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 domain channel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exists in 802.11ad/ay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need additional signaling to identify tap positions and the extra matrix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2792931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Differential Givens Rotation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Simple improvement from 802.11ax, variant in 11ay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Additional processing, Error Propagation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58961"/>
                  </a:ext>
                </a:extLst>
              </a:tr>
              <a:tr h="309425"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Variable Angle Quantization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simple improvement from 802.11ax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additional processing 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2039624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Multi-component Feedback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Well understood, reduced feedback overhead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need additional design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9607767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Codebook based Feedback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Well understood, reduced feedback overhead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need additional design 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9036232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Two way channel training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 not need calibration, reduced feedback overhead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need additional design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7004981"/>
                  </a:ext>
                </a:extLst>
              </a:tr>
              <a:tr h="309425"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Implicit Feedback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Simple improvement from 802.11n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Needs calibration</a:t>
                      </a:r>
                    </a:p>
                  </a:txBody>
                  <a:tcPr marL="2858" marR="2858" marT="28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2906797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CD3C1DD-EEC9-0817-851E-036C07BE1D1F}"/>
              </a:ext>
            </a:extLst>
          </p:cNvPr>
          <p:cNvSpPr txBox="1"/>
          <p:nvPr/>
        </p:nvSpPr>
        <p:spPr>
          <a:xfrm>
            <a:off x="667448" y="5536868"/>
            <a:ext cx="8171053" cy="3000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sz="1350" dirty="0"/>
              <a:t>The Table is from “11-19-0391-00-0eht-feedback-overhead-reduction-in-802-11be.pptx” (Komi Oteri and et al.)</a:t>
            </a:r>
          </a:p>
        </p:txBody>
      </p:sp>
    </p:spTree>
    <p:extLst>
      <p:ext uri="{BB962C8B-B14F-4D97-AF65-F5344CB8AC3E}">
        <p14:creationId xmlns:p14="http://schemas.microsoft.com/office/powerpoint/2010/main" val="2927530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606425"/>
            <a:ext cx="8153400" cy="384174"/>
          </a:xfrm>
        </p:spPr>
        <p:txBody>
          <a:bodyPr/>
          <a:lstStyle/>
          <a:p>
            <a:r>
              <a:rPr lang="en-US" sz="2800" dirty="0"/>
              <a:t>Additional Overhead Reduction Proposals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477520" y="1066800"/>
            <a:ext cx="8437880" cy="533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/>
            <a:r>
              <a:rPr lang="en-US" sz="1800" dirty="0">
                <a:latin typeface="Times New Roman" panose="02020603050405020304" pitchFamily="18" charset="0"/>
                <a:ea typeface="SimSun" panose="02010600030101010101" pitchFamily="2" charset="-122"/>
              </a:rPr>
              <a:t>11-15-1347-00-00ax-strategies-to-reduce-mimo-feedback-overhead.pptx, [Filippo </a:t>
            </a:r>
            <a:r>
              <a:rPr lang="en-US" sz="18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Tosato</a:t>
            </a:r>
            <a:r>
              <a:rPr lang="en-US" sz="1800" dirty="0">
                <a:latin typeface="Times New Roman" panose="02020603050405020304" pitchFamily="18" charset="0"/>
                <a:ea typeface="SimSun" panose="02010600030101010101" pitchFamily="2" charset="-122"/>
              </a:rPr>
              <a:t> and </a:t>
            </a:r>
            <a:r>
              <a:rPr lang="en-US" sz="18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etl</a:t>
            </a:r>
            <a:r>
              <a:rPr lang="en-US" sz="1800" dirty="0">
                <a:latin typeface="Times New Roman" panose="02020603050405020304" pitchFamily="18" charset="0"/>
                <a:ea typeface="SimSun" panose="02010600030101010101" pitchFamily="2" charset="-122"/>
              </a:rPr>
              <a:t> of Toshiba]</a:t>
            </a:r>
          </a:p>
          <a:p>
            <a:pPr marL="0" indent="0"/>
            <a:r>
              <a:rPr lang="en-US" sz="1800" dirty="0">
                <a:latin typeface="Times New Roman" panose="02020603050405020304" pitchFamily="18" charset="0"/>
                <a:ea typeface="SimSun" panose="02010600030101010101" pitchFamily="2" charset="-122"/>
              </a:rPr>
              <a:t>11-15-1129-01-00ax-feedback-overhead-in-dl-mu-mimo.pptx, [Filippo </a:t>
            </a:r>
            <a:r>
              <a:rPr lang="en-US" sz="18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Tosato</a:t>
            </a:r>
            <a:r>
              <a:rPr lang="en-US" sz="1800" dirty="0">
                <a:latin typeface="Times New Roman" panose="02020603050405020304" pitchFamily="18" charset="0"/>
                <a:ea typeface="SimSun" panose="02010600030101010101" pitchFamily="2" charset="-122"/>
              </a:rPr>
              <a:t> and </a:t>
            </a:r>
            <a:r>
              <a:rPr lang="en-US" sz="18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etl</a:t>
            </a:r>
            <a:r>
              <a:rPr lang="en-US" sz="1800" dirty="0">
                <a:latin typeface="Times New Roman" panose="02020603050405020304" pitchFamily="18" charset="0"/>
                <a:ea typeface="SimSun" panose="02010600030101010101" pitchFamily="2" charset="-122"/>
              </a:rPr>
              <a:t> of Toshiba]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  <a:ea typeface="SimSun" panose="02010600030101010101" pitchFamily="2" charset="-122"/>
              </a:rPr>
              <a:t>Cosine-sine Decomposition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  <a:ea typeface="SimSun" panose="02010600030101010101" pitchFamily="2" charset="-122"/>
              </a:rPr>
              <a:t>Grassmannian Representation</a:t>
            </a:r>
          </a:p>
          <a:p>
            <a:pPr marL="0" indent="0"/>
            <a:endParaRPr lang="en-US" sz="2000" dirty="0"/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latin typeface="Times New Roman" panose="02020603050405020304" pitchFamily="18" charset="0"/>
                <a:ea typeface="SimSun" panose="02010600030101010101" pitchFamily="2" charset="-122"/>
              </a:rPr>
              <a:t>11-20-0041-00-00be-additional-overhead-reduction-in-mixed-beamforming-feedback.pptx; [</a:t>
            </a:r>
            <a:r>
              <a:rPr lang="en-US" sz="18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Genadiy</a:t>
            </a:r>
            <a:r>
              <a:rPr lang="en-US" sz="18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Tsodik</a:t>
            </a:r>
            <a:r>
              <a:rPr lang="en-US" sz="1800" dirty="0">
                <a:latin typeface="Times New Roman" panose="02020603050405020304" pitchFamily="18" charset="0"/>
                <a:ea typeface="SimSun" panose="02010600030101010101" pitchFamily="2" charset="-122"/>
              </a:rPr>
              <a:t> and </a:t>
            </a:r>
            <a:r>
              <a:rPr lang="en-US" sz="18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etl</a:t>
            </a:r>
            <a:r>
              <a:rPr lang="en-US" sz="1800" dirty="0">
                <a:latin typeface="Times New Roman" panose="02020603050405020304" pitchFamily="18" charset="0"/>
                <a:ea typeface="SimSun" panose="02010600030101010101" pitchFamily="2" charset="-122"/>
              </a:rPr>
              <a:t> of Huawei]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  <a:ea typeface="SimSun" panose="02010600030101010101" pitchFamily="2" charset="-122"/>
              </a:rPr>
              <a:t>“Sub-band” Method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endParaRPr lang="en-US" sz="1800" dirty="0">
              <a:effectLst/>
              <a:highlight>
                <a:srgbClr val="00FFFF"/>
              </a:highlight>
              <a:latin typeface="Lucida Console" panose="020B0609040504020204" pitchFamily="49" charset="0"/>
              <a:ea typeface="DengXian" panose="02010600030101010101" pitchFamily="2" charset="-122"/>
              <a:cs typeface="Lucida Console" panose="020B060904050402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latin typeface="Times New Roman" panose="02020603050405020304" pitchFamily="18" charset="0"/>
                <a:ea typeface="SimSun" panose="02010600030101010101" pitchFamily="2" charset="-122"/>
              </a:rPr>
              <a:t>11-19-1018-01-00be-feedback-overhead-reduction.pptx; [Wook Bong Lee and </a:t>
            </a:r>
            <a:r>
              <a:rPr lang="en-US" sz="18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etl</a:t>
            </a:r>
            <a:r>
              <a:rPr lang="en-US" sz="1800" dirty="0">
                <a:latin typeface="Times New Roman" panose="02020603050405020304" pitchFamily="18" charset="0"/>
                <a:ea typeface="SimSun" panose="02010600030101010101" pitchFamily="2" charset="-122"/>
              </a:rPr>
              <a:t> of Samsung]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latin typeface="Times New Roman" panose="02020603050405020304" pitchFamily="18" charset="0"/>
                <a:ea typeface="SimSun" panose="02010600030101010101" pitchFamily="2" charset="-122"/>
              </a:rPr>
              <a:t>11-19-1495-02-00be-further-discussion-on-feedback-overhead-reduction.pptx [Wook Bong Lee and </a:t>
            </a:r>
            <a:r>
              <a:rPr lang="en-US" sz="18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etl</a:t>
            </a:r>
            <a:r>
              <a:rPr lang="en-US" sz="1800" dirty="0">
                <a:latin typeface="Times New Roman" panose="02020603050405020304" pitchFamily="18" charset="0"/>
                <a:ea typeface="SimSun" panose="02010600030101010101" pitchFamily="2" charset="-122"/>
              </a:rPr>
              <a:t> of Samsung]</a:t>
            </a:r>
          </a:p>
          <a:p>
            <a:pPr marL="57150" marR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  <a:ea typeface="DengXian" panose="02010600030101010101" pitchFamily="2" charset="-122"/>
              </a:rPr>
              <a:t>Dimension Reduction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AABD6FF-232D-4B87-8694-E829445ACAE9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October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DB0B70F-879D-40AB-9773-704457BADD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E415C1B-F605-4203-A010-97864B3C22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D5B0351-EEBD-4F2B-BBFE-A8CDB3C9FAC2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1820r0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8312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1156" y="685800"/>
            <a:ext cx="8303517" cy="990599"/>
          </a:xfrm>
        </p:spPr>
        <p:txBody>
          <a:bodyPr/>
          <a:lstStyle/>
          <a:p>
            <a:r>
              <a:rPr lang="en-US" sz="2800" dirty="0"/>
              <a:t>Optimal SVD Based </a:t>
            </a:r>
            <a:r>
              <a:rPr lang="en-US" sz="2800" dirty="0">
                <a:highlight>
                  <a:srgbClr val="FFFF00"/>
                </a:highlight>
              </a:rPr>
              <a:t>Feedbacks</a:t>
            </a:r>
            <a:br>
              <a:rPr lang="en-US" sz="2800" dirty="0">
                <a:highlight>
                  <a:srgbClr val="FFFF00"/>
                </a:highlight>
              </a:rPr>
            </a:br>
            <a:r>
              <a:rPr lang="en-US" sz="2800" dirty="0"/>
              <a:t>(hide standards-related details temporarily)</a:t>
            </a:r>
            <a:endParaRPr lang="en-GB" sz="2800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October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sz="1800" b="1" dirty="0">
                <a:solidFill>
                  <a:srgbClr val="000000"/>
                </a:solidFill>
              </a:rPr>
              <a:t>IEEE </a:t>
            </a:r>
            <a:r>
              <a:rPr lang="en-SG" sz="1800" b="1" dirty="0">
                <a:solidFill>
                  <a:srgbClr val="000000"/>
                </a:solidFill>
                <a:latin typeface="+mn-lt"/>
              </a:rPr>
              <a:t>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1820r0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CD9DE5E-83B5-5142-DCA8-F26A3E59A177}"/>
              </a:ext>
            </a:extLst>
          </p:cNvPr>
          <p:cNvGrpSpPr/>
          <p:nvPr/>
        </p:nvGrpSpPr>
        <p:grpSpPr>
          <a:xfrm>
            <a:off x="304800" y="3505201"/>
            <a:ext cx="5057787" cy="2743200"/>
            <a:chOff x="1336417" y="5712254"/>
            <a:chExt cx="13487432" cy="685195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1D7545D-B089-2B0D-132F-B8FBB1F826D7}"/>
                </a:ext>
              </a:extLst>
            </p:cNvPr>
            <p:cNvSpPr/>
            <p:nvPr/>
          </p:nvSpPr>
          <p:spPr>
            <a:xfrm>
              <a:off x="1336417" y="5712260"/>
              <a:ext cx="2804746" cy="68519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dirty="0" err="1">
                  <a:solidFill>
                    <a:schemeClr val="tx1"/>
                  </a:solidFill>
                </a:rPr>
                <a:t>BFer</a:t>
              </a:r>
              <a:endParaRPr 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FCA4E1E-F7B1-64B7-B83B-E8D3F1FF3A3A}"/>
                </a:ext>
              </a:extLst>
            </p:cNvPr>
            <p:cNvSpPr/>
            <p:nvPr/>
          </p:nvSpPr>
          <p:spPr>
            <a:xfrm>
              <a:off x="12019103" y="5712260"/>
              <a:ext cx="2804746" cy="6851948"/>
            </a:xfrm>
            <a:prstGeom prst="rect">
              <a:avLst/>
            </a:prstGeom>
            <a:solidFill>
              <a:srgbClr val="FFD08B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err="1">
                  <a:solidFill>
                    <a:schemeClr val="tx1"/>
                  </a:solidFill>
                </a:rPr>
                <a:t>BFee</a:t>
              </a:r>
              <a:endParaRPr lang="en-US" sz="2700">
                <a:solidFill>
                  <a:schemeClr val="tx1"/>
                </a:solidFill>
              </a:endParaRPr>
            </a:p>
          </p:txBody>
        </p:sp>
        <p:sp>
          <p:nvSpPr>
            <p:cNvPr id="11" name="Arrow: Right 10">
              <a:extLst>
                <a:ext uri="{FF2B5EF4-FFF2-40B4-BE49-F238E27FC236}">
                  <a16:creationId xmlns:a16="http://schemas.microsoft.com/office/drawing/2014/main" id="{EF5222CB-7337-4F13-4DDA-6DF7F3C44B24}"/>
                </a:ext>
              </a:extLst>
            </p:cNvPr>
            <p:cNvSpPr/>
            <p:nvPr/>
          </p:nvSpPr>
          <p:spPr>
            <a:xfrm>
              <a:off x="4141162" y="10119947"/>
              <a:ext cx="7877940" cy="2444262"/>
            </a:xfrm>
            <a:prstGeom prst="rightArrow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50"/>
            </a:p>
          </p:txBody>
        </p:sp>
        <p:sp>
          <p:nvSpPr>
            <p:cNvPr id="12" name="Arrow: Right 11">
              <a:extLst>
                <a:ext uri="{FF2B5EF4-FFF2-40B4-BE49-F238E27FC236}">
                  <a16:creationId xmlns:a16="http://schemas.microsoft.com/office/drawing/2014/main" id="{A2EBEE9F-E7F2-5109-D613-6CF1FC3D81F9}"/>
                </a:ext>
              </a:extLst>
            </p:cNvPr>
            <p:cNvSpPr/>
            <p:nvPr/>
          </p:nvSpPr>
          <p:spPr>
            <a:xfrm>
              <a:off x="4141162" y="7491047"/>
              <a:ext cx="7877940" cy="2444262"/>
            </a:xfrm>
            <a:prstGeom prst="rightArrow">
              <a:avLst/>
            </a:prstGeom>
            <a:solidFill>
              <a:srgbClr val="66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50"/>
            </a:p>
          </p:txBody>
        </p:sp>
        <p:sp>
          <p:nvSpPr>
            <p:cNvPr id="13" name="Arrow: Right 12">
              <a:extLst>
                <a:ext uri="{FF2B5EF4-FFF2-40B4-BE49-F238E27FC236}">
                  <a16:creationId xmlns:a16="http://schemas.microsoft.com/office/drawing/2014/main" id="{C64EB5C9-B1B4-7E9F-E574-9155792778E0}"/>
                </a:ext>
              </a:extLst>
            </p:cNvPr>
            <p:cNvSpPr/>
            <p:nvPr/>
          </p:nvSpPr>
          <p:spPr>
            <a:xfrm flipH="1">
              <a:off x="4141161" y="5712254"/>
              <a:ext cx="7877941" cy="2161741"/>
            </a:xfrm>
            <a:prstGeom prst="rightArrow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5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0C61629B-2B92-B790-1672-A1E1BFDA9B02}"/>
                    </a:ext>
                  </a:extLst>
                </p:cNvPr>
                <p:cNvSpPr txBox="1"/>
                <p:nvPr/>
              </p:nvSpPr>
              <p:spPr>
                <a:xfrm>
                  <a:off x="4994017" y="6402625"/>
                  <a:ext cx="5802925" cy="861773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500" dirty="0"/>
                    <a:t>BF Feedback </a:t>
                  </a:r>
                  <a14:m>
                    <m:oMath xmlns:m="http://schemas.openxmlformats.org/officeDocument/2006/math">
                      <m:r>
                        <a:rPr lang="en-US" sz="1500">
                          <a:latin typeface="Cambria Math" panose="02040503050406030204" pitchFamily="18" charset="0"/>
                        </a:rPr>
                        <m:t>{ </m:t>
                      </m:r>
                      <m:acc>
                        <m:accPr>
                          <m:chr m:val="̅"/>
                          <m:ctrlPr>
                            <a:rPr lang="el-GR" sz="15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</m:acc>
                      <m:d>
                        <m:dPr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sz="1500" i="1">
                          <a:latin typeface="Cambria Math" panose="02040503050406030204" pitchFamily="18" charset="0"/>
                        </a:rPr>
                        <m:t> }</m:t>
                      </m:r>
                    </m:oMath>
                  </a14:m>
                  <a:endParaRPr lang="en-US" sz="1500" dirty="0"/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0C61629B-2B92-B790-1672-A1E1BFDA9B0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94017" y="6402625"/>
                  <a:ext cx="5802925" cy="861773"/>
                </a:xfrm>
                <a:prstGeom prst="rect">
                  <a:avLst/>
                </a:prstGeom>
                <a:blipFill>
                  <a:blip r:embed="rId3"/>
                  <a:stretch>
                    <a:fillRect t="-3509" b="-1228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62362529-69F7-D9CF-78D9-BCCB064C209F}"/>
                    </a:ext>
                  </a:extLst>
                </p:cNvPr>
                <p:cNvSpPr txBox="1"/>
                <p:nvPr/>
              </p:nvSpPr>
              <p:spPr>
                <a:xfrm>
                  <a:off x="5055561" y="8291145"/>
                  <a:ext cx="5741381" cy="86177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500" dirty="0"/>
                    <a:t>Raw Channel </a:t>
                  </a:r>
                  <a14:m>
                    <m:oMath xmlns:m="http://schemas.openxmlformats.org/officeDocument/2006/math">
                      <m:r>
                        <a:rPr lang="en-US" sz="150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15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500" i="1">
                          <a:latin typeface="Cambria Math" panose="02040503050406030204" pitchFamily="18" charset="0"/>
                        </a:rPr>
                        <m:t>𝑯</m:t>
                      </m:r>
                      <m:d>
                        <m:dPr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sz="1500" i="1">
                          <a:latin typeface="Cambria Math" panose="02040503050406030204" pitchFamily="18" charset="0"/>
                        </a:rPr>
                        <m:t> }</m:t>
                      </m:r>
                    </m:oMath>
                  </a14:m>
                  <a:endParaRPr lang="en-US" sz="1500" dirty="0"/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62362529-69F7-D9CF-78D9-BCCB064C209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55561" y="8291145"/>
                  <a:ext cx="5741381" cy="861773"/>
                </a:xfrm>
                <a:prstGeom prst="rect">
                  <a:avLst/>
                </a:prstGeom>
                <a:blipFill>
                  <a:blip r:embed="rId4"/>
                  <a:stretch>
                    <a:fillRect t="-3509" b="-1228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5EAAA471-1598-8648-E353-BAEFC68E2F80}"/>
                    </a:ext>
                  </a:extLst>
                </p:cNvPr>
                <p:cNvSpPr txBox="1"/>
                <p:nvPr/>
              </p:nvSpPr>
              <p:spPr>
                <a:xfrm>
                  <a:off x="4366726" y="10942892"/>
                  <a:ext cx="6570888" cy="86177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500" err="1"/>
                    <a:t>BFed</a:t>
                  </a:r>
                  <a:r>
                    <a:rPr lang="en-US" sz="1500"/>
                    <a:t> Channel </a:t>
                  </a:r>
                  <a14:m>
                    <m:oMath xmlns:m="http://schemas.openxmlformats.org/officeDocument/2006/math">
                      <m:r>
                        <a:rPr lang="en-US" sz="150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15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500" i="1">
                          <a:latin typeface="Cambria Math" panose="02040503050406030204" pitchFamily="18" charset="0"/>
                        </a:rPr>
                        <m:t>𝑯</m:t>
                      </m:r>
                      <m:d>
                        <m:dPr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acc>
                        <m:accPr>
                          <m:chr m:val="̅"/>
                          <m:ctrlPr>
                            <a:rPr lang="el-GR" sz="15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</m:acc>
                      <m:d>
                        <m:dPr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sz="1500" i="1">
                          <a:latin typeface="Cambria Math" panose="02040503050406030204" pitchFamily="18" charset="0"/>
                        </a:rPr>
                        <m:t> }</m:t>
                      </m:r>
                    </m:oMath>
                  </a14:m>
                  <a:endParaRPr lang="en-US" sz="1500"/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5EAAA471-1598-8648-E353-BAEFC68E2F8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66726" y="10942892"/>
                  <a:ext cx="6570888" cy="861773"/>
                </a:xfrm>
                <a:prstGeom prst="rect">
                  <a:avLst/>
                </a:prstGeom>
                <a:blipFill>
                  <a:blip r:embed="rId5"/>
                  <a:stretch>
                    <a:fillRect t="-5357" b="-12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45DFC425-A062-D5AB-D56E-34308D99A4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948206"/>
              </p:ext>
            </p:extLst>
          </p:nvPr>
        </p:nvGraphicFramePr>
        <p:xfrm>
          <a:off x="5497513" y="3948113"/>
          <a:ext cx="3494087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019240" imgH="736560" progId="Equation.DSMT4">
                  <p:embed/>
                </p:oleObj>
              </mc:Choice>
              <mc:Fallback>
                <p:oleObj name="Equation" r:id="rId6" imgW="2019240" imgH="73656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45DFC425-A062-D5AB-D56E-34308D99A4A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497513" y="3948113"/>
                        <a:ext cx="3494087" cy="1349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>
            <a:extLst>
              <a:ext uri="{FF2B5EF4-FFF2-40B4-BE49-F238E27FC236}">
                <a16:creationId xmlns:a16="http://schemas.microsoft.com/office/drawing/2014/main" id="{58D6CFEF-CA87-05F1-0176-BEFD3C33AFF6}"/>
              </a:ext>
            </a:extLst>
          </p:cNvPr>
          <p:cNvGrpSpPr/>
          <p:nvPr/>
        </p:nvGrpSpPr>
        <p:grpSpPr>
          <a:xfrm>
            <a:off x="538049" y="1952880"/>
            <a:ext cx="8074139" cy="1015663"/>
            <a:chOff x="-15606" y="1064897"/>
            <a:chExt cx="10765515" cy="1354218"/>
          </a:xfrm>
        </p:grpSpPr>
        <p:graphicFrame>
          <p:nvGraphicFramePr>
            <p:cNvPr id="19" name="Object 18">
              <a:extLst>
                <a:ext uri="{FF2B5EF4-FFF2-40B4-BE49-F238E27FC236}">
                  <a16:creationId xmlns:a16="http://schemas.microsoft.com/office/drawing/2014/main" id="{CA92E865-FB67-0E5B-44B9-56B72FFA034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65181568"/>
                </p:ext>
              </p:extLst>
            </p:nvPr>
          </p:nvGraphicFramePr>
          <p:xfrm>
            <a:off x="5854060" y="1458257"/>
            <a:ext cx="4895849" cy="5482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1981080" imgH="228600" progId="Equation.DSMT4">
                    <p:embed/>
                  </p:oleObj>
                </mc:Choice>
                <mc:Fallback>
                  <p:oleObj name="Equation" r:id="rId8" imgW="1981080" imgH="228600" progId="Equation.DSMT4">
                    <p:embed/>
                    <p:pic>
                      <p:nvPicPr>
                        <p:cNvPr id="19" name="Object 18">
                          <a:extLst>
                            <a:ext uri="{FF2B5EF4-FFF2-40B4-BE49-F238E27FC236}">
                              <a16:creationId xmlns:a16="http://schemas.microsoft.com/office/drawing/2014/main" id="{CA92E865-FB67-0E5B-44B9-56B72FFA0344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5854060" y="1458257"/>
                          <a:ext cx="4895849" cy="54821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0A1B5B7-DB1B-6655-48F5-8E447AD1F431}"/>
                </a:ext>
              </a:extLst>
            </p:cNvPr>
            <p:cNvSpPr txBox="1"/>
            <p:nvPr/>
          </p:nvSpPr>
          <p:spPr>
            <a:xfrm>
              <a:off x="-15606" y="1064897"/>
              <a:ext cx="5684078" cy="1354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500" dirty="0"/>
                <a:t>Optimal  SVD: </a:t>
              </a:r>
            </a:p>
            <a:p>
              <a:pPr marL="278606" indent="-278606">
                <a:buFont typeface="+mj-lt"/>
                <a:buAutoNum type="arabicPeriod"/>
              </a:pPr>
              <a:r>
                <a:rPr lang="en-US" sz="1500" dirty="0"/>
                <a:t>SVD is not unique. </a:t>
              </a:r>
            </a:p>
            <a:p>
              <a:pPr marL="278606" indent="-278606">
                <a:buFont typeface="+mj-lt"/>
                <a:buAutoNum type="arabicPeriod"/>
              </a:pPr>
              <a:r>
                <a:rPr lang="en-US" sz="1500" dirty="0"/>
                <a:t>Choose a SVD that meets our pre-defined optimization criteria.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89033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71636"/>
          </a:xfrm>
        </p:spPr>
        <p:txBody>
          <a:bodyPr/>
          <a:lstStyle/>
          <a:p>
            <a:r>
              <a:rPr lang="en-US" dirty="0"/>
              <a:t>Essences of Compressive TXBF Feedbacks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October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sz="1800" b="1" dirty="0">
                <a:solidFill>
                  <a:srgbClr val="000000"/>
                </a:solidFill>
              </a:rPr>
              <a:t>IEEE </a:t>
            </a:r>
            <a:r>
              <a:rPr lang="en-SG" sz="1800" b="1" dirty="0">
                <a:solidFill>
                  <a:srgbClr val="000000"/>
                </a:solidFill>
                <a:latin typeface="+mn-lt"/>
              </a:rPr>
              <a:t>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1820r0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2033DE-BC3D-F741-1DF9-08F5AEBD8D39}"/>
              </a:ext>
            </a:extLst>
          </p:cNvPr>
          <p:cNvSpPr txBox="1"/>
          <p:nvPr/>
        </p:nvSpPr>
        <p:spPr>
          <a:xfrm>
            <a:off x="304800" y="1427269"/>
            <a:ext cx="86106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+mj-lt"/>
              <a:buAutoNum type="arabicPeriod"/>
            </a:pPr>
            <a:r>
              <a:rPr lang="en-US" sz="3200" b="1" dirty="0"/>
              <a:t>Decimation</a:t>
            </a:r>
            <a:r>
              <a:rPr lang="en-US" sz="3200" dirty="0"/>
              <a:t> (indicated by the parameter Ng) and Re-construction of V matrices</a:t>
            </a:r>
          </a:p>
          <a:p>
            <a:pPr marL="1485900" lvl="2" indent="-571500">
              <a:buFont typeface="+mj-lt"/>
              <a:buAutoNum type="alphaLcParenR"/>
            </a:pPr>
            <a:r>
              <a:rPr lang="en-US" sz="2800" b="1" dirty="0"/>
              <a:t>Decimation</a:t>
            </a:r>
            <a:r>
              <a:rPr lang="en-US" sz="2800" dirty="0"/>
              <a:t> is one of key compression methods</a:t>
            </a:r>
          </a:p>
          <a:p>
            <a:pPr marL="1485900" lvl="2" indent="-571500">
              <a:buFont typeface="+mj-lt"/>
              <a:buAutoNum type="alphaLcParenR"/>
            </a:pPr>
            <a:r>
              <a:rPr lang="en-US" sz="2800" dirty="0"/>
              <a:t>This is the focus of this contribution</a:t>
            </a:r>
          </a:p>
          <a:p>
            <a:pPr marL="1485900" lvl="2" indent="-571500">
              <a:buFont typeface="+mj-lt"/>
              <a:buAutoNum type="alphaLcParenR"/>
            </a:pPr>
            <a:r>
              <a:rPr lang="en-US" sz="2800" dirty="0"/>
              <a:t>Goal is to </a:t>
            </a:r>
            <a:r>
              <a:rPr lang="en-US" sz="2800" dirty="0">
                <a:highlight>
                  <a:srgbClr val="FFFF00"/>
                </a:highlight>
              </a:rPr>
              <a:t>minimize error </a:t>
            </a:r>
            <a:r>
              <a:rPr lang="en-US" sz="2800" dirty="0"/>
              <a:t>caused by decimation, 11ac: Ng = 1, 2 or 4; 11ax/be: Ng = 4 or 16</a:t>
            </a:r>
          </a:p>
          <a:p>
            <a:pPr marL="571500" indent="-571500">
              <a:buFont typeface="+mj-lt"/>
              <a:buAutoNum type="arabicPeriod"/>
            </a:pPr>
            <a:r>
              <a:rPr lang="en-US" sz="3200" dirty="0"/>
              <a:t>Angle {</a:t>
            </a:r>
            <a:r>
              <a:rPr lang="el-GR" sz="3200" dirty="0"/>
              <a:t>ϕ </a:t>
            </a:r>
            <a:r>
              <a:rPr lang="en-US" sz="3200" dirty="0"/>
              <a:t>, </a:t>
            </a:r>
            <a:r>
              <a:rPr lang="el-GR" sz="3200" dirty="0"/>
              <a:t>ψ</a:t>
            </a:r>
            <a:r>
              <a:rPr lang="en-US" sz="3200" dirty="0"/>
              <a:t>} Extraction from V – not considered</a:t>
            </a:r>
          </a:p>
          <a:p>
            <a:pPr marL="571500" indent="-571500">
              <a:buFont typeface="+mj-lt"/>
              <a:buAutoNum type="arabicPeriod"/>
            </a:pPr>
            <a:r>
              <a:rPr lang="en-US" sz="3200" dirty="0"/>
              <a:t>Quantization – not considered</a:t>
            </a:r>
          </a:p>
        </p:txBody>
      </p:sp>
    </p:spTree>
    <p:extLst>
      <p:ext uri="{BB962C8B-B14F-4D97-AF65-F5344CB8AC3E}">
        <p14:creationId xmlns:p14="http://schemas.microsoft.com/office/powerpoint/2010/main" val="3801531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71636"/>
          </a:xfrm>
        </p:spPr>
        <p:txBody>
          <a:bodyPr/>
          <a:lstStyle/>
          <a:p>
            <a:r>
              <a:rPr lang="en-US" dirty="0"/>
              <a:t>Current Situation in Standards</a:t>
            </a:r>
            <a:br>
              <a:rPr lang="en-US" dirty="0"/>
            </a:br>
            <a:r>
              <a:rPr lang="en-US" dirty="0"/>
              <a:t>and Potential Changes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October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sz="1800" b="1" dirty="0">
                <a:solidFill>
                  <a:srgbClr val="000000"/>
                </a:solidFill>
              </a:rPr>
              <a:t>IEEE </a:t>
            </a:r>
            <a:r>
              <a:rPr lang="en-SG" sz="1800" b="1" dirty="0">
                <a:solidFill>
                  <a:srgbClr val="000000"/>
                </a:solidFill>
                <a:latin typeface="+mn-lt"/>
              </a:rPr>
              <a:t>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1820r0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2033DE-BC3D-F741-1DF9-08F5AEBD8D39}"/>
              </a:ext>
            </a:extLst>
          </p:cNvPr>
          <p:cNvSpPr txBox="1"/>
          <p:nvPr/>
        </p:nvSpPr>
        <p:spPr>
          <a:xfrm>
            <a:off x="457200" y="1795332"/>
            <a:ext cx="8153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/>
              <a:t>The  Normalized V matrices (i.e., the last row is non-negatively real) are feedbacked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/>
              <a:t>The best V matrices for V re-construction are often not the normalized V matrices</a:t>
            </a:r>
          </a:p>
          <a:p>
            <a:endParaRPr lang="en-US" sz="3200" dirty="0"/>
          </a:p>
          <a:p>
            <a:r>
              <a:rPr lang="en-US" sz="3200" dirty="0"/>
              <a:t>Potential Changes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Enable feedback of the Optimal V matrices</a:t>
            </a:r>
          </a:p>
        </p:txBody>
      </p:sp>
    </p:spTree>
    <p:extLst>
      <p:ext uri="{BB962C8B-B14F-4D97-AF65-F5344CB8AC3E}">
        <p14:creationId xmlns:p14="http://schemas.microsoft.com/office/powerpoint/2010/main" val="66291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71636"/>
          </a:xfrm>
        </p:spPr>
        <p:txBody>
          <a:bodyPr/>
          <a:lstStyle/>
          <a:p>
            <a:r>
              <a:rPr lang="en-US" dirty="0"/>
              <a:t>Reconstruction of V Matrices in </a:t>
            </a:r>
            <a:r>
              <a:rPr lang="en-US" dirty="0" err="1"/>
              <a:t>TXBFers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October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sz="1800" b="1" dirty="0">
                <a:solidFill>
                  <a:srgbClr val="000000"/>
                </a:solidFill>
              </a:rPr>
              <a:t>IEEE </a:t>
            </a:r>
            <a:r>
              <a:rPr lang="en-SG" sz="1800" b="1" dirty="0">
                <a:solidFill>
                  <a:srgbClr val="000000"/>
                </a:solidFill>
                <a:latin typeface="+mn-lt"/>
              </a:rPr>
              <a:t>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1820r0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2033DE-BC3D-F741-1DF9-08F5AEBD8D39}"/>
              </a:ext>
            </a:extLst>
          </p:cNvPr>
          <p:cNvSpPr txBox="1"/>
          <p:nvPr/>
        </p:nvSpPr>
        <p:spPr>
          <a:xfrm>
            <a:off x="457200" y="1411716"/>
            <a:ext cx="8229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+mj-lt"/>
              <a:buAutoNum type="arabicPeriod"/>
            </a:pPr>
            <a:r>
              <a:rPr lang="en-US" sz="2400" dirty="0"/>
              <a:t>There is no restriction on how a </a:t>
            </a:r>
            <a:r>
              <a:rPr lang="en-US" sz="2400" dirty="0" err="1"/>
              <a:t>TXBFer</a:t>
            </a:r>
            <a:r>
              <a:rPr lang="en-US" sz="2400" dirty="0"/>
              <a:t> should reconstruct the SU V (precoding) matrices based on received feedbacks.</a:t>
            </a:r>
          </a:p>
          <a:p>
            <a:pPr marL="571500" indent="-571500">
              <a:buFont typeface="+mj-lt"/>
              <a:buAutoNum type="arabicPeriod"/>
            </a:pPr>
            <a:r>
              <a:rPr lang="en-US" sz="2400" dirty="0"/>
              <a:t>Many researchers did propose different ways.</a:t>
            </a:r>
          </a:p>
          <a:p>
            <a:pPr marL="571500" indent="-571500">
              <a:buFont typeface="+mj-lt"/>
              <a:buAutoNum type="arabicPeriod"/>
            </a:pPr>
            <a:r>
              <a:rPr lang="en-US" sz="2400" dirty="0"/>
              <a:t>We easily summarized </a:t>
            </a:r>
            <a:r>
              <a:rPr lang="en-US" sz="2400" dirty="0">
                <a:highlight>
                  <a:srgbClr val="FFFF00"/>
                </a:highlight>
              </a:rPr>
              <a:t>7 potential ways </a:t>
            </a:r>
            <a:r>
              <a:rPr lang="en-US" sz="2400" dirty="0"/>
              <a:t>for reconstruction, even with a simple 1</a:t>
            </a:r>
            <a:r>
              <a:rPr lang="en-US" sz="2400" baseline="30000" dirty="0"/>
              <a:t>st</a:t>
            </a:r>
            <a:r>
              <a:rPr lang="en-US" sz="2400" dirty="0"/>
              <a:t> order linear interpolation</a:t>
            </a:r>
          </a:p>
          <a:p>
            <a:pPr marL="571500" indent="-571500">
              <a:buFont typeface="+mj-lt"/>
              <a:buAutoNum type="arabicPeriod"/>
            </a:pPr>
            <a:r>
              <a:rPr lang="en-US" sz="2400" dirty="0"/>
              <a:t>There are also multiple ways to calculate errors </a:t>
            </a:r>
          </a:p>
          <a:p>
            <a:pPr marL="571500" indent="-571500">
              <a:buFont typeface="+mj-lt"/>
              <a:buAutoNum type="arabicPeriod"/>
            </a:pPr>
            <a:r>
              <a:rPr lang="en-US" sz="2400" dirty="0"/>
              <a:t>It is also very important/beneficial for </a:t>
            </a:r>
            <a:r>
              <a:rPr lang="en-US" sz="2400" dirty="0" err="1"/>
              <a:t>TXBFee</a:t>
            </a:r>
            <a:r>
              <a:rPr lang="en-US" sz="2400" dirty="0"/>
              <a:t> to know the accuracy of the reconstructed V (or precoding) matrices</a:t>
            </a:r>
          </a:p>
          <a:p>
            <a:pPr marL="571500" indent="-571500">
              <a:buFont typeface="+mj-lt"/>
              <a:buAutoNum type="arabicPeriod"/>
            </a:pPr>
            <a:r>
              <a:rPr lang="en-US" sz="2400" dirty="0"/>
              <a:t>Would like to feedback in such a way that </a:t>
            </a:r>
            <a:r>
              <a:rPr lang="en-US" sz="2400" dirty="0" err="1"/>
              <a:t>TXBFees</a:t>
            </a:r>
            <a:r>
              <a:rPr lang="en-US" sz="2400" dirty="0"/>
              <a:t> have high confidence of reconstruction accuracy </a:t>
            </a:r>
            <a:r>
              <a:rPr lang="en-US" sz="2400" dirty="0">
                <a:highlight>
                  <a:srgbClr val="FFFF00"/>
                </a:highlight>
              </a:rPr>
              <a:t>“regardless” of </a:t>
            </a:r>
            <a:r>
              <a:rPr lang="en-US" sz="2400" dirty="0"/>
              <a:t> methods used by </a:t>
            </a:r>
            <a:r>
              <a:rPr lang="en-US" sz="2400" dirty="0" err="1"/>
              <a:t>TXBFers</a:t>
            </a:r>
            <a:r>
              <a:rPr lang="en-US" sz="2400" dirty="0"/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1158338926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f6f3641-1368-4f06-a1f2-7da0343b977d" xsi:nil="true"/>
    <lcf76f155ced4ddcb4097134ff3c332f xmlns="d4de7347-d9c2-4291-88d4-beb782804021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8B0ADC32112E40B61895D3E4B7A124" ma:contentTypeVersion="16" ma:contentTypeDescription="Create a new document." ma:contentTypeScope="" ma:versionID="156b4778e0facc3a0213ed4e16e8c90e">
  <xsd:schema xmlns:xsd="http://www.w3.org/2001/XMLSchema" xmlns:xs="http://www.w3.org/2001/XMLSchema" xmlns:p="http://schemas.microsoft.com/office/2006/metadata/properties" xmlns:ns2="b15130cf-db0b-4fff-995e-bd4b335bfed2" xmlns:ns3="d4de7347-d9c2-4291-88d4-beb782804021" xmlns:ns4="7f6f3641-1368-4f06-a1f2-7da0343b977d" targetNamespace="http://schemas.microsoft.com/office/2006/metadata/properties" ma:root="true" ma:fieldsID="9536aecc61876bdff4703fc6f04dc671" ns2:_="" ns3:_="" ns4:_="">
    <xsd:import namespace="b15130cf-db0b-4fff-995e-bd4b335bfed2"/>
    <xsd:import namespace="d4de7347-d9c2-4291-88d4-beb782804021"/>
    <xsd:import namespace="7f6f3641-1368-4f06-a1f2-7da0343b977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MediaServiceDateTaken" minOccurs="0"/>
                <xsd:element ref="ns4:SharedWithUsers" minOccurs="0"/>
                <xsd:element ref="ns4:SharedWithDetails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5130cf-db0b-4fff-995e-bd4b335bfe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de7347-d9c2-4291-88d4-beb782804021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57c35e0-093f-4720-968f-de46e1ebfe3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6f3641-1368-4f06-a1f2-7da0343b977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c587f9b-2cf1-4387-9a91-8ebd412d1bc2}" ma:internalName="TaxCatchAll" ma:showField="CatchAllData" ma:web="7f6f3641-1368-4f06-a1f2-7da0343b977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6134EEA-9114-4235-AFC4-D638A9787AC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15D3D7-57E7-49B7-8C64-57961B87AFC6}">
  <ds:schemaRefs>
    <ds:schemaRef ds:uri="b15130cf-db0b-4fff-995e-bd4b335bfed2"/>
    <ds:schemaRef ds:uri="http://schemas.microsoft.com/office/2006/metadata/properties"/>
    <ds:schemaRef ds:uri="http://schemas.microsoft.com/office/infopath/2007/PartnerControls"/>
    <ds:schemaRef ds:uri="7f6f3641-1368-4f06-a1f2-7da0343b977d"/>
    <ds:schemaRef ds:uri="http://purl.org/dc/elements/1.1/"/>
    <ds:schemaRef ds:uri="http://purl.org/dc/terms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d4de7347-d9c2-4291-88d4-beb782804021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BB8FA1A-F8F1-4027-A101-4278FD27B4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5130cf-db0b-4fff-995e-bd4b335bfed2"/>
    <ds:schemaRef ds:uri="d4de7347-d9c2-4291-88d4-beb782804021"/>
    <ds:schemaRef ds:uri="7f6f3641-1368-4f06-a1f2-7da0343b97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76768</TotalTime>
  <Words>1951</Words>
  <Application>Microsoft Office PowerPoint</Application>
  <PresentationFormat>On-screen Show (4:3)</PresentationFormat>
  <Paragraphs>338</Paragraphs>
  <Slides>17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Cambria Math</vt:lpstr>
      <vt:lpstr>Lucida Console</vt:lpstr>
      <vt:lpstr>Times New Roman</vt:lpstr>
      <vt:lpstr>ACcord Submission Template</vt:lpstr>
      <vt:lpstr>Equation</vt:lpstr>
      <vt:lpstr>Accuracy and Compression of TXBF Feedbacks based on the Optimal SVD</vt:lpstr>
      <vt:lpstr>Outline</vt:lpstr>
      <vt:lpstr>Background</vt:lpstr>
      <vt:lpstr>A Subset of Existing Proposals on Overhead Reduction </vt:lpstr>
      <vt:lpstr>Additional Overhead Reduction Proposals</vt:lpstr>
      <vt:lpstr>Optimal SVD Based Feedbacks (hide standards-related details temporarily)</vt:lpstr>
      <vt:lpstr>Essences of Compressive TXBF Feedbacks</vt:lpstr>
      <vt:lpstr>Current Situation in Standards and Potential Changes</vt:lpstr>
      <vt:lpstr>Reconstruction of V Matrices in TXBFers</vt:lpstr>
      <vt:lpstr>Simulation Assumptions</vt:lpstr>
      <vt:lpstr>Observation with Channel-D (SNR2)</vt:lpstr>
      <vt:lpstr>Observation with Channel-D (SNR1)</vt:lpstr>
      <vt:lpstr>Observation with Channel-B (SNR2)</vt:lpstr>
      <vt:lpstr>Observation with Channel-B (SNR1)</vt:lpstr>
      <vt:lpstr>Overhead Calculation (# of Angles)</vt:lpstr>
      <vt:lpstr>Summary and Suggestions</vt:lpstr>
      <vt:lpstr>Selected References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Aiguo Yan</cp:lastModifiedBy>
  <cp:revision>1393</cp:revision>
  <cp:lastPrinted>2022-06-20T23:36:12Z</cp:lastPrinted>
  <dcterms:created xsi:type="dcterms:W3CDTF">2009-12-02T19:05:24Z</dcterms:created>
  <dcterms:modified xsi:type="dcterms:W3CDTF">2022-11-02T19:41:03Z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ContentTypeId">
    <vt:lpwstr>0x010100218B0ADC32112E40B61895D3E4B7A124</vt:lpwstr>
  </property>
  <property fmtid="{D5CDD505-2E9C-101B-9397-08002B2CF9AE}" pid="17" name="MediaServiceImageTags">
    <vt:lpwstr/>
  </property>
</Properties>
</file>