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554" r:id="rId3"/>
    <p:sldId id="715" r:id="rId4"/>
    <p:sldId id="713" r:id="rId5"/>
    <p:sldId id="714" r:id="rId6"/>
    <p:sldId id="710" r:id="rId7"/>
    <p:sldId id="716" r:id="rId8"/>
    <p:sldId id="690" r:id="rId9"/>
    <p:sldId id="711" r:id="rId10"/>
    <p:sldId id="681" r:id="rId11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33FF"/>
    <a:srgbClr val="0000CC"/>
    <a:srgbClr val="FF5050"/>
    <a:srgbClr val="006C31"/>
    <a:srgbClr val="00863D"/>
    <a:srgbClr val="16842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 varScale="1">
        <p:scale>
          <a:sx n="62" d="100"/>
          <a:sy n="62" d="100"/>
        </p:scale>
        <p:origin x="142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802.11-22/1819r1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65459" y="332450"/>
            <a:ext cx="1177695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October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6724"/>
            <a:ext cx="8153400" cy="990600"/>
          </a:xfrm>
        </p:spPr>
        <p:txBody>
          <a:bodyPr/>
          <a:lstStyle/>
          <a:p>
            <a:r>
              <a:rPr lang="en-US" sz="2800" dirty="0" smtClean="0"/>
              <a:t>Reuse of HE (TB) ranging NDP and EHT </a:t>
            </a:r>
            <a:r>
              <a:rPr lang="en-US" sz="2800" dirty="0"/>
              <a:t>sounding NDP </a:t>
            </a:r>
            <a:r>
              <a:rPr lang="en-US" sz="2800" dirty="0" smtClean="0"/>
              <a:t>in 802.11bf</a:t>
            </a:r>
            <a:endParaRPr lang="en-US" altLang="ko-KR" sz="28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31520" y="1827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2022-11-07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09600" y="24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21838"/>
              </p:ext>
            </p:extLst>
          </p:nvPr>
        </p:nvGraphicFramePr>
        <p:xfrm>
          <a:off x="762000" y="3015509"/>
          <a:ext cx="7620000" cy="308049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16075"/>
                <a:gridCol w="838200"/>
                <a:gridCol w="2438400"/>
              </a:tblGrid>
              <a:tr h="5497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4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Ottawa, Ontario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52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 Suh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Junghoon.suh@Huawei.com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9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Narengerile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narengerile@huawei.com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9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McCann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stephen.mccann@huawei.com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Ross Jian Yu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ross.yujian@huawei.com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3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802.11-20/1874r78, </a:t>
            </a:r>
            <a:r>
              <a:rPr lang="en-US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TGbf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motion list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P802.11bf/D0.3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P802.11az/D7.0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IEEE P802.11be/D2.2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71928" y="1341634"/>
            <a:ext cx="8361024" cy="990600"/>
          </a:xfrm>
        </p:spPr>
        <p:txBody>
          <a:bodyPr/>
          <a:lstStyle/>
          <a:p>
            <a:pPr>
              <a:buSzPct val="120000"/>
              <a:defRPr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#141 on the usage of the NDP formats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for 802.11bf sub-7 GHz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passed by unanimous consent [1]. The motion text is referred as: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571928" y="3886200"/>
            <a:ext cx="836102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US" sz="2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Further questions</a:t>
            </a:r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448773" y="2133599"/>
            <a:ext cx="8345905" cy="156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solidFill>
                  <a:srgbClr val="0000FF"/>
                </a:solidFill>
              </a:rPr>
              <a:t>The HE Ranging NDP and HE TB Ranging NDP formats shall be used for 802.11bf sub-7 GHz sensing when PPDU BW ≤ 160 MHz </a:t>
            </a: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solidFill>
                  <a:srgbClr val="0000FF"/>
                </a:solidFill>
              </a:rPr>
              <a:t>The EHT sounding NDP format (including specified preamble puncturing patterns) shall be used for 802.11bf sub-7 GHz sensing when PPDU BW = 320 MHz</a:t>
            </a:r>
          </a:p>
          <a:p>
            <a:pPr marL="682625" lvl="1" indent="-22542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solidFill>
                  <a:srgbClr val="0000FF"/>
                </a:solidFill>
              </a:rPr>
              <a:t>Note</a:t>
            </a:r>
            <a:r>
              <a:rPr lang="en-US" altLang="zh-CN" sz="1600" dirty="0">
                <a:solidFill>
                  <a:srgbClr val="0000FF"/>
                </a:solidFill>
              </a:rPr>
              <a:t>: which preamble puncturing patterns to be supported are TBD.</a:t>
            </a:r>
            <a:endParaRPr kumimoji="0" lang="en-GB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내용 개체 틀 2"/>
          <p:cNvSpPr txBox="1">
            <a:spLocks/>
          </p:cNvSpPr>
          <p:nvPr/>
        </p:nvSpPr>
        <p:spPr bwMode="auto">
          <a:xfrm>
            <a:off x="771747" y="4447674"/>
            <a:ext cx="8161205" cy="11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buFontTx/>
              <a:buChar char="-"/>
              <a:defRPr/>
            </a:pPr>
            <a:r>
              <a:rPr lang="en-US" altLang="zh-CN" sz="1600" b="0" dirty="0" smtClean="0"/>
              <a:t>Can </a:t>
            </a:r>
            <a:r>
              <a:rPr lang="en-US" altLang="zh-CN" sz="1600" b="0" dirty="0"/>
              <a:t>the HE (TB) ranging NDP be applicable to both TB sensing measurement instance and non-TB sensing measurement instance when PPDU BW ≤ 160 MHz</a:t>
            </a:r>
            <a:r>
              <a:rPr lang="en-US" altLang="zh-CN" sz="1600" b="0" dirty="0" smtClean="0"/>
              <a:t>?</a:t>
            </a:r>
          </a:p>
          <a:p>
            <a:pPr latinLnBrk="0">
              <a:buSzPct val="120000"/>
              <a:buFontTx/>
              <a:buChar char="-"/>
              <a:defRPr/>
            </a:pPr>
            <a:r>
              <a:rPr lang="en-US" altLang="zh-CN" sz="1600" b="0" dirty="0"/>
              <a:t>Can the EHT sounding NDP be applicable to both TB sensing measurement instance and non-TB sensing measurement instance when PPDU BW = 320 MHz?</a:t>
            </a:r>
            <a:endParaRPr kumimoji="0" lang="en-GB" sz="1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557373" y="760714"/>
            <a:ext cx="8470740" cy="685800"/>
          </a:xfrm>
        </p:spPr>
        <p:txBody>
          <a:bodyPr/>
          <a:lstStyle/>
          <a:p>
            <a:r>
              <a:rPr lang="pt-BR" altLang="ko-KR" sz="2800" dirty="0">
                <a:ea typeface="Gulim" panose="020B0600000101010101" pitchFamily="34" charset="-127"/>
              </a:rPr>
              <a:t>SR2SI NDP and SI2SR </a:t>
            </a:r>
            <a:r>
              <a:rPr lang="pt-BR" altLang="ko-KR" sz="2800" dirty="0" smtClean="0">
                <a:ea typeface="Gulim" panose="020B0600000101010101" pitchFamily="34" charset="-127"/>
              </a:rPr>
              <a:t>NDP transmissions </a:t>
            </a:r>
            <a:r>
              <a:rPr lang="fr-FR" altLang="ko-KR" sz="2800" dirty="0" smtClean="0">
                <a:ea typeface="Gulim" panose="020B0600000101010101" pitchFamily="34" charset="-127"/>
              </a:rPr>
              <a:t>in 802.11bf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722313" y="1446514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TB </a:t>
            </a:r>
            <a:r>
              <a:rPr kumimoji="0" lang="en-GB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sensing measurement instance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22313" y="4193795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Non-TB </a:t>
            </a:r>
            <a:r>
              <a:rPr kumimoji="0" lang="en-GB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sensing measurement instance 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942738" y="4628031"/>
            <a:ext cx="7815990" cy="11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/>
              <a:t>As defined in 11.21.18.7 Non-TB sensing measurement </a:t>
            </a:r>
            <a:r>
              <a:rPr lang="en-US" altLang="zh-CN" sz="1600" b="0" dirty="0" smtClean="0"/>
              <a:t>instance </a:t>
            </a:r>
            <a:r>
              <a:rPr lang="en-US" altLang="zh-CN" sz="1600" b="0" dirty="0"/>
              <a:t>[2], a non-TB sensing measurement instance is applied to the case that an AP is the sensing responder, and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non-AP </a:t>
            </a:r>
            <a:r>
              <a:rPr lang="en-US" altLang="zh-CN" sz="1600" b="0" dirty="0" smtClean="0"/>
              <a:t>STA </a:t>
            </a:r>
            <a:r>
              <a:rPr lang="en-US" altLang="zh-CN" sz="1600" b="0" dirty="0"/>
              <a:t>is the sensing initiator. Both SI2SR NDP and SR2SI NDP are required to be transmitted in a non-TB sensing measurement </a:t>
            </a:r>
            <a:r>
              <a:rPr lang="en-US" altLang="zh-CN" sz="1600" b="0" dirty="0" smtClean="0"/>
              <a:t>instance.</a:t>
            </a:r>
            <a:endParaRPr kumimoji="0" lang="en-GB" sz="1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884748" y="1765920"/>
            <a:ext cx="7873980" cy="242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buFontTx/>
              <a:buChar char="-"/>
              <a:defRPr/>
            </a:pP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defined in 11.21.18.6 TB sensing measurement instance [2], a TB sensing measurement instance is applied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case that an AP is the sensing initiator, and one or more non-AP STAs are the sensing responders. Therefore, in the TF sounding phase of a TB sensing measurement instance, when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Sensing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Sounding Trigger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frame indicating only one responder is received, that responder transmits an SR2SI NDP; when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Sensing Sounding Trigger frame is transmitted to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than one responder, multiple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responders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receiving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Sensing Sounding Trigger frame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transmit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SR2SI NDPs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39725" indent="-339725" latinLnBrk="0">
              <a:spcBef>
                <a:spcPts val="600"/>
              </a:spcBef>
              <a:buSzPct val="120000"/>
              <a:buNone/>
              <a:defRPr/>
            </a:pP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-      In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NDPA sounding phase, the initiator (i.e., AP) transmits the SI2SR NDP to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one or more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responder(s) (i.e., non-AP STAs).</a:t>
            </a:r>
          </a:p>
        </p:txBody>
      </p:sp>
    </p:spTree>
    <p:extLst>
      <p:ext uri="{BB962C8B-B14F-4D97-AF65-F5344CB8AC3E}">
        <p14:creationId xmlns:p14="http://schemas.microsoft.com/office/powerpoint/2010/main" val="6013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557373" y="760714"/>
            <a:ext cx="8229600" cy="685800"/>
          </a:xfrm>
        </p:spPr>
        <p:txBody>
          <a:bodyPr/>
          <a:lstStyle/>
          <a:p>
            <a:r>
              <a:rPr lang="fr-FR" altLang="ko-KR" sz="2800" dirty="0" err="1" smtClean="0">
                <a:ea typeface="Gulim" panose="020B0600000101010101" pitchFamily="34" charset="-127"/>
              </a:rPr>
              <a:t>Consideration</a:t>
            </a:r>
            <a:r>
              <a:rPr lang="fr-FR" altLang="ko-KR" sz="2800" dirty="0" smtClean="0">
                <a:ea typeface="Gulim" panose="020B0600000101010101" pitchFamily="34" charset="-127"/>
              </a:rPr>
              <a:t> of HE (TB) </a:t>
            </a:r>
            <a:r>
              <a:rPr lang="fr-FR" altLang="ko-KR" sz="2800" dirty="0" err="1">
                <a:ea typeface="Gulim" panose="020B0600000101010101" pitchFamily="34" charset="-127"/>
              </a:rPr>
              <a:t>R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anging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for 802.11bf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sensing</a:t>
            </a:r>
            <a:r>
              <a:rPr lang="fr-FR" altLang="ko-KR" sz="2800" dirty="0" smtClean="0">
                <a:ea typeface="Gulim" panose="020B0600000101010101" pitchFamily="34" charset="-127"/>
              </a:rPr>
              <a:t>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722313" y="1587684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Comparison of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802.11bf sensing [2] and 802.11az ranging in sub-7 GHz [3]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22313" y="4193795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to apply</a:t>
            </a: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942738" y="4628030"/>
            <a:ext cx="7815990" cy="169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-   the </a:t>
            </a:r>
            <a:r>
              <a:rPr lang="en-US" altLang="zh-CN" sz="1600" b="0" dirty="0">
                <a:solidFill>
                  <a:srgbClr val="0000FF"/>
                </a:solidFill>
              </a:rPr>
              <a:t>HE TB Ranging NDP to the TF sounding phase in a TB sensing measurement instance when PPDU BW ≤ 160 MHz</a:t>
            </a:r>
            <a:r>
              <a:rPr lang="en-US" altLang="zh-CN" sz="1600" b="0" dirty="0" smtClean="0"/>
              <a:t>;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-   the </a:t>
            </a:r>
            <a:r>
              <a:rPr lang="en-US" altLang="zh-CN" sz="1600" b="0" dirty="0">
                <a:solidFill>
                  <a:srgbClr val="0000FF"/>
                </a:solidFill>
              </a:rPr>
              <a:t>HE Ranging NDP to the NDPA sounding phase in a TB sensing measurement instance when PPDU BW ≤ 160 MHz</a:t>
            </a:r>
            <a:r>
              <a:rPr lang="en-US" altLang="zh-CN" sz="1600" b="0" dirty="0" smtClean="0"/>
              <a:t>;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-   the </a:t>
            </a:r>
            <a:r>
              <a:rPr lang="en-US" altLang="zh-CN" sz="1600" b="0" dirty="0">
                <a:solidFill>
                  <a:srgbClr val="0000FF"/>
                </a:solidFill>
              </a:rPr>
              <a:t>HE Ranging NDP to the non-TB sensing measurement instance when PPDU BW ≤ 160 </a:t>
            </a:r>
            <a:r>
              <a:rPr lang="en-US" altLang="zh-CN" sz="1600" b="0" dirty="0" err="1">
                <a:solidFill>
                  <a:srgbClr val="0000FF"/>
                </a:solidFill>
              </a:rPr>
              <a:t>MHz</a:t>
            </a:r>
            <a:r>
              <a:rPr lang="en-US" altLang="zh-CN" sz="1600" b="0" dirty="0" err="1"/>
              <a:t>.</a:t>
            </a:r>
            <a:endParaRPr lang="en-US" altLang="zh-CN" sz="1600" b="0" dirty="0" smtClean="0"/>
          </a:p>
          <a:p>
            <a:pPr marL="0" indent="0" latinLnBrk="0">
              <a:buSzPct val="120000"/>
              <a:buNone/>
              <a:defRPr/>
            </a:pPr>
            <a:endParaRPr kumimoji="0" lang="en-GB" sz="1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1066800" y="1975146"/>
            <a:ext cx="7691928" cy="21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31775" indent="-231775" latinLnBrk="0">
              <a:buSzPct val="120000"/>
              <a:buNone/>
              <a:defRPr/>
            </a:pPr>
            <a:r>
              <a:rPr kumimoji="0" lang="en-GB" sz="1600" b="0" kern="0" dirty="0" smtClean="0">
                <a:cs typeface="Calibri" panose="020F0502020204030204" pitchFamily="34" charset="0"/>
              </a:rPr>
              <a:t>-   A </a:t>
            </a:r>
            <a:r>
              <a:rPr kumimoji="0" lang="en-GB" sz="1600" b="0" kern="0" dirty="0">
                <a:cs typeface="Calibri" panose="020F0502020204030204" pitchFamily="34" charset="0"/>
              </a:rPr>
              <a:t>sensing initiator and a sensing responder play a similar role as a ranging initiator and a ranging responder, respectively</a:t>
            </a:r>
            <a:r>
              <a:rPr kumimoji="0" lang="en-GB" sz="1600" b="0" kern="0" dirty="0" smtClean="0">
                <a:cs typeface="Calibri" panose="020F0502020204030204" pitchFamily="34" charset="0"/>
              </a:rPr>
              <a:t>;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/>
              <a:t>-   The </a:t>
            </a:r>
            <a:r>
              <a:rPr lang="en-US" altLang="zh-CN" sz="1600" b="0" dirty="0"/>
              <a:t>TF sounding phase and NDPA sounding phase in a TB sensing measurement instance specified in [11.21.18.6, 2] are similar to the TF sounding and the ranging NDPA sounding in measurement sounding phase of TB ranging [11.21.6.4.3.3, 3], respectively</a:t>
            </a:r>
            <a:r>
              <a:rPr lang="en-US" altLang="zh-CN" sz="1600" b="0" dirty="0" smtClean="0"/>
              <a:t>.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/>
              <a:t>-   The </a:t>
            </a:r>
            <a:r>
              <a:rPr lang="en-US" altLang="zh-CN" sz="1600" b="0" dirty="0"/>
              <a:t>non-TB sensing measurement instance specified in [11.21.18.7, 2] is similar to the sounding phase in non-TB ranging measurement [11.21.6.4.4, 3].</a:t>
            </a:r>
            <a:endParaRPr lang="en-US" altLang="zh-CN" sz="1600" b="0" dirty="0" smtClean="0"/>
          </a:p>
          <a:p>
            <a:pPr marL="0" indent="0" latinLnBrk="0">
              <a:buSzPct val="120000"/>
              <a:buNone/>
              <a:defRPr/>
            </a:pPr>
            <a:endParaRPr kumimoji="0" lang="en-GB" sz="1600" b="0" kern="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557373" y="760714"/>
            <a:ext cx="8229600" cy="685800"/>
          </a:xfrm>
        </p:spPr>
        <p:txBody>
          <a:bodyPr/>
          <a:lstStyle/>
          <a:p>
            <a:r>
              <a:rPr lang="fr-FR" altLang="ko-KR" sz="2800" dirty="0" smtClean="0">
                <a:ea typeface="Gulim" panose="020B0600000101010101" pitchFamily="34" charset="-127"/>
              </a:rPr>
              <a:t>EHT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transmission in 802.11be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722313" y="1591820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Transmission </a:t>
            </a:r>
            <a:r>
              <a:rPr kumimoji="0"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of EHT sounding NDP </a:t>
            </a: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by an SU </a:t>
            </a:r>
            <a:r>
              <a:rPr kumimoji="0" lang="en-US" sz="1800" kern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beamformer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835026" y="3594515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Transmission </a:t>
            </a:r>
            <a:r>
              <a:rPr kumimoji="0"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of EHT sounding NDP </a:t>
            </a: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by an MU </a:t>
            </a:r>
            <a:r>
              <a:rPr kumimoji="0" lang="en-US" sz="1800" kern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beamformer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007078" y="2072477"/>
            <a:ext cx="7815990" cy="11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sz="1800" b="0" dirty="0"/>
              <a:t>As specified in 35.7.2 EHT sounding </a:t>
            </a:r>
            <a:r>
              <a:rPr lang="en-US" sz="1800" b="0" dirty="0" smtClean="0"/>
              <a:t>protocol </a:t>
            </a:r>
            <a:r>
              <a:rPr lang="en-US" sz="1800" b="0" dirty="0"/>
              <a:t>[4</a:t>
            </a:r>
            <a:r>
              <a:rPr lang="en-US" sz="1800" b="0" dirty="0" smtClean="0"/>
              <a:t>], </a:t>
            </a:r>
            <a:r>
              <a:rPr lang="en-US" sz="1800" b="0" dirty="0"/>
              <a:t>the SU </a:t>
            </a:r>
            <a:r>
              <a:rPr lang="en-US" sz="1800" b="0" dirty="0" err="1"/>
              <a:t>Beamformer</a:t>
            </a:r>
            <a:r>
              <a:rPr lang="en-US" sz="1800" b="0" dirty="0"/>
              <a:t> can be either an EHT AP or an EHT non-AP STA. So is the SU </a:t>
            </a:r>
            <a:r>
              <a:rPr lang="en-US" sz="1800" b="0" dirty="0" err="1"/>
              <a:t>Beamformee</a:t>
            </a:r>
            <a:r>
              <a:rPr lang="en-US" sz="1800" b="0" dirty="0"/>
              <a:t>. Therefore, </a:t>
            </a:r>
            <a:r>
              <a:rPr lang="en-US" sz="1800" b="0" dirty="0" smtClean="0"/>
              <a:t>the </a:t>
            </a:r>
            <a:r>
              <a:rPr lang="en-US" sz="1800" b="0" dirty="0"/>
              <a:t>EHT sounding NDP can be transmitted in </a:t>
            </a:r>
            <a:r>
              <a:rPr lang="en-US" sz="1800" b="0" dirty="0" smtClean="0"/>
              <a:t>either </a:t>
            </a:r>
            <a:r>
              <a:rPr lang="en-US" sz="1800" b="0" dirty="0"/>
              <a:t>DL </a:t>
            </a:r>
            <a:r>
              <a:rPr lang="en-US" sz="1800" b="0" dirty="0" smtClean="0"/>
              <a:t>or UL by an SU </a:t>
            </a:r>
            <a:r>
              <a:rPr lang="en-US" sz="1800" b="0" dirty="0" err="1" smtClean="0"/>
              <a:t>Beamformer</a:t>
            </a:r>
            <a:r>
              <a:rPr lang="en-US" sz="1800" b="0" dirty="0" smtClean="0"/>
              <a:t>.</a:t>
            </a:r>
            <a:endParaRPr kumimoji="0" lang="en-GB" sz="18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1012693" y="4042074"/>
            <a:ext cx="7815990" cy="1977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sz="1800" b="0" dirty="0"/>
              <a:t>As specified in 35.7.2 EHT sounding protocol </a:t>
            </a:r>
            <a:r>
              <a:rPr lang="en-US" sz="1800" b="0" dirty="0" smtClean="0"/>
              <a:t>[4</a:t>
            </a:r>
            <a:r>
              <a:rPr lang="en-US" sz="1800" b="0" dirty="0"/>
              <a:t>], “An MU </a:t>
            </a:r>
            <a:r>
              <a:rPr lang="en-US" sz="1800" b="0" dirty="0" err="1"/>
              <a:t>beamformer</a:t>
            </a:r>
            <a:r>
              <a:rPr lang="en-US" sz="1800" b="0" dirty="0"/>
              <a:t> is an EHT AP” and “An EHT AP does not support operation as an MU </a:t>
            </a:r>
            <a:r>
              <a:rPr lang="en-US" sz="1800" b="0" dirty="0" err="1"/>
              <a:t>beamformee</a:t>
            </a:r>
            <a:r>
              <a:rPr lang="en-US" sz="1800" b="0" dirty="0"/>
              <a:t>”. Therefore, </a:t>
            </a:r>
            <a:r>
              <a:rPr lang="en-US" sz="1800" b="0" dirty="0" smtClean="0"/>
              <a:t>a </a:t>
            </a:r>
            <a:r>
              <a:rPr lang="en-US" sz="1800" b="0" dirty="0"/>
              <a:t>non-AP EHT STA </a:t>
            </a:r>
            <a:r>
              <a:rPr lang="en-US" sz="1800" b="0" dirty="0" smtClean="0"/>
              <a:t>does not </a:t>
            </a:r>
            <a:r>
              <a:rPr lang="en-US" sz="1800" b="0" dirty="0"/>
              <a:t>support operation as an MU </a:t>
            </a:r>
            <a:r>
              <a:rPr lang="en-US" sz="1800" b="0" dirty="0" err="1" smtClean="0"/>
              <a:t>beamformer</a:t>
            </a:r>
            <a:r>
              <a:rPr lang="en-US" sz="1800" b="0" dirty="0" smtClean="0"/>
              <a:t>. </a:t>
            </a:r>
            <a:r>
              <a:rPr lang="en-US" sz="1800" b="0" dirty="0"/>
              <a:t>T</a:t>
            </a:r>
            <a:r>
              <a:rPr lang="en-US" sz="1800" b="0" dirty="0" smtClean="0"/>
              <a:t>he </a:t>
            </a:r>
            <a:r>
              <a:rPr lang="en-US" sz="1800" b="0" dirty="0"/>
              <a:t>EHT sounding NDP </a:t>
            </a:r>
            <a:r>
              <a:rPr lang="en-US" sz="1800" b="0" dirty="0" smtClean="0"/>
              <a:t>can be transmitted by </a:t>
            </a:r>
            <a:r>
              <a:rPr lang="en-US" sz="1800" b="0" dirty="0"/>
              <a:t>an </a:t>
            </a:r>
            <a:r>
              <a:rPr lang="en-US" sz="1800" b="0" dirty="0" smtClean="0"/>
              <a:t>EHT MU </a:t>
            </a:r>
            <a:r>
              <a:rPr lang="en-US" sz="1800" b="0" dirty="0" err="1"/>
              <a:t>beamformer</a:t>
            </a:r>
            <a:r>
              <a:rPr lang="en-US" sz="1800" b="0" dirty="0"/>
              <a:t> </a:t>
            </a:r>
            <a:r>
              <a:rPr lang="en-US" sz="1800" b="0" dirty="0" smtClean="0"/>
              <a:t>(i.e., EHT AP) in the DL, but cannot </a:t>
            </a:r>
            <a:r>
              <a:rPr lang="en-US" sz="1800" b="0" dirty="0"/>
              <a:t>be transmitted </a:t>
            </a:r>
            <a:r>
              <a:rPr lang="en-US" sz="1800" b="0" dirty="0" smtClean="0"/>
              <a:t>from EHT </a:t>
            </a:r>
            <a:r>
              <a:rPr lang="en-US" sz="1800" b="0" dirty="0"/>
              <a:t>non-AP STAs </a:t>
            </a:r>
            <a:r>
              <a:rPr lang="en-US" sz="1800" b="0" dirty="0" smtClean="0"/>
              <a:t>to </a:t>
            </a:r>
            <a:r>
              <a:rPr lang="en-US" sz="1800" b="0" dirty="0"/>
              <a:t>an EHT AP </a:t>
            </a:r>
            <a:r>
              <a:rPr lang="en-US" sz="1800" b="0" dirty="0" smtClean="0"/>
              <a:t>for UL MU-MIMO.</a:t>
            </a:r>
            <a:endParaRPr kumimoji="0" lang="en-GB" sz="18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800138" y="807315"/>
            <a:ext cx="7367427" cy="685800"/>
          </a:xfrm>
        </p:spPr>
        <p:txBody>
          <a:bodyPr/>
          <a:lstStyle/>
          <a:p>
            <a:r>
              <a:rPr lang="fr-FR" altLang="ko-KR" sz="2800" dirty="0" err="1" smtClean="0">
                <a:ea typeface="Gulim" panose="020B0600000101010101" pitchFamily="34" charset="-127"/>
              </a:rPr>
              <a:t>Consideration</a:t>
            </a:r>
            <a:r>
              <a:rPr lang="fr-FR" altLang="ko-KR" sz="2800" dirty="0" smtClean="0">
                <a:ea typeface="Gulim" panose="020B0600000101010101" pitchFamily="34" charset="-127"/>
              </a:rPr>
              <a:t> of EHT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for 802.11bf TB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sensing</a:t>
            </a:r>
            <a:r>
              <a:rPr lang="fr-FR" altLang="ko-KR" sz="2800" dirty="0" smtClean="0">
                <a:ea typeface="Gulim" panose="020B0600000101010101" pitchFamily="34" charset="-127"/>
              </a:rPr>
              <a:t>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64178" y="1528119"/>
            <a:ext cx="8075022" cy="41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NDPA sounding phase in TB sensing measurement instance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685800" y="5834885"/>
            <a:ext cx="8384178" cy="78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B050"/>
                </a:solidFill>
              </a:rPr>
              <a:t>the </a:t>
            </a:r>
            <a:r>
              <a:rPr lang="en-US" altLang="zh-CN" sz="1600" b="0" dirty="0">
                <a:solidFill>
                  <a:srgbClr val="00B050"/>
                </a:solidFill>
              </a:rPr>
              <a:t>EHT sounding </a:t>
            </a:r>
            <a:r>
              <a:rPr lang="en-US" altLang="zh-CN" sz="1600" b="0" dirty="0" smtClean="0">
                <a:solidFill>
                  <a:srgbClr val="00B050"/>
                </a:solidFill>
              </a:rPr>
              <a:t>NDP </a:t>
            </a:r>
            <a:r>
              <a:rPr lang="en-US" altLang="zh-CN" sz="1600" b="0" dirty="0">
                <a:solidFill>
                  <a:srgbClr val="00B050"/>
                </a:solidFill>
              </a:rPr>
              <a:t>(including specified preamble puncturing patterns)</a:t>
            </a:r>
            <a:r>
              <a:rPr lang="en-US" altLang="zh-CN" sz="1600" b="0" dirty="0" smtClean="0">
                <a:solidFill>
                  <a:srgbClr val="00B050"/>
                </a:solidFill>
              </a:rPr>
              <a:t>, </a:t>
            </a:r>
            <a:r>
              <a:rPr lang="en-US" altLang="zh-CN" sz="1600" b="0" dirty="0">
                <a:solidFill>
                  <a:srgbClr val="00B050"/>
                </a:solidFill>
              </a:rPr>
              <a:t>when PPDU BW = 320 MHz</a:t>
            </a:r>
            <a:r>
              <a:rPr lang="en-US" altLang="zh-CN" sz="1600" b="0" dirty="0" smtClean="0">
                <a:solidFill>
                  <a:srgbClr val="00B050"/>
                </a:solidFill>
              </a:rPr>
              <a:t>, to </a:t>
            </a:r>
            <a:r>
              <a:rPr lang="en-US" altLang="zh-CN" sz="1600" b="0" dirty="0">
                <a:solidFill>
                  <a:srgbClr val="00B050"/>
                </a:solidFill>
              </a:rPr>
              <a:t>a TB sensing measurement instance </a:t>
            </a:r>
            <a:r>
              <a:rPr lang="en-US" altLang="zh-CN" sz="1600" b="0" dirty="0" smtClean="0">
                <a:solidFill>
                  <a:srgbClr val="00B050"/>
                </a:solidFill>
              </a:rPr>
              <a:t>only in the NDPA sounding </a:t>
            </a:r>
            <a:r>
              <a:rPr lang="en-US" altLang="zh-CN" sz="1600" b="0" dirty="0">
                <a:solidFill>
                  <a:srgbClr val="00B050"/>
                </a:solidFill>
              </a:rPr>
              <a:t>phase as the SI2SR NDP .</a:t>
            </a:r>
            <a:endParaRPr lang="en-US" altLang="zh-CN" sz="1600" b="0" dirty="0" smtClean="0">
              <a:solidFill>
                <a:srgbClr val="00B050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800138" y="5471342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to apply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61" y="1982572"/>
            <a:ext cx="2929853" cy="1142911"/>
          </a:xfrm>
          <a:prstGeom prst="rect">
            <a:avLst/>
          </a:prstGeom>
        </p:spPr>
      </p:pic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800138" y="3242168"/>
            <a:ext cx="8075022" cy="41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TF sounding phase in TB sensing measurement instance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349" y="3605738"/>
            <a:ext cx="3337004" cy="1197180"/>
          </a:xfrm>
          <a:prstGeom prst="rect">
            <a:avLst/>
          </a:prstGeom>
        </p:spPr>
      </p:pic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800138" y="4641804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on 22/1819r0 </a:t>
            </a:r>
            <a:r>
              <a:rPr kumimoji="0" lang="en-GB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kumimoji="0" lang="en-GB" sz="180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TGbf</a:t>
            </a: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4" name="내용 개체 틀 2"/>
          <p:cNvSpPr txBox="1">
            <a:spLocks/>
          </p:cNvSpPr>
          <p:nvPr/>
        </p:nvSpPr>
        <p:spPr bwMode="auto">
          <a:xfrm>
            <a:off x="818118" y="4926679"/>
            <a:ext cx="8269840" cy="78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 smtClean="0"/>
              <a:t>Implementation concerns have been raised during the discussion for the TF sounding case in </a:t>
            </a:r>
            <a:r>
              <a:rPr lang="en-US" altLang="zh-CN" sz="1600" b="0" dirty="0"/>
              <a:t>TB sensing measurement instance </a:t>
            </a:r>
            <a:r>
              <a:rPr lang="en-US" altLang="zh-CN" sz="1600" b="0" dirty="0" smtClean="0"/>
              <a:t>when applying the EHT sounding NDP.  </a:t>
            </a:r>
          </a:p>
        </p:txBody>
      </p:sp>
    </p:spTree>
    <p:extLst>
      <p:ext uri="{BB962C8B-B14F-4D97-AF65-F5344CB8AC3E}">
        <p14:creationId xmlns:p14="http://schemas.microsoft.com/office/powerpoint/2010/main" val="227094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57738" y="748314"/>
            <a:ext cx="7596027" cy="685800"/>
          </a:xfrm>
        </p:spPr>
        <p:txBody>
          <a:bodyPr/>
          <a:lstStyle/>
          <a:p>
            <a:r>
              <a:rPr lang="fr-FR" altLang="ko-KR" sz="2800" dirty="0" err="1" smtClean="0">
                <a:ea typeface="Gulim" panose="020B0600000101010101" pitchFamily="34" charset="-127"/>
              </a:rPr>
              <a:t>Consideration</a:t>
            </a:r>
            <a:r>
              <a:rPr lang="fr-FR" altLang="ko-KR" sz="2800" dirty="0" smtClean="0">
                <a:ea typeface="Gulim" panose="020B0600000101010101" pitchFamily="34" charset="-127"/>
              </a:rPr>
              <a:t> of EHT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for 802.11bf non-TB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sensing</a:t>
            </a:r>
            <a:r>
              <a:rPr lang="fr-FR" altLang="ko-KR" sz="2800" dirty="0" smtClean="0">
                <a:ea typeface="Gulim" panose="020B0600000101010101" pitchFamily="34" charset="-127"/>
              </a:rPr>
              <a:t>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66211" y="5013726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</a:t>
            </a:r>
            <a:r>
              <a:rPr kumimoji="0" lang="en-GB" sz="1800" kern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apply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967217" y="5410200"/>
            <a:ext cx="7815990" cy="78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B050"/>
                </a:solidFill>
              </a:rPr>
              <a:t>the </a:t>
            </a:r>
            <a:r>
              <a:rPr lang="en-US" altLang="zh-CN" sz="1600" b="0" dirty="0">
                <a:solidFill>
                  <a:srgbClr val="00B050"/>
                </a:solidFill>
              </a:rPr>
              <a:t>EHT sounding </a:t>
            </a:r>
            <a:r>
              <a:rPr lang="en-US" altLang="zh-CN" sz="1600" b="0" dirty="0" smtClean="0">
                <a:solidFill>
                  <a:srgbClr val="00B050"/>
                </a:solidFill>
              </a:rPr>
              <a:t>NDP in </a:t>
            </a:r>
            <a:r>
              <a:rPr lang="en-US" altLang="zh-CN" sz="1600" b="0" dirty="0">
                <a:solidFill>
                  <a:srgbClr val="00B050"/>
                </a:solidFill>
              </a:rPr>
              <a:t>the non-TB sensing measurement </a:t>
            </a:r>
            <a:r>
              <a:rPr lang="en-US" altLang="zh-CN" sz="1600" b="0" dirty="0" smtClean="0">
                <a:solidFill>
                  <a:srgbClr val="00B050"/>
                </a:solidFill>
              </a:rPr>
              <a:t>instance.</a:t>
            </a:r>
            <a:endParaRPr kumimoji="0" lang="en-GB" sz="1600" b="0" kern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764178" y="1676400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Non-TB sensing measurement instance [2]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687" y="2087429"/>
            <a:ext cx="4770313" cy="1890824"/>
          </a:xfrm>
          <a:prstGeom prst="rect">
            <a:avLst/>
          </a:prstGeom>
        </p:spPr>
      </p:pic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813371" y="4177754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on 22/1819r0 </a:t>
            </a:r>
            <a:r>
              <a:rPr kumimoji="0" lang="en-GB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kumimoji="0" lang="en-GB" sz="180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TGbf</a:t>
            </a: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831351" y="4462629"/>
            <a:ext cx="8269840" cy="78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 smtClean="0"/>
              <a:t>Implementation concerns have been raised during the discussion for the non-TB sensing measurement instance when applying the EHT sounding NDP.  </a:t>
            </a:r>
          </a:p>
        </p:txBody>
      </p:sp>
    </p:spTree>
    <p:extLst>
      <p:ext uri="{BB962C8B-B14F-4D97-AF65-F5344CB8AC3E}">
        <p14:creationId xmlns:p14="http://schemas.microsoft.com/office/powerpoint/2010/main" val="8725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93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Do you agree to reflect the following text in the Sensing NDP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0" indent="0">
              <a:buNone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To apply the </a:t>
            </a:r>
            <a:r>
              <a:rPr lang="en-US" altLang="zh-CN" sz="1600" dirty="0"/>
              <a:t>HE TB Ranging NDP to the TF sounding phase in a TB sensing measurement instance when PPDU BW ≤ 160 MHz;</a:t>
            </a: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To apply the </a:t>
            </a:r>
            <a:r>
              <a:rPr lang="en-US" altLang="zh-CN" sz="1600" dirty="0"/>
              <a:t>HE Ranging NDP to the NDPA sounding phase in a TB sensing measurement instance when PPDU BW ≤ 160 MHz;</a:t>
            </a: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To apply the </a:t>
            </a:r>
            <a:r>
              <a:rPr lang="en-US" altLang="zh-CN" sz="1600" dirty="0"/>
              <a:t>HE Ranging NDP to the non-TB sensing measurement instance when PPDU BW ≤ 160 </a:t>
            </a:r>
            <a:r>
              <a:rPr lang="en-US" altLang="zh-CN" sz="1600" dirty="0" err="1"/>
              <a:t>MHz.</a:t>
            </a:r>
            <a:endParaRPr lang="en-US" altLang="zh-CN" sz="1600" dirty="0"/>
          </a:p>
          <a:p>
            <a:pPr marL="233363" indent="-233363">
              <a:buFontTx/>
              <a:buChar char="-"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93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Do you agree to reflect the following text in the Sensing NDP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0" indent="0">
              <a:buNone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atinLnBrk="0">
              <a:buSzPct val="120000"/>
              <a:buFontTx/>
              <a:buChar char="-"/>
              <a:defRPr/>
            </a:pPr>
            <a:r>
              <a:rPr lang="en-US" altLang="zh-CN" sz="1600" b="0" dirty="0" smtClean="0"/>
              <a:t>To apply the </a:t>
            </a:r>
            <a:r>
              <a:rPr lang="en-US" altLang="zh-CN" sz="1600" b="0" dirty="0"/>
              <a:t>EHT sounding </a:t>
            </a:r>
            <a:r>
              <a:rPr lang="en-US" altLang="zh-CN" sz="1600" b="0" dirty="0" smtClean="0"/>
              <a:t>NDP </a:t>
            </a:r>
            <a:r>
              <a:rPr lang="en-US" altLang="zh-CN" sz="1600" b="0" dirty="0"/>
              <a:t>(including specified preamble puncturing patterns)</a:t>
            </a:r>
            <a:r>
              <a:rPr lang="en-US" altLang="zh-CN" sz="1600" b="0" dirty="0" smtClean="0"/>
              <a:t>, </a:t>
            </a:r>
            <a:r>
              <a:rPr lang="en-US" altLang="zh-CN" sz="1600" b="0" dirty="0"/>
              <a:t>when PPDU BW = 320 MHz, </a:t>
            </a:r>
            <a:r>
              <a:rPr lang="en-US" altLang="zh-CN" sz="1600" b="0" dirty="0" smtClean="0"/>
              <a:t>only to </a:t>
            </a:r>
            <a:r>
              <a:rPr lang="en-US" altLang="zh-CN" sz="1600" b="0" dirty="0"/>
              <a:t>a TB sensing measurement instance </a:t>
            </a:r>
            <a:r>
              <a:rPr lang="en-US" altLang="zh-CN" sz="1600" b="0" dirty="0" smtClean="0"/>
              <a:t>in the </a:t>
            </a:r>
            <a:r>
              <a:rPr lang="en-US" altLang="zh-CN" sz="1600" b="0" dirty="0"/>
              <a:t>NDPA sounding phase as the SI2SR </a:t>
            </a:r>
            <a:r>
              <a:rPr lang="en-US" altLang="zh-CN" sz="1600" b="0" dirty="0" smtClean="0"/>
              <a:t>NDP.</a:t>
            </a:r>
            <a:endParaRPr lang="en-US" altLang="zh-CN" sz="1600" b="0" dirty="0"/>
          </a:p>
          <a:p>
            <a:pPr marL="225425" indent="-225425" latinLnBrk="0">
              <a:buSzPct val="120000"/>
              <a:buNone/>
              <a:defRPr/>
            </a:pPr>
            <a:endParaRPr lang="en-US" sz="1600" b="0" dirty="0"/>
          </a:p>
          <a:p>
            <a:pPr marL="225425" indent="-225425" latinLnBrk="0">
              <a:buSzPct val="120000"/>
              <a:buNone/>
              <a:defRPr/>
            </a:pP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07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221051</TotalTime>
  <Words>1180</Words>
  <Application>Microsoft Office PowerPoint</Application>
  <PresentationFormat>On-screen Show (4:3)</PresentationFormat>
  <Paragraphs>110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굴림</vt:lpstr>
      <vt:lpstr>굴림</vt:lpstr>
      <vt:lpstr>맑은 고딕</vt:lpstr>
      <vt:lpstr>MS Gothic</vt:lpstr>
      <vt:lpstr>Arial</vt:lpstr>
      <vt:lpstr>Calibri</vt:lpstr>
      <vt:lpstr>Times New Roman</vt:lpstr>
      <vt:lpstr>802-11-Submission</vt:lpstr>
      <vt:lpstr>Reuse of HE (TB) ranging NDP and EHT sounding NDP in 802.11bf</vt:lpstr>
      <vt:lpstr>Background</vt:lpstr>
      <vt:lpstr>SR2SI NDP and SI2SR NDP transmissions in 802.11bf </vt:lpstr>
      <vt:lpstr>Consideration of HE (TB) Ranging NDP for 802.11bf sensing </vt:lpstr>
      <vt:lpstr>EHT sounding NDP transmission in 802.11be</vt:lpstr>
      <vt:lpstr>Consideration of EHT sounding NDP for 802.11bf TB sensing </vt:lpstr>
      <vt:lpstr>Consideration of EHT sounding NDP for 802.11bf non-TB sensing </vt:lpstr>
      <vt:lpstr>SP1</vt:lpstr>
      <vt:lpstr>SP2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3809</cp:revision>
  <cp:lastPrinted>2019-10-30T14:42:18Z</cp:lastPrinted>
  <dcterms:created xsi:type="dcterms:W3CDTF">2007-05-21T21:00:37Z</dcterms:created>
  <dcterms:modified xsi:type="dcterms:W3CDTF">2022-11-07T22:30:52Z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