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412" r:id="rId3"/>
    <p:sldId id="425" r:id="rId4"/>
    <p:sldId id="440" r:id="rId5"/>
    <p:sldId id="1011" r:id="rId6"/>
    <p:sldId id="1012" r:id="rId7"/>
    <p:sldId id="1020" r:id="rId8"/>
    <p:sldId id="689" r:id="rId9"/>
    <p:sldId id="1016" r:id="rId10"/>
    <p:sldId id="441" r:id="rId11"/>
    <p:sldId id="688" r:id="rId12"/>
    <p:sldId id="1018" r:id="rId13"/>
    <p:sldId id="1019" r:id="rId14"/>
    <p:sldId id="434" r:id="rId15"/>
    <p:sldId id="429" r:id="rId1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/>
  <p:cmAuthor id="2" name="Ming Gan" initials="M" lastIdx="7" clrIdx="1">
    <p:extLst>
      <p:ext uri="{19B8F6BF-5375-455C-9EA6-DF929625EA0E}">
        <p15:presenceInfo xmlns:p15="http://schemas.microsoft.com/office/powerpoint/2012/main" userId="Ming Gan" providerId="None"/>
      </p:ext>
    </p:extLst>
  </p:cmAuthor>
  <p:cmAuthor id="3" name="Stephen McCann" initials="SM" lastIdx="2" clrIdx="2">
    <p:extLst>
      <p:ext uri="{19B8F6BF-5375-455C-9EA6-DF929625EA0E}">
        <p15:presenceInfo xmlns:p15="http://schemas.microsoft.com/office/powerpoint/2012/main" userId="S-1-5-21-147214757-305610072-1517763936-7933830" providerId="AD"/>
      </p:ext>
    </p:extLst>
  </p:cmAuthor>
  <p:cmAuthor id="4" name="Yan Xin" initials="YX" lastIdx="4" clrIdx="3">
    <p:extLst>
      <p:ext uri="{19B8F6BF-5375-455C-9EA6-DF929625EA0E}">
        <p15:presenceInfo xmlns:p15="http://schemas.microsoft.com/office/powerpoint/2012/main" userId="Yan Xin" providerId="None"/>
      </p:ext>
    </p:extLst>
  </p:cmAuthor>
  <p:cmAuthor id="5" name="Shimi Shilo (TRC)" initials="SS(" lastIdx="4" clrIdx="4">
    <p:extLst>
      <p:ext uri="{19B8F6BF-5375-455C-9EA6-DF929625EA0E}">
        <p15:presenceInfo xmlns:p15="http://schemas.microsoft.com/office/powerpoint/2012/main" userId="S-1-5-21-147214757-305610072-1517763936-4623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FA"/>
    <a:srgbClr val="00CC99"/>
    <a:srgbClr val="00B050"/>
    <a:srgbClr val="90FA93"/>
    <a:srgbClr val="FAE690"/>
    <a:srgbClr val="FD9491"/>
    <a:srgbClr val="DFB7D9"/>
    <a:srgbClr val="C2C2FE"/>
    <a:srgbClr val="F49088"/>
    <a:srgbClr val="FF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3072" autoAdjust="0"/>
  </p:normalViewPr>
  <p:slideViewPr>
    <p:cSldViewPr>
      <p:cViewPr>
        <p:scale>
          <a:sx n="90" d="100"/>
          <a:sy n="90" d="100"/>
        </p:scale>
        <p:origin x="122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642" y="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6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6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2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7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3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1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Page </a:t>
            </a:r>
            <a:fld id="{3B191D38-BDD1-6541-816B-CB820FB164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8134" y="6475413"/>
            <a:ext cx="315791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Nov 2022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17525" y="6475413"/>
            <a:ext cx="42640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XXYZ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Nov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8133" y="6475413"/>
            <a:ext cx="31579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Nov 2022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8133" y="6475413"/>
            <a:ext cx="31579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November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28133" y="6475413"/>
            <a:ext cx="31579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November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28133" y="6475413"/>
            <a:ext cx="31579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28133" y="6475413"/>
            <a:ext cx="31579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Nov 2022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/>
              <a:t>Nov 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28133" y="6475413"/>
            <a:ext cx="3157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/>
              <a:t>XYZ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802.11-22/1809r0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719" y="6475413"/>
            <a:ext cx="1497206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453" y="990600"/>
            <a:ext cx="8763000" cy="7620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br>
              <a:rPr lang="en-US" sz="2400" dirty="0"/>
            </a:br>
            <a:r>
              <a:rPr lang="en-US" sz="2400" i="0" dirty="0">
                <a:solidFill>
                  <a:srgbClr val="000000"/>
                </a:solidFill>
                <a:effectLst/>
                <a:latin typeface="+mn-lt"/>
              </a:rPr>
              <a:t>A Perspective on UHR Features for Operator Residential Deployments</a:t>
            </a:r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2062843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2022-11-15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260341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</a:t>
            </a:r>
            <a:r>
              <a:rPr lang="en-US" dirty="0"/>
              <a:t>2022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21267"/>
              </p:ext>
            </p:extLst>
          </p:nvPr>
        </p:nvGraphicFramePr>
        <p:xfrm>
          <a:off x="762000" y="2820385"/>
          <a:ext cx="7467601" cy="30774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Lili Hervieu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CableLabs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l.hervieu@cablelabs.com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Carol Ansley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Cox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Carol.Ansley@cox.com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Matthew Chappell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Cox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matthew.chappell2@cox.com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Allen Huotari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Comcast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u="none" strike="noStrike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</a:rPr>
                        <a:t>allen_huotari@comcast.com</a:t>
                      </a:r>
                      <a:endParaRPr lang="sv-SE" sz="1200" b="0" u="none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Loay Kreishan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Charter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loay.kreishan@charter.com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669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u="none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Luther Smith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CableLabs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l.smith@CableLabs.com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1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Trilok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Mutyala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Comcast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u="none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trilok_Mutyala@comcast.com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2575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u="none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Darshak Thakore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CableLabs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d.thakore@cablelabs.com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0115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u="none" strike="noStrike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</a:rPr>
                        <a:t>Amelia Andersdotter</a:t>
                      </a:r>
                      <a:endParaRPr lang="sv-SE" sz="1200" b="0" u="none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u="none" strike="noStrike" spc="-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Sky Group/Comcast</a:t>
                      </a:r>
                      <a:endParaRPr lang="sv-SE" sz="1200" b="0" u="none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u="none" strike="noStrike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</a:rPr>
                        <a:t>amelia.ieee@andersdotter.cc</a:t>
                      </a:r>
                      <a:endParaRPr lang="sv-SE" sz="1200" b="0" u="none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7159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984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Multi-AP Coordination: </a:t>
            </a:r>
            <a:r>
              <a:rPr lang="en-US" altLang="zh-CN" dirty="0">
                <a:solidFill>
                  <a:schemeClr val="tx1"/>
                </a:solidFill>
              </a:rPr>
              <a:t>Roaming and Mobility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Mobility and roaming in residential deployments include many scenarios:</a:t>
            </a:r>
          </a:p>
          <a:p>
            <a:pPr marL="685800" lvl="1">
              <a:buFontTx/>
              <a:buChar char="-"/>
            </a:pPr>
            <a:r>
              <a:rPr lang="en-US" sz="1200" dirty="0">
                <a:cs typeface="Calibri" panose="020F0502020204030204" pitchFamily="34" charset="0"/>
              </a:rPr>
              <a:t>“Mesh-APs”/extenders (mainly SFUs)</a:t>
            </a:r>
          </a:p>
          <a:p>
            <a:pPr marL="685800" lvl="1">
              <a:buFontTx/>
              <a:buChar char="-"/>
            </a:pPr>
            <a:r>
              <a:rPr lang="en-US" sz="1200" dirty="0">
                <a:cs typeface="Calibri" panose="020F0502020204030204" pitchFamily="34" charset="0"/>
              </a:rPr>
              <a:t>Community Wi-Fi (SFUs/MDUs)</a:t>
            </a:r>
          </a:p>
          <a:p>
            <a:pPr marL="685800" lvl="1">
              <a:buFontTx/>
              <a:buChar char="-"/>
            </a:pPr>
            <a:r>
              <a:rPr lang="en-US" sz="1200" dirty="0">
                <a:cs typeface="Calibri" panose="020F0502020204030204" pitchFamily="34" charset="0"/>
              </a:rPr>
              <a:t>Property-wide Wi-Fi (managed MDUs) – “Enterprise like” deployments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Some clients make bad roaming decisions (do not roam as suggested by the AP) or do not roam at all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200" dirty="0">
                <a:cs typeface="Calibri" panose="020F0502020204030204" pitchFamily="34" charset="0"/>
              </a:rPr>
              <a:t>Impact the user QoE and other clients as well.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Multi-AP coordination should address seamless roaming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200" dirty="0">
                <a:cs typeface="Calibri" panose="020F0502020204030204" pitchFamily="34" charset="0"/>
              </a:rPr>
              <a:t>Several contributions have proposed Virtual BSS (V-BSS) [18] and hitless roaming [19]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200" dirty="0">
                <a:cs typeface="Calibri" panose="020F0502020204030204" pitchFamily="34" charset="0"/>
              </a:rPr>
              <a:t>Need to consider a “non-AP STA mandatory roaming” mode (optional feature) for “trusted Multi-APs”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Seamless roaming to address deployments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cs typeface="Calibri" panose="020F0502020204030204" pitchFamily="34" charset="0"/>
              </a:rPr>
              <a:t>Without backhaul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cs typeface="Calibri" panose="020F0502020204030204" pitchFamily="34" charset="0"/>
              </a:rPr>
              <a:t>With wired and wireless backhauls, different backhaul capacity/latency</a:t>
            </a:r>
            <a:endParaRPr lang="en-US" sz="1200" strike="sngStrike" dirty="0">
              <a:cs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215145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A7A9-9179-9A24-6908-470BF562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Consideration to Extend Coverage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4D8C-C8B2-592A-EFD5-015E27462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cs typeface="Calibri" panose="020F0502020204030204" pitchFamily="34" charset="0"/>
              </a:rPr>
              <a:t>Exploratory discussion:</a:t>
            </a:r>
          </a:p>
          <a:p>
            <a:pPr lvl="1"/>
            <a:r>
              <a:rPr lang="en-US" sz="1600" dirty="0">
                <a:cs typeface="Calibri" panose="020F0502020204030204" pitchFamily="34" charset="0"/>
              </a:rPr>
              <a:t>Consider optimizing Coordinated APs WLAN fronthaul and backhaul running on same channel and radio</a:t>
            </a:r>
          </a:p>
          <a:p>
            <a:pPr lvl="1"/>
            <a:r>
              <a:rPr lang="en-US" sz="1600" dirty="0">
                <a:cs typeface="Calibri" panose="020F0502020204030204" pitchFamily="34" charset="0"/>
              </a:rPr>
              <a:t>Consider a new non-AP STA class of devices (e.g., proxy non-AP STA) to extend coverage </a:t>
            </a:r>
          </a:p>
          <a:p>
            <a:pPr lvl="2"/>
            <a:r>
              <a:rPr lang="en-US" sz="1600" dirty="0">
                <a:cs typeface="Calibri" panose="020F0502020204030204" pitchFamily="34" charset="0"/>
              </a:rPr>
              <a:t>Use case example: doorbell to extend coverage to the backyard. </a:t>
            </a:r>
          </a:p>
          <a:p>
            <a:pPr lvl="2"/>
            <a:r>
              <a:rPr lang="en-US" sz="1600" dirty="0">
                <a:cs typeface="Calibri" panose="020F0502020204030204" pitchFamily="34" charset="0"/>
              </a:rPr>
              <a:t>Target is to extend range for limited traffic IoT devices</a:t>
            </a:r>
          </a:p>
          <a:p>
            <a:pPr lvl="2"/>
            <a:r>
              <a:rPr lang="en-US" sz="1600" dirty="0">
                <a:cs typeface="Calibri" panose="020F0502020204030204" pitchFamily="34" charset="0"/>
              </a:rPr>
              <a:t>Low complexity &amp; cost constraints </a:t>
            </a:r>
          </a:p>
          <a:p>
            <a:pPr lvl="2"/>
            <a:r>
              <a:rPr lang="en-US" sz="1600" dirty="0">
                <a:cs typeface="Calibri" panose="020F0502020204030204" pitchFamily="34" charset="0"/>
              </a:rPr>
              <a:t>Act as a relay, not a signal repeater</a:t>
            </a:r>
          </a:p>
          <a:p>
            <a:pPr lvl="2"/>
            <a:r>
              <a:rPr lang="en-US" sz="1600" dirty="0">
                <a:cs typeface="Calibri" panose="020F0502020204030204" pitchFamily="34" charset="0"/>
              </a:rPr>
              <a:t>Ideally support legacy devices (e.g., 802.11n)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9B897-05C9-AE9B-D25A-E538CA3E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CF584-15DF-2BAA-A0A2-713F0556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AD3C16-8606-9CB5-BCC1-A7468F3D19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Nov 2022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45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3410E-59E2-1984-4910-4A5D1B0ED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0" t="23991" r="3893" b="30000"/>
          <a:stretch/>
        </p:blipFill>
        <p:spPr>
          <a:xfrm>
            <a:off x="2345639" y="4545441"/>
            <a:ext cx="3998698" cy="1816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09FA4-3273-8EDB-E9F2-71805866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Consideration To Reduce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0DCF-D368-2DB1-D41B-B16151CB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Bottleneck links are often where packet buffering (latency/loss) happens</a:t>
            </a:r>
          </a:p>
          <a:p>
            <a:pPr lvl="1"/>
            <a:r>
              <a:rPr lang="en-US" sz="1200" dirty="0"/>
              <a:t> Slowest link in the path between sender and receiver</a:t>
            </a:r>
          </a:p>
          <a:p>
            <a:pPr lvl="1"/>
            <a:r>
              <a:rPr lang="en-US" sz="1200" dirty="0"/>
              <a:t>Most commonly the Wi-Fi or access network link (CM/DSL)</a:t>
            </a:r>
          </a:p>
          <a:p>
            <a:r>
              <a:rPr lang="en-US" sz="1400" dirty="0"/>
              <a:t>Congestion Control legacy: Reno relies on the network to: </a:t>
            </a:r>
          </a:p>
          <a:p>
            <a:pPr lvl="1"/>
            <a:r>
              <a:rPr lang="en-US" sz="1200" dirty="0"/>
              <a:t>Provide deep packet buffers and drop packets when buffers overflow</a:t>
            </a:r>
          </a:p>
          <a:p>
            <a:pPr lvl="1"/>
            <a:r>
              <a:rPr lang="en-US" sz="1200" dirty="0"/>
              <a:t>Try to keep those buffers full, leading to latency and packet loss for non-TCP traffic too</a:t>
            </a:r>
          </a:p>
          <a:p>
            <a:r>
              <a:rPr lang="en-US" sz="1400" dirty="0"/>
              <a:t>Consider supporting new IETF technologies such as</a:t>
            </a:r>
            <a:endParaRPr lang="en-US" sz="1600" dirty="0"/>
          </a:p>
          <a:p>
            <a:pPr lvl="1"/>
            <a:r>
              <a:rPr lang="en-US" sz="1000" dirty="0"/>
              <a:t>IETF “L4S” “Low-Latency Low-Loss Scalable” </a:t>
            </a:r>
            <a:endParaRPr lang="en-US" sz="800" dirty="0"/>
          </a:p>
          <a:p>
            <a:pPr lvl="1"/>
            <a:r>
              <a:rPr lang="en-US" sz="1000" dirty="0"/>
              <a:t>IETF NQB (non-Queue Building) DSCP </a:t>
            </a:r>
          </a:p>
          <a:p>
            <a:r>
              <a:rPr lang="en-US" sz="1400" dirty="0"/>
              <a:t>Consider Reducing burstiness caused by Wi-Fi links to best support L4S and NQB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802B1-0DE5-F909-D468-14A811FE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5E38E-5A56-0950-2F51-061F9E93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7F8CC0-ECC1-C866-B7C7-1631702180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101931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A7A9-9179-9A24-6908-470BF562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Consideration for AP Power </a:t>
            </a:r>
            <a:r>
              <a:rPr lang="en-US" altLang="zh-CN" dirty="0"/>
              <a:t>S</a:t>
            </a:r>
            <a:r>
              <a:rPr lang="en-US" altLang="zh-CN" sz="3200" dirty="0"/>
              <a:t>aving </a:t>
            </a:r>
            <a:r>
              <a:rPr lang="en-US" altLang="zh-CN" dirty="0"/>
              <a:t>M</a:t>
            </a:r>
            <a:r>
              <a:rPr lang="en-US" altLang="zh-CN" sz="3200" dirty="0"/>
              <a:t>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4D8C-C8B2-592A-EFD5-015E27462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spc="-1" dirty="0">
                <a:solidFill>
                  <a:srgbClr val="000000"/>
                </a:solidFill>
                <a:ea typeface="DejaVu Sans"/>
              </a:rPr>
              <a:t>Battery life is a known top priority in the handset market</a:t>
            </a:r>
            <a:endParaRPr lang="sv-SE" sz="1600" spc="-1" dirty="0"/>
          </a:p>
          <a:p>
            <a:r>
              <a:rPr lang="en-AU" sz="1600" b="1" spc="-1" dirty="0">
                <a:solidFill>
                  <a:srgbClr val="000000"/>
                </a:solidFill>
                <a:ea typeface="DejaVu Sans"/>
              </a:rPr>
              <a:t>However, </a:t>
            </a:r>
            <a:r>
              <a:rPr lang="en-AU" sz="1600" spc="-1" dirty="0">
                <a:solidFill>
                  <a:srgbClr val="000000"/>
                </a:solidFill>
                <a:ea typeface="DejaVu Sans"/>
              </a:rPr>
              <a:t>aggregate total household energy consumption is rapidly emerging</a:t>
            </a:r>
          </a:p>
          <a:p>
            <a:pPr lvl="1"/>
            <a:r>
              <a:rPr lang="en-AU" sz="1400" spc="-1" dirty="0">
                <a:solidFill>
                  <a:srgbClr val="000000"/>
                </a:solidFill>
                <a:ea typeface="DejaVu Sans"/>
              </a:rPr>
              <a:t>Every household device matters:</a:t>
            </a:r>
          </a:p>
          <a:p>
            <a:pPr lvl="2"/>
            <a:r>
              <a:rPr lang="en-AU" sz="1200" spc="-1" dirty="0">
                <a:solidFill>
                  <a:srgbClr val="000000"/>
                </a:solidFill>
                <a:ea typeface="DejaVu Sans"/>
              </a:rPr>
              <a:t>Environmentally conscious consumers</a:t>
            </a:r>
            <a:endParaRPr lang="sv-SE" sz="1200" spc="-1" dirty="0"/>
          </a:p>
          <a:p>
            <a:pPr lvl="2"/>
            <a:r>
              <a:rPr lang="en-AU" sz="1200" spc="-1" dirty="0">
                <a:solidFill>
                  <a:srgbClr val="000000"/>
                </a:solidFill>
                <a:ea typeface="DejaVu Sans"/>
              </a:rPr>
              <a:t>Variable energy-price sensitive consumers</a:t>
            </a:r>
            <a:endParaRPr lang="sv-SE" sz="1200" spc="-1" dirty="0"/>
          </a:p>
          <a:p>
            <a:pPr lvl="2"/>
            <a:r>
              <a:rPr lang="en-AU" sz="1200" spc="-1" dirty="0">
                <a:solidFill>
                  <a:srgbClr val="000000"/>
                </a:solidFill>
                <a:ea typeface="DejaVu Sans"/>
              </a:rPr>
              <a:t>Regulatory pressure on household appliance and equipment vendors </a:t>
            </a:r>
            <a:r>
              <a:rPr lang="en-US" sz="1200" spc="-1" dirty="0">
                <a:solidFill>
                  <a:srgbClr val="000000"/>
                </a:solidFill>
                <a:ea typeface="DejaVu Sans"/>
              </a:rPr>
              <a:t>make some markets subject to requiring stand-by modes with </a:t>
            </a:r>
            <a:r>
              <a:rPr lang="en-US" sz="1200" u="sng" spc="-1" dirty="0">
                <a:solidFill>
                  <a:srgbClr val="000000"/>
                </a:solidFill>
                <a:ea typeface="DejaVu Sans"/>
              </a:rPr>
              <a:t>as low as &lt;8W power</a:t>
            </a:r>
            <a:r>
              <a:rPr lang="en-US" sz="1200" spc="-1" dirty="0">
                <a:solidFill>
                  <a:srgbClr val="000000"/>
                </a:solidFill>
                <a:ea typeface="DejaVu Sans"/>
              </a:rPr>
              <a:t> consumption</a:t>
            </a:r>
            <a:endParaRPr lang="sv-SE" sz="1200" spc="-1" dirty="0">
              <a:solidFill>
                <a:srgbClr val="000000"/>
              </a:solidFill>
              <a:ea typeface="DejaVu Sans"/>
            </a:endParaRPr>
          </a:p>
          <a:p>
            <a:pPr lvl="1"/>
            <a:r>
              <a:rPr lang="sv-SE" sz="1400" spc="-1" dirty="0">
                <a:solidFill>
                  <a:srgbClr val="000000"/>
                </a:solidFill>
              </a:rPr>
              <a:t>The AP also matters!</a:t>
            </a:r>
          </a:p>
          <a:p>
            <a:r>
              <a:rPr lang="en-US" sz="1600" spc="-1" dirty="0">
                <a:solidFill>
                  <a:srgbClr val="000000"/>
                </a:solidFill>
                <a:ea typeface="DejaVu Sans"/>
              </a:rPr>
              <a:t>Need for configuring </a:t>
            </a:r>
            <a:r>
              <a:rPr lang="en-US" sz="1600" b="1" spc="-1" dirty="0">
                <a:solidFill>
                  <a:srgbClr val="000000"/>
                </a:solidFill>
                <a:ea typeface="DejaVu Sans"/>
              </a:rPr>
              <a:t>“Green AP low power modes“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ea typeface="DejaVu Sans"/>
              </a:rPr>
              <a:t>AP low power modes has been proposed in </a:t>
            </a:r>
            <a:r>
              <a:rPr lang="en-US" sz="1400" b="1" spc="-1" dirty="0">
                <a:solidFill>
                  <a:srgbClr val="000000"/>
                </a:solidFill>
                <a:ea typeface="DejaVu Sans"/>
              </a:rPr>
              <a:t> [7]</a:t>
            </a:r>
            <a:endParaRPr lang="en-US" sz="1400" spc="-1" dirty="0">
              <a:solidFill>
                <a:srgbClr val="000000"/>
              </a:solidFill>
              <a:ea typeface="DejaVu Sans"/>
            </a:endParaRPr>
          </a:p>
          <a:p>
            <a:pPr lvl="1"/>
            <a:r>
              <a:rPr lang="en-US" sz="1400" spc="-1" dirty="0">
                <a:solidFill>
                  <a:srgbClr val="000000"/>
                </a:solidFill>
                <a:ea typeface="DejaVu Sans"/>
              </a:rPr>
              <a:t>This is challenging when each generation of .11 technologies focuses on higher-throughput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ea typeface="DejaVu Sans"/>
              </a:rPr>
              <a:t> We need alternative priorities too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ea typeface="DejaVu Sans"/>
              </a:rPr>
              <a:t>Harmonized industry support for opportunistically disabling functionality that consumes more power and/or powering down subsystems in AP</a:t>
            </a:r>
          </a:p>
          <a:p>
            <a:pPr lvl="2"/>
            <a:r>
              <a:rPr lang="en-US" sz="1200" spc="-1" dirty="0">
                <a:solidFill>
                  <a:srgbClr val="000000"/>
                </a:solidFill>
                <a:ea typeface="DejaVu Sans"/>
              </a:rPr>
              <a:t>Without standardized “low power modes” there may be a risk of inadvertently disconnecting client devices when a “green profile” is enabled (or disabled) on the AP</a:t>
            </a:r>
          </a:p>
          <a:p>
            <a:pPr lvl="2"/>
            <a:r>
              <a:rPr lang="en-AU" sz="1200" spc="-1" dirty="0">
                <a:solidFill>
                  <a:srgbClr val="000000"/>
                </a:solidFill>
                <a:ea typeface="DejaVu Sans"/>
              </a:rPr>
              <a:t>Could be a toolbox for quick power up/down of mechanisms currently available that remain configurable by vendors</a:t>
            </a:r>
            <a:endParaRPr lang="sv-SE" sz="1200" spc="-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9B897-05C9-AE9B-D25A-E538CA3E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CF584-15DF-2BAA-A0A2-713F0556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AD3C16-8606-9CB5-BCC1-A7468F3D19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Nov 2022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924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000" dirty="0"/>
              <a:t>In this contribution, we provide our considerations on </a:t>
            </a:r>
            <a:r>
              <a:rPr lang="en-US" altLang="zh-CN" sz="2000" dirty="0">
                <a:solidFill>
                  <a:schemeClr val="tx2"/>
                </a:solidFill>
              </a:rPr>
              <a:t>the next major MAC/PHY amendment in 802.11:</a:t>
            </a:r>
          </a:p>
          <a:p>
            <a:pPr lvl="1" algn="just"/>
            <a:r>
              <a:rPr lang="en-US" altLang="zh-CN" sz="1800" dirty="0">
                <a:solidFill>
                  <a:schemeClr val="tx2"/>
                </a:solidFill>
              </a:rPr>
              <a:t>Muti-AP coordination is a key technology for residential deployments</a:t>
            </a:r>
          </a:p>
          <a:p>
            <a:pPr lvl="2" algn="just"/>
            <a:r>
              <a:rPr lang="en-US" altLang="zh-CN" sz="1600" dirty="0">
                <a:solidFill>
                  <a:schemeClr val="tx2"/>
                </a:solidFill>
              </a:rPr>
              <a:t> Support for “Mesh APs/extenders with various WLAN backhaul capabilities and configurations </a:t>
            </a:r>
          </a:p>
          <a:p>
            <a:pPr lvl="2" algn="just"/>
            <a:r>
              <a:rPr lang="en-US" altLang="zh-CN" sz="1600" dirty="0">
                <a:solidFill>
                  <a:schemeClr val="tx2"/>
                </a:solidFill>
              </a:rPr>
              <a:t>Support for “trusted” APs w/o backhaul in non-managed MDU deployments</a:t>
            </a:r>
          </a:p>
          <a:p>
            <a:pPr lvl="2" algn="just"/>
            <a:r>
              <a:rPr lang="en-US" altLang="zh-CN" sz="1600" dirty="0">
                <a:solidFill>
                  <a:schemeClr val="tx2"/>
                </a:solidFill>
              </a:rPr>
              <a:t>Method to assist AP placements when deploying “Mesh APs”/extenders</a:t>
            </a:r>
          </a:p>
          <a:p>
            <a:pPr lvl="2" algn="just"/>
            <a:r>
              <a:rPr lang="en-US" altLang="zh-CN" sz="1600" dirty="0">
                <a:solidFill>
                  <a:schemeClr val="tx2"/>
                </a:solidFill>
              </a:rPr>
              <a:t>Seamless roaming </a:t>
            </a:r>
          </a:p>
          <a:p>
            <a:pPr lvl="1" algn="just"/>
            <a:r>
              <a:rPr lang="en-US" altLang="zh-CN" sz="1800" dirty="0">
                <a:solidFill>
                  <a:schemeClr val="tx2"/>
                </a:solidFill>
              </a:rPr>
              <a:t>Consider methods for non-AP STA to extend coverage </a:t>
            </a:r>
          </a:p>
          <a:p>
            <a:pPr lvl="1" algn="just"/>
            <a:r>
              <a:rPr lang="en-US" altLang="zh-CN" sz="1800" dirty="0">
                <a:solidFill>
                  <a:schemeClr val="tx2"/>
                </a:solidFill>
              </a:rPr>
              <a:t>Consider new IETF technologies such as L4S &amp; NQB to reduce latency</a:t>
            </a:r>
          </a:p>
          <a:p>
            <a:pPr lvl="1" algn="just"/>
            <a:r>
              <a:rPr lang="en-US" altLang="zh-CN" sz="1800" dirty="0">
                <a:solidFill>
                  <a:schemeClr val="tx2"/>
                </a:solidFill>
              </a:rPr>
              <a:t>Consider implementing AP power saving modes</a:t>
            </a:r>
          </a:p>
          <a:p>
            <a:pPr lvl="1" algn="just"/>
            <a:endParaRPr lang="en-US" altLang="zh-CN" dirty="0">
              <a:solidFill>
                <a:schemeClr val="tx2"/>
              </a:solidFill>
            </a:endParaRPr>
          </a:p>
          <a:p>
            <a:pPr lvl="1" algn="just"/>
            <a:endParaRPr lang="en-US" altLang="zh-CN" dirty="0">
              <a:solidFill>
                <a:schemeClr val="tx2"/>
              </a:solidFill>
            </a:endParaRPr>
          </a:p>
          <a:p>
            <a:endParaRPr lang="en-US" altLang="zh-CN" kern="1200" dirty="0">
              <a:ea typeface="宋体" panose="02010600030101010101" pitchFamily="2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356732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References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[1] 11-19-0140r1, “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Discussion on Multi-AP Coordination Type”</a:t>
            </a:r>
          </a:p>
          <a:p>
            <a:r>
              <a:rPr kumimoji="1" lang="en-US" altLang="zh-CN" sz="1800" dirty="0">
                <a:solidFill>
                  <a:srgbClr val="000000"/>
                </a:solidFill>
                <a:ea typeface="+mj-ea"/>
                <a:cs typeface="+mj-cs"/>
              </a:rPr>
              <a:t>[2] 11-22-1530r1: “</a:t>
            </a:r>
            <a:r>
              <a:rPr lang="en-US" altLang="zh-CN" sz="1800" dirty="0"/>
              <a:t>Multi AP coordination for next-generation Wi-Fi</a:t>
            </a:r>
            <a:r>
              <a:rPr kumimoji="1" lang="en-US" altLang="zh-CN" sz="1800" dirty="0">
                <a:solidFill>
                  <a:srgbClr val="000000"/>
                </a:solidFill>
                <a:ea typeface="+mj-ea"/>
                <a:cs typeface="+mj-cs"/>
              </a:rPr>
              <a:t>”</a:t>
            </a:r>
          </a:p>
          <a:p>
            <a:r>
              <a:rPr kumimoji="1" lang="en-US" altLang="zh-CN" sz="1800" dirty="0">
                <a:solidFill>
                  <a:srgbClr val="000000"/>
                </a:solidFill>
                <a:ea typeface="+mj-ea"/>
                <a:cs typeface="+mj-cs"/>
              </a:rPr>
              <a:t>[3] 11-22-1512r0: “</a:t>
            </a:r>
            <a:r>
              <a:rPr lang="en-US" sz="1800" dirty="0"/>
              <a:t>UHR SG and Multi-AP</a:t>
            </a:r>
            <a:r>
              <a:rPr kumimoji="1" lang="en-US" sz="1800" dirty="0">
                <a:solidFill>
                  <a:srgbClr val="000000"/>
                </a:solidFill>
                <a:ea typeface="+mj-ea"/>
                <a:cs typeface="+mj-cs"/>
              </a:rPr>
              <a:t>”</a:t>
            </a:r>
          </a:p>
          <a:p>
            <a:r>
              <a:rPr kumimoji="1" lang="en-US" altLang="zh-CN" sz="1800" dirty="0">
                <a:solidFill>
                  <a:srgbClr val="000000"/>
                </a:solidFill>
                <a:ea typeface="+mj-ea"/>
                <a:cs typeface="+mj-cs"/>
              </a:rPr>
              <a:t>[4] 11-19-1895r2: “</a:t>
            </a:r>
            <a:r>
              <a:rPr lang="en-US" sz="1800" dirty="0"/>
              <a:t>Setup for Multi-AP coordination”</a:t>
            </a:r>
            <a:r>
              <a:rPr kumimoji="1" lang="en-US" altLang="zh-CN" sz="18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</a:p>
          <a:p>
            <a:r>
              <a:rPr lang="en-US" sz="1800" dirty="0">
                <a:solidFill>
                  <a:srgbClr val="000000"/>
                </a:solidFill>
                <a:cs typeface="Calibri" panose="020F0702030404030204" pitchFamily="34" charset="0"/>
              </a:rPr>
              <a:t>[5] 11-22-1394r1, “</a:t>
            </a:r>
            <a:r>
              <a:rPr lang="en-US" sz="1800" dirty="0"/>
              <a:t>Virtual BSS And Multi AP Transmissions”</a:t>
            </a:r>
          </a:p>
          <a:p>
            <a:r>
              <a:rPr lang="en-US" sz="1800" dirty="0">
                <a:solidFill>
                  <a:srgbClr val="000000"/>
                </a:solidFill>
                <a:cs typeface="Calibri" panose="020F0702030404030204" pitchFamily="34" charset="0"/>
              </a:rPr>
              <a:t>[6] 11-22-1580r1, “</a:t>
            </a:r>
            <a:r>
              <a:rPr lang="en-US" sz="1800" dirty="0"/>
              <a:t>A perspective on proposed </a:t>
            </a:r>
            <a:r>
              <a:rPr lang="en-AU" sz="1800" dirty="0"/>
              <a:t>Ultra-High Reliability (UHR) </a:t>
            </a:r>
            <a:r>
              <a:rPr lang="en-US" sz="1800" dirty="0"/>
              <a:t>features for enterprise use cases”</a:t>
            </a:r>
          </a:p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702030404030204" pitchFamily="34" charset="0"/>
              </a:rPr>
              <a:t>[7] 11-22-1790r0, “</a:t>
            </a:r>
            <a:r>
              <a:rPr lang="en-US" sz="1800" b="1" strike="noStrike" spc="-1" dirty="0">
                <a:solidFill>
                  <a:srgbClr val="000000"/>
                </a:solidFill>
              </a:rPr>
              <a:t>Ultra-High Reliability (UHR) requirements</a:t>
            </a:r>
            <a:br>
              <a:rPr lang="en-US" sz="1800" dirty="0"/>
            </a:br>
            <a:r>
              <a:rPr lang="en-US" sz="1800" b="1" strike="noStrike" spc="-1" dirty="0">
                <a:solidFill>
                  <a:srgbClr val="000000"/>
                </a:solidFill>
              </a:rPr>
              <a:t>for home-networking use cases”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702030404030204" pitchFamily="34" charset="0"/>
            </a:endParaRPr>
          </a:p>
          <a:p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702030404030204" pitchFamily="34" charset="0"/>
            </a:endParaRPr>
          </a:p>
          <a:p>
            <a:endParaRPr lang="en-US" altLang="zh-CN" sz="1800" dirty="0"/>
          </a:p>
          <a:p>
            <a:endParaRPr lang="en-US" altLang="zh-CN" sz="36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178730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4259" y="1773194"/>
            <a:ext cx="7772400" cy="4399005"/>
          </a:xfrm>
        </p:spPr>
        <p:txBody>
          <a:bodyPr/>
          <a:lstStyle/>
          <a:p>
            <a:r>
              <a:rPr lang="en-US" altLang="zh-CN" sz="2000" dirty="0"/>
              <a:t>This contribution highlights a set of  features to be considered by next gen 802.11 to enhance operator residential deployment use cases</a:t>
            </a:r>
          </a:p>
          <a:p>
            <a:pPr lvl="1"/>
            <a:r>
              <a:rPr lang="en-US" altLang="zh-CN" sz="1600" dirty="0"/>
              <a:t>Encompass a wide variety of deployments from large isolated homes to very dense appartement complexes.</a:t>
            </a:r>
          </a:p>
          <a:p>
            <a:r>
              <a:rPr lang="en-US" altLang="zh-CN" sz="2000" dirty="0"/>
              <a:t>This submission addresses</a:t>
            </a:r>
          </a:p>
          <a:p>
            <a:pPr lvl="1"/>
            <a:r>
              <a:rPr lang="en-US" altLang="zh-CN" sz="1600" dirty="0"/>
              <a:t>Residential deployments backgrounds</a:t>
            </a:r>
          </a:p>
          <a:p>
            <a:pPr lvl="1"/>
            <a:r>
              <a:rPr lang="en-US" altLang="zh-CN" sz="1600" dirty="0"/>
              <a:t>Multi-AP coordination: deployments with backhaul</a:t>
            </a:r>
          </a:p>
          <a:p>
            <a:pPr lvl="1"/>
            <a:r>
              <a:rPr lang="en-US" altLang="zh-CN" sz="1600" dirty="0"/>
              <a:t>Multi-AP coordination: deployments without backhaul</a:t>
            </a:r>
          </a:p>
          <a:p>
            <a:pPr lvl="1"/>
            <a:r>
              <a:rPr lang="en-US" altLang="zh-CN" sz="1600" dirty="0"/>
              <a:t>Multi-AP coordination: AP placement</a:t>
            </a:r>
          </a:p>
          <a:p>
            <a:pPr lvl="1"/>
            <a:r>
              <a:rPr lang="en-US" altLang="zh-CN" sz="1600" dirty="0"/>
              <a:t>Multi-AP coordination: roaming and mobility</a:t>
            </a:r>
          </a:p>
          <a:p>
            <a:pPr lvl="1"/>
            <a:r>
              <a:rPr lang="en-US" altLang="zh-CN" sz="1600" dirty="0"/>
              <a:t>Consideration to extend coverage</a:t>
            </a:r>
          </a:p>
          <a:p>
            <a:pPr lvl="1"/>
            <a:r>
              <a:rPr lang="en-US" altLang="zh-CN" sz="1600" dirty="0"/>
              <a:t>Consideration to reduce latency</a:t>
            </a:r>
          </a:p>
          <a:p>
            <a:pPr lvl="1"/>
            <a:r>
              <a:rPr lang="en-US" altLang="zh-CN" sz="1600" dirty="0"/>
              <a:t>Consideration for AP power saving modes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960994" y="6481735"/>
            <a:ext cx="1497206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139531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Residential Deployments Background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Coverage in residential deployments remains challenging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dirty="0"/>
              <a:t>Single family units (SFU) with brick/mortar walls typically found in Europe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dirty="0"/>
              <a:t>Large (multi-level) SFUs with drywalls typically found in 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More IoT devices deployed at the edge or surrounding of the homes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dirty="0"/>
              <a:t>Doorbell, speakers, webcams</a:t>
            </a:r>
          </a:p>
          <a:p>
            <a:r>
              <a:rPr lang="en-US" altLang="zh-CN" sz="1800" dirty="0"/>
              <a:t>Most homes in US do not have pre-installed wired LAN connectivity (cat5) and rely on WLAN only</a:t>
            </a:r>
          </a:p>
          <a:p>
            <a:r>
              <a:rPr lang="en-US" altLang="zh-CN" sz="1800" dirty="0"/>
              <a:t>Homes with wired connectivity are often based on powerline (</a:t>
            </a:r>
            <a:r>
              <a:rPr lang="en-US" sz="1800" i="0" dirty="0">
                <a:effectLst/>
              </a:rPr>
              <a:t>HomePlug®</a:t>
            </a:r>
            <a:r>
              <a:rPr lang="en-US" altLang="zh-CN" sz="1800" dirty="0"/>
              <a:t>) in Europe (up to 200 Mbps throughput in field tests) and Coax (</a:t>
            </a:r>
            <a:r>
              <a:rPr lang="en-US" sz="1800" b="1" i="0" dirty="0">
                <a:effectLst/>
              </a:rPr>
              <a:t>MoCA®</a:t>
            </a:r>
            <a:r>
              <a:rPr lang="en-US" altLang="zh-CN" sz="1800" dirty="0"/>
              <a:t>) in US </a:t>
            </a:r>
          </a:p>
          <a:p>
            <a:r>
              <a:rPr lang="en-US" altLang="zh-CN" sz="1800" dirty="0"/>
              <a:t>“Mesh AP” deployments are becoming mainstream</a:t>
            </a:r>
          </a:p>
          <a:p>
            <a:pPr lvl="1"/>
            <a:r>
              <a:rPr lang="en-US" altLang="zh-CN" sz="1400" dirty="0"/>
              <a:t>15 to 20 % of homes in US may benefit from “Mesh APs”/extenders in US</a:t>
            </a:r>
          </a:p>
          <a:p>
            <a:pPr lvl="1"/>
            <a:r>
              <a:rPr lang="en-US" altLang="zh-CN" sz="1400" dirty="0"/>
              <a:t>Typically 1 to 3 “Mesh APs”/extenders with 1-hop connectivity to the broadband AP gateway for 2.4 GHz and 5 GHz deployments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719" y="6475413"/>
            <a:ext cx="1497206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422354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Residential Deployments Background</a:t>
            </a:r>
            <a:endParaRPr lang="zh-CN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400" dirty="0"/>
              <a:t>Multi-dwelling deployments (MDUs) are challenging due to the high number of OBSSs, especially at 2.4 GHz and 5 GHz.</a:t>
            </a:r>
          </a:p>
          <a:p>
            <a:r>
              <a:rPr lang="en-US" altLang="zh-CN" sz="1400" dirty="0"/>
              <a:t>Examples below show the number of OBSSs in MDUs at 5 GHz (U-NII-1)</a:t>
            </a:r>
          </a:p>
          <a:p>
            <a:pPr lvl="1"/>
            <a:r>
              <a:rPr lang="en-US" sz="1200" dirty="0"/>
              <a:t>10 floor MDU in Maryland with 8 to 21 appartements per floor. </a:t>
            </a:r>
          </a:p>
          <a:p>
            <a:pPr lvl="2"/>
            <a:r>
              <a:rPr lang="en-US" sz="1200" dirty="0"/>
              <a:t>Up to 163 BSSIDs broadcasted by 39 APs. The average number of BSSIDs is 58, and the mean number of APs is 13.</a:t>
            </a:r>
          </a:p>
          <a:p>
            <a:pPr lvl="2"/>
            <a:r>
              <a:rPr lang="en-US" sz="1200" dirty="0"/>
              <a:t>Estimated beacon airtime utilization up to 63% (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400-μs beacons with a beacon interval of 102.4 ms)</a:t>
            </a:r>
            <a:r>
              <a:rPr lang="en-US" sz="1200" dirty="0"/>
              <a:t> </a:t>
            </a:r>
          </a:p>
          <a:p>
            <a:pPr lvl="1"/>
            <a:r>
              <a:rPr lang="en-US" sz="1200" dirty="0"/>
              <a:t>Two-tower complex in Washington state with 6 floors and 141 appartements.</a:t>
            </a:r>
          </a:p>
          <a:p>
            <a:pPr lvl="2"/>
            <a:r>
              <a:rPr lang="en-US" sz="1200" dirty="0"/>
              <a:t>Up to 57 BSSIDs broadcasted by 19 APs. The average number of BSSIDs is 22, and the mean number of APs is 7.</a:t>
            </a:r>
          </a:p>
          <a:p>
            <a:pPr lvl="2"/>
            <a:r>
              <a:rPr lang="en-US" sz="1200" dirty="0"/>
              <a:t>Estimated beacon airtime utilization up to 23% (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400-μs beacons with a beacon interval of 102.4 ms)</a:t>
            </a:r>
            <a:endParaRPr lang="en-US" sz="1200" dirty="0"/>
          </a:p>
          <a:p>
            <a:r>
              <a:rPr lang="en-US" sz="1400" dirty="0"/>
              <a:t>Across Wi-Fi 6 SFU and MDU deployments, one operator have recorded the following downlink PHY rates for data frames at 5 GHz:</a:t>
            </a:r>
          </a:p>
          <a:p>
            <a:pPr lvl="1"/>
            <a:r>
              <a:rPr lang="en-US" sz="1200" dirty="0"/>
              <a:t>630M samples over 3 days:  </a:t>
            </a:r>
          </a:p>
          <a:p>
            <a:pPr marL="1085850" lvl="3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80.84%  samples from min=390 Mbps to max=1300 Mbps </a:t>
            </a:r>
          </a:p>
          <a:p>
            <a:pPr marL="1085850" lvl="3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11.59% samples are 1201 Mbps (MCS11, 800 </a:t>
            </a:r>
            <a:r>
              <a:rPr lang="en-US" sz="1200" dirty="0" err="1">
                <a:effectLst/>
                <a:ea typeface="Calibri" panose="020F0502020204030204" pitchFamily="34" charset="0"/>
              </a:rPr>
              <a:t>nsec</a:t>
            </a:r>
            <a:r>
              <a:rPr lang="en-US" sz="1200" dirty="0">
                <a:effectLst/>
                <a:ea typeface="Calibri" panose="020F0502020204030204" pitchFamily="34" charset="0"/>
              </a:rPr>
              <a:t> GI)</a:t>
            </a:r>
          </a:p>
          <a:p>
            <a:pPr lvl="1"/>
            <a:r>
              <a:rPr lang="en-US" sz="1200" dirty="0"/>
              <a:t>1180M samples over 4 days:  </a:t>
            </a:r>
          </a:p>
          <a:p>
            <a:pPr marL="1085850" lvl="3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80.97%  samples from min=390 Mbps to max=1300 Mbps </a:t>
            </a:r>
          </a:p>
          <a:p>
            <a:pPr marL="1085850" lvl="3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Calibri" panose="020F0502020204030204" pitchFamily="34" charset="0"/>
              </a:rPr>
              <a:t>9.86</a:t>
            </a:r>
            <a:r>
              <a:rPr lang="en-US" sz="1200" dirty="0">
                <a:effectLst/>
                <a:ea typeface="Calibri" panose="020F0502020204030204" pitchFamily="34" charset="0"/>
              </a:rPr>
              <a:t>% samples are 1201 Mbps (MCS11, 800 </a:t>
            </a:r>
            <a:r>
              <a:rPr lang="en-US" sz="1200" dirty="0" err="1">
                <a:effectLst/>
                <a:ea typeface="Calibri" panose="020F0502020204030204" pitchFamily="34" charset="0"/>
              </a:rPr>
              <a:t>nsec</a:t>
            </a:r>
            <a:r>
              <a:rPr lang="en-US" sz="1200" dirty="0">
                <a:effectLst/>
                <a:ea typeface="Calibri" panose="020F0502020204030204" pitchFamily="34" charset="0"/>
              </a:rPr>
              <a:t> GI)</a:t>
            </a:r>
          </a:p>
          <a:p>
            <a:pPr marL="742950" lvl="2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Calibri" panose="020F0502020204030204" pitchFamily="34" charset="0"/>
            </a:endParaRPr>
          </a:p>
          <a:p>
            <a:pPr lvl="1"/>
            <a:endParaRPr lang="en-US" sz="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656" y="6475413"/>
            <a:ext cx="1497269" cy="369332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321531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1678"/>
          </a:xfrm>
        </p:spPr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</a:rPr>
              <a:t>Multi-AP Technologies for Residential Settings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62" y="1612657"/>
            <a:ext cx="7772400" cy="5748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Multi-AP technologies have been proposed in EHT TG and UHR SG [1][2][3]</a:t>
            </a:r>
            <a:endParaRPr lang="en-US" sz="12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Multi-AP should address different residential deployments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04AF9-7C2D-167C-DEDD-C42D39B50978}"/>
              </a:ext>
            </a:extLst>
          </p:cNvPr>
          <p:cNvSpPr/>
          <p:nvPr/>
        </p:nvSpPr>
        <p:spPr bwMode="auto">
          <a:xfrm>
            <a:off x="725839" y="2855146"/>
            <a:ext cx="2971800" cy="25806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F7E17B-6ACB-70D1-0424-7E5F2E5AEFBA}"/>
              </a:ext>
            </a:extLst>
          </p:cNvPr>
          <p:cNvGrpSpPr/>
          <p:nvPr/>
        </p:nvGrpSpPr>
        <p:grpSpPr>
          <a:xfrm>
            <a:off x="2867276" y="4786231"/>
            <a:ext cx="624067" cy="583524"/>
            <a:chOff x="606967" y="4646475"/>
            <a:chExt cx="624067" cy="58352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EAAD418-3DE5-421E-2BE5-4F49B7F354C6}"/>
                </a:ext>
              </a:extLst>
            </p:cNvPr>
            <p:cNvSpPr/>
            <p:nvPr/>
          </p:nvSpPr>
          <p:spPr bwMode="auto">
            <a:xfrm>
              <a:off x="606967" y="4646475"/>
              <a:ext cx="615593" cy="550548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4EEB02-0F4D-3223-1065-EAE1ABC44A46}"/>
                </a:ext>
              </a:extLst>
            </p:cNvPr>
            <p:cNvSpPr txBox="1"/>
            <p:nvPr/>
          </p:nvSpPr>
          <p:spPr>
            <a:xfrm>
              <a:off x="696913" y="4953000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AP#4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D2CDA-CA3C-4D90-630F-EA6B412A1305}"/>
              </a:ext>
            </a:extLst>
          </p:cNvPr>
          <p:cNvGrpSpPr/>
          <p:nvPr/>
        </p:nvGrpSpPr>
        <p:grpSpPr>
          <a:xfrm>
            <a:off x="2824986" y="4080901"/>
            <a:ext cx="624067" cy="583524"/>
            <a:chOff x="606967" y="4646475"/>
            <a:chExt cx="624067" cy="583524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8D5A1A4-E6D2-897A-F910-DA2F0079B303}"/>
                </a:ext>
              </a:extLst>
            </p:cNvPr>
            <p:cNvSpPr/>
            <p:nvPr/>
          </p:nvSpPr>
          <p:spPr bwMode="auto">
            <a:xfrm>
              <a:off x="606967" y="4646475"/>
              <a:ext cx="615593" cy="550548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BA477B-773C-0A7D-0E93-9268D8D97FB1}"/>
                </a:ext>
              </a:extLst>
            </p:cNvPr>
            <p:cNvSpPr txBox="1"/>
            <p:nvPr/>
          </p:nvSpPr>
          <p:spPr>
            <a:xfrm>
              <a:off x="696913" y="4953000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AP#3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EFF05D-C288-DD71-F154-AFC1763E158E}"/>
              </a:ext>
            </a:extLst>
          </p:cNvPr>
          <p:cNvGrpSpPr/>
          <p:nvPr/>
        </p:nvGrpSpPr>
        <p:grpSpPr>
          <a:xfrm>
            <a:off x="2824986" y="3246934"/>
            <a:ext cx="624067" cy="583524"/>
            <a:chOff x="606967" y="4646475"/>
            <a:chExt cx="624067" cy="583524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2A63D51-D1F4-CB1C-BCA2-8E46F15B2EBD}"/>
                </a:ext>
              </a:extLst>
            </p:cNvPr>
            <p:cNvSpPr/>
            <p:nvPr/>
          </p:nvSpPr>
          <p:spPr bwMode="auto">
            <a:xfrm>
              <a:off x="606967" y="4646475"/>
              <a:ext cx="615593" cy="550548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2FB1DD-10FB-0696-9D23-EFA1A2BDE5E4}"/>
                </a:ext>
              </a:extLst>
            </p:cNvPr>
            <p:cNvSpPr txBox="1"/>
            <p:nvPr/>
          </p:nvSpPr>
          <p:spPr>
            <a:xfrm>
              <a:off x="696913" y="4953000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AP#2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BB08B4-4422-1CEA-3890-80A9DE2B8BCA}"/>
              </a:ext>
            </a:extLst>
          </p:cNvPr>
          <p:cNvGrpSpPr/>
          <p:nvPr/>
        </p:nvGrpSpPr>
        <p:grpSpPr>
          <a:xfrm>
            <a:off x="815100" y="2912826"/>
            <a:ext cx="1396844" cy="814409"/>
            <a:chOff x="3505200" y="3174714"/>
            <a:chExt cx="1396844" cy="81440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AF8D53-355D-A113-B918-E7494F54B24C}"/>
                </a:ext>
              </a:extLst>
            </p:cNvPr>
            <p:cNvSpPr/>
            <p:nvPr/>
          </p:nvSpPr>
          <p:spPr bwMode="auto">
            <a:xfrm>
              <a:off x="3505200" y="3174714"/>
              <a:ext cx="1396844" cy="8144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Wireless Gateway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603941-7A0B-CFBB-804B-027DB882B302}"/>
                </a:ext>
              </a:extLst>
            </p:cNvPr>
            <p:cNvGrpSpPr/>
            <p:nvPr/>
          </p:nvGrpSpPr>
          <p:grpSpPr>
            <a:xfrm>
              <a:off x="3895097" y="3403315"/>
              <a:ext cx="615593" cy="563061"/>
              <a:chOff x="606239" y="4759290"/>
              <a:chExt cx="615593" cy="563061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6D7D6C7F-47AE-6649-44CE-391637F8D6E4}"/>
                  </a:ext>
                </a:extLst>
              </p:cNvPr>
              <p:cNvSpPr/>
              <p:nvPr/>
            </p:nvSpPr>
            <p:spPr bwMode="auto">
              <a:xfrm>
                <a:off x="606239" y="4759290"/>
                <a:ext cx="615593" cy="550548"/>
              </a:xfrm>
              <a:prstGeom prst="triangle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A96302-2757-9555-9923-E7E77F3AA326}"/>
                  </a:ext>
                </a:extLst>
              </p:cNvPr>
              <p:cNvSpPr txBox="1"/>
              <p:nvPr/>
            </p:nvSpPr>
            <p:spPr>
              <a:xfrm>
                <a:off x="685447" y="5045352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AP#1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2D399EB-650F-1F8E-C7BD-E7BD2CA213AB}"/>
              </a:ext>
            </a:extLst>
          </p:cNvPr>
          <p:cNvSpPr txBox="1"/>
          <p:nvPr/>
        </p:nvSpPr>
        <p:spPr>
          <a:xfrm>
            <a:off x="851599" y="5576442"/>
            <a:ext cx="2811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3-floor Single Family Unit</a:t>
            </a:r>
          </a:p>
          <a:p>
            <a:pPr algn="ctr"/>
            <a:r>
              <a:rPr lang="en-US" dirty="0"/>
              <a:t>“Mesh AP”/Extenders</a:t>
            </a:r>
          </a:p>
          <a:p>
            <a:pPr algn="ctr"/>
            <a:r>
              <a:rPr lang="en-US" dirty="0"/>
              <a:t>One SSID: “</a:t>
            </a:r>
            <a:r>
              <a:rPr lang="en-US" dirty="0" err="1"/>
              <a:t>My_Home</a:t>
            </a:r>
            <a:r>
              <a:rPr lang="en-US" dirty="0"/>
              <a:t>”</a:t>
            </a:r>
          </a:p>
          <a:p>
            <a:pPr algn="ctr"/>
            <a:r>
              <a:rPr lang="en-US" dirty="0"/>
              <a:t>Wireless (or wired) backhaul between APs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DD95E8-2D9C-EFBE-910A-275D90FD1FD9}"/>
              </a:ext>
            </a:extLst>
          </p:cNvPr>
          <p:cNvCxnSpPr/>
          <p:nvPr/>
        </p:nvCxnSpPr>
        <p:spPr bwMode="auto">
          <a:xfrm>
            <a:off x="725839" y="3965930"/>
            <a:ext cx="297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A5641D-D3E0-19EA-8747-36301303BAB7}"/>
              </a:ext>
            </a:extLst>
          </p:cNvPr>
          <p:cNvCxnSpPr/>
          <p:nvPr/>
        </p:nvCxnSpPr>
        <p:spPr bwMode="auto">
          <a:xfrm>
            <a:off x="725839" y="4727930"/>
            <a:ext cx="297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8CF402F-CD26-1B3E-19BB-56A01E7504E4}"/>
              </a:ext>
            </a:extLst>
          </p:cNvPr>
          <p:cNvSpPr/>
          <p:nvPr/>
        </p:nvSpPr>
        <p:spPr bwMode="auto">
          <a:xfrm>
            <a:off x="5106054" y="2893248"/>
            <a:ext cx="1752599" cy="12889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2EE5E-371B-9DA9-9232-1DC1CE36088E}"/>
              </a:ext>
            </a:extLst>
          </p:cNvPr>
          <p:cNvSpPr txBox="1"/>
          <p:nvPr/>
        </p:nvSpPr>
        <p:spPr>
          <a:xfrm>
            <a:off x="5642000" y="2848999"/>
            <a:ext cx="61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Apt 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BA6BE7-1359-F5A3-B754-CCD56D82A286}"/>
              </a:ext>
            </a:extLst>
          </p:cNvPr>
          <p:cNvGrpSpPr/>
          <p:nvPr/>
        </p:nvGrpSpPr>
        <p:grpSpPr>
          <a:xfrm>
            <a:off x="5282268" y="3173645"/>
            <a:ext cx="1396844" cy="814409"/>
            <a:chOff x="3505200" y="3174714"/>
            <a:chExt cx="1396844" cy="81440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E54CD3-539D-B351-BE3D-6502FB20B198}"/>
                </a:ext>
              </a:extLst>
            </p:cNvPr>
            <p:cNvSpPr/>
            <p:nvPr/>
          </p:nvSpPr>
          <p:spPr bwMode="auto">
            <a:xfrm>
              <a:off x="3505200" y="3174714"/>
              <a:ext cx="1396844" cy="8144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Wireless Gateway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41D3E3F-5AEF-B39A-1860-FB42A89D3DFE}"/>
                </a:ext>
              </a:extLst>
            </p:cNvPr>
            <p:cNvGrpSpPr/>
            <p:nvPr/>
          </p:nvGrpSpPr>
          <p:grpSpPr>
            <a:xfrm>
              <a:off x="3895097" y="3403315"/>
              <a:ext cx="615593" cy="563061"/>
              <a:chOff x="606239" y="4759290"/>
              <a:chExt cx="615593" cy="563061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D706FBE1-7BBD-237F-CEFF-EE6F96367BE0}"/>
                  </a:ext>
                </a:extLst>
              </p:cNvPr>
              <p:cNvSpPr/>
              <p:nvPr/>
            </p:nvSpPr>
            <p:spPr bwMode="auto">
              <a:xfrm>
                <a:off x="606239" y="4759290"/>
                <a:ext cx="615593" cy="550548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4124D7-320A-42F6-13F3-7077FFE7164D}"/>
                  </a:ext>
                </a:extLst>
              </p:cNvPr>
              <p:cNvSpPr txBox="1"/>
              <p:nvPr/>
            </p:nvSpPr>
            <p:spPr>
              <a:xfrm>
                <a:off x="685447" y="5045352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AP#a</a:t>
                </a: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D55FE59-E8BD-D9BD-EA3B-AFA4C626D941}"/>
              </a:ext>
            </a:extLst>
          </p:cNvPr>
          <p:cNvSpPr/>
          <p:nvPr/>
        </p:nvSpPr>
        <p:spPr bwMode="auto">
          <a:xfrm>
            <a:off x="6858653" y="2893248"/>
            <a:ext cx="1752599" cy="12889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510FEA-5EDE-13EE-8CD3-24014A37D2ED}"/>
              </a:ext>
            </a:extLst>
          </p:cNvPr>
          <p:cNvSpPr txBox="1"/>
          <p:nvPr/>
        </p:nvSpPr>
        <p:spPr>
          <a:xfrm>
            <a:off x="7394599" y="2848999"/>
            <a:ext cx="619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Apt 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7EB650-209E-37D0-5672-032394633AAC}"/>
              </a:ext>
            </a:extLst>
          </p:cNvPr>
          <p:cNvGrpSpPr/>
          <p:nvPr/>
        </p:nvGrpSpPr>
        <p:grpSpPr>
          <a:xfrm>
            <a:off x="7034867" y="3173645"/>
            <a:ext cx="1396844" cy="814409"/>
            <a:chOff x="3505200" y="3174714"/>
            <a:chExt cx="1396844" cy="81440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AED368-FE29-E027-4ACF-E2C000106188}"/>
                </a:ext>
              </a:extLst>
            </p:cNvPr>
            <p:cNvSpPr/>
            <p:nvPr/>
          </p:nvSpPr>
          <p:spPr bwMode="auto">
            <a:xfrm>
              <a:off x="3505200" y="3174714"/>
              <a:ext cx="1396844" cy="8144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Wireless Gateway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4403BEA-D15E-A7EE-8685-9B0F0DB976A7}"/>
                </a:ext>
              </a:extLst>
            </p:cNvPr>
            <p:cNvGrpSpPr/>
            <p:nvPr/>
          </p:nvGrpSpPr>
          <p:grpSpPr>
            <a:xfrm>
              <a:off x="3895097" y="3403315"/>
              <a:ext cx="615593" cy="563061"/>
              <a:chOff x="606239" y="4759290"/>
              <a:chExt cx="615593" cy="563061"/>
            </a:xfrm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996F3C9A-5FCD-ADF2-E273-A71025B6FB80}"/>
                  </a:ext>
                </a:extLst>
              </p:cNvPr>
              <p:cNvSpPr/>
              <p:nvPr/>
            </p:nvSpPr>
            <p:spPr bwMode="auto">
              <a:xfrm>
                <a:off x="606239" y="4759290"/>
                <a:ext cx="615593" cy="550548"/>
              </a:xfrm>
              <a:prstGeom prst="triangle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E1B7CA-E0ED-F08C-1456-08A08315849A}"/>
                  </a:ext>
                </a:extLst>
              </p:cNvPr>
              <p:cNvSpPr txBox="1"/>
              <p:nvPr/>
            </p:nvSpPr>
            <p:spPr>
              <a:xfrm>
                <a:off x="685447" y="5045352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AP#b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C9B931C-656F-623F-C83F-5B4AF4B30C6B}"/>
              </a:ext>
            </a:extLst>
          </p:cNvPr>
          <p:cNvSpPr/>
          <p:nvPr/>
        </p:nvSpPr>
        <p:spPr bwMode="auto">
          <a:xfrm>
            <a:off x="5106054" y="4181395"/>
            <a:ext cx="1752599" cy="12882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C9399E-0E1D-1889-592E-5FAF04185077}"/>
              </a:ext>
            </a:extLst>
          </p:cNvPr>
          <p:cNvSpPr txBox="1"/>
          <p:nvPr/>
        </p:nvSpPr>
        <p:spPr>
          <a:xfrm>
            <a:off x="5642000" y="4137146"/>
            <a:ext cx="619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Apt C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F7464D-AFD1-9F71-0141-6AAB55599969}"/>
              </a:ext>
            </a:extLst>
          </p:cNvPr>
          <p:cNvGrpSpPr/>
          <p:nvPr/>
        </p:nvGrpSpPr>
        <p:grpSpPr>
          <a:xfrm>
            <a:off x="5266517" y="4455905"/>
            <a:ext cx="1396844" cy="814409"/>
            <a:chOff x="3505200" y="3174714"/>
            <a:chExt cx="1396844" cy="81440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CB9B99-6E75-4607-1F4C-9193FEA4D62D}"/>
                </a:ext>
              </a:extLst>
            </p:cNvPr>
            <p:cNvSpPr/>
            <p:nvPr/>
          </p:nvSpPr>
          <p:spPr bwMode="auto">
            <a:xfrm>
              <a:off x="3505200" y="3174714"/>
              <a:ext cx="1396844" cy="8144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Wireless Gateway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ADAC3C-786F-8E9B-0E02-D47495DF2046}"/>
                </a:ext>
              </a:extLst>
            </p:cNvPr>
            <p:cNvGrpSpPr/>
            <p:nvPr/>
          </p:nvGrpSpPr>
          <p:grpSpPr>
            <a:xfrm>
              <a:off x="3895097" y="3403315"/>
              <a:ext cx="615593" cy="563061"/>
              <a:chOff x="606239" y="4759290"/>
              <a:chExt cx="615593" cy="563061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12416521-8526-11E6-56FB-B8D018FA55CC}"/>
                  </a:ext>
                </a:extLst>
              </p:cNvPr>
              <p:cNvSpPr/>
              <p:nvPr/>
            </p:nvSpPr>
            <p:spPr bwMode="auto">
              <a:xfrm>
                <a:off x="606239" y="4759290"/>
                <a:ext cx="615593" cy="550548"/>
              </a:xfrm>
              <a:prstGeom prst="triangle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1394C4-4570-F244-E354-3CFC887A1F16}"/>
                  </a:ext>
                </a:extLst>
              </p:cNvPr>
              <p:cNvSpPr txBox="1"/>
              <p:nvPr/>
            </p:nvSpPr>
            <p:spPr>
              <a:xfrm>
                <a:off x="685447" y="5045352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AP#c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8B725B0-186A-D0EE-BA6D-BA1E6D7FB6BD}"/>
              </a:ext>
            </a:extLst>
          </p:cNvPr>
          <p:cNvSpPr/>
          <p:nvPr/>
        </p:nvSpPr>
        <p:spPr bwMode="auto">
          <a:xfrm>
            <a:off x="6858653" y="4181395"/>
            <a:ext cx="1752599" cy="12882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AC9FAD-541B-1766-B88D-1EB690C5AB69}"/>
              </a:ext>
            </a:extLst>
          </p:cNvPr>
          <p:cNvSpPr txBox="1"/>
          <p:nvPr/>
        </p:nvSpPr>
        <p:spPr>
          <a:xfrm>
            <a:off x="7394599" y="4137146"/>
            <a:ext cx="62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Apt 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6D6C7F-D214-5C5B-F20C-AB385CE362ED}"/>
              </a:ext>
            </a:extLst>
          </p:cNvPr>
          <p:cNvGrpSpPr/>
          <p:nvPr/>
        </p:nvGrpSpPr>
        <p:grpSpPr>
          <a:xfrm>
            <a:off x="7019116" y="4455905"/>
            <a:ext cx="1396844" cy="814409"/>
            <a:chOff x="3505200" y="3174714"/>
            <a:chExt cx="1396844" cy="81440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88E373-BCBF-39DC-AC60-8D3F1D93C3BE}"/>
                </a:ext>
              </a:extLst>
            </p:cNvPr>
            <p:cNvSpPr/>
            <p:nvPr/>
          </p:nvSpPr>
          <p:spPr bwMode="auto">
            <a:xfrm>
              <a:off x="3505200" y="3174714"/>
              <a:ext cx="1396844" cy="8144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Wireless Gateway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1C5CF55-38C0-FA5E-0E43-0B7BCF3A79B2}"/>
                </a:ext>
              </a:extLst>
            </p:cNvPr>
            <p:cNvGrpSpPr/>
            <p:nvPr/>
          </p:nvGrpSpPr>
          <p:grpSpPr>
            <a:xfrm>
              <a:off x="3895097" y="3403315"/>
              <a:ext cx="615593" cy="563061"/>
              <a:chOff x="606239" y="4759290"/>
              <a:chExt cx="615593" cy="563061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743A38A-865F-F3EB-A452-95FA1E6C4423}"/>
                  </a:ext>
                </a:extLst>
              </p:cNvPr>
              <p:cNvSpPr/>
              <p:nvPr/>
            </p:nvSpPr>
            <p:spPr bwMode="auto">
              <a:xfrm>
                <a:off x="606239" y="4759290"/>
                <a:ext cx="615593" cy="55054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A77876-7A9B-43CC-8C3C-00B2AD8BC550}"/>
                  </a:ext>
                </a:extLst>
              </p:cNvPr>
              <p:cNvSpPr txBox="1"/>
              <p:nvPr/>
            </p:nvSpPr>
            <p:spPr>
              <a:xfrm>
                <a:off x="685447" y="5045352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AP#d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6EB73D-0CFA-C22B-96DD-F7BBF34DC616}"/>
              </a:ext>
            </a:extLst>
          </p:cNvPr>
          <p:cNvSpPr txBox="1"/>
          <p:nvPr/>
        </p:nvSpPr>
        <p:spPr>
          <a:xfrm>
            <a:off x="5030365" y="5556376"/>
            <a:ext cx="3677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Apartment complex - 1 AP per apartment</a:t>
            </a:r>
          </a:p>
          <a:p>
            <a:pPr algn="ctr"/>
            <a:r>
              <a:rPr lang="en-US" dirty="0"/>
              <a:t>Same     or different        operators</a:t>
            </a:r>
          </a:p>
          <a:p>
            <a:pPr algn="ctr"/>
            <a:r>
              <a:rPr lang="en-US" dirty="0"/>
              <a:t>No backhaul between APs</a:t>
            </a:r>
          </a:p>
          <a:p>
            <a:pPr algn="ctr"/>
            <a:r>
              <a:rPr lang="en-US" dirty="0"/>
              <a:t>No user data shared between APs (no joint transmission)</a:t>
            </a:r>
            <a:endParaRPr 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BC9CF9-BD5C-AFFA-E735-E61679FAB808}"/>
              </a:ext>
            </a:extLst>
          </p:cNvPr>
          <p:cNvSpPr txBox="1"/>
          <p:nvPr/>
        </p:nvSpPr>
        <p:spPr>
          <a:xfrm>
            <a:off x="755839" y="231816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Deployment #1: with backhaul </a:t>
            </a:r>
          </a:p>
          <a:p>
            <a:r>
              <a:rPr lang="en-US" b="1" dirty="0"/>
              <a:t> management, coverage, mobility/roaming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AA1BEC-8508-F969-AFDC-E6429C2065E3}"/>
              </a:ext>
            </a:extLst>
          </p:cNvPr>
          <p:cNvSpPr txBox="1"/>
          <p:nvPr/>
        </p:nvSpPr>
        <p:spPr>
          <a:xfrm>
            <a:off x="4887026" y="2329579"/>
            <a:ext cx="396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Deployment #2: without backhaul</a:t>
            </a:r>
          </a:p>
          <a:p>
            <a:r>
              <a:rPr lang="en-US" b="1" dirty="0"/>
              <a:t> management, spectrum efficient &amp; interference reduction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BFEA3D-3B1E-3549-8A5B-BAE92AA21943}"/>
              </a:ext>
            </a:extLst>
          </p:cNvPr>
          <p:cNvCxnSpPr>
            <a:cxnSpLocks/>
          </p:cNvCxnSpPr>
          <p:nvPr/>
        </p:nvCxnSpPr>
        <p:spPr bwMode="auto">
          <a:xfrm>
            <a:off x="1512588" y="3727235"/>
            <a:ext cx="0" cy="13818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EE179D-5726-8EDB-2543-1ED7665C62F3}"/>
              </a:ext>
            </a:extLst>
          </p:cNvPr>
          <p:cNvCxnSpPr/>
          <p:nvPr/>
        </p:nvCxnSpPr>
        <p:spPr bwMode="auto">
          <a:xfrm>
            <a:off x="1512588" y="5092756"/>
            <a:ext cx="1505697" cy="163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DBFF36-E9FA-53A4-DECF-E79BB8A2E605}"/>
              </a:ext>
            </a:extLst>
          </p:cNvPr>
          <p:cNvCxnSpPr>
            <a:cxnSpLocks/>
          </p:cNvCxnSpPr>
          <p:nvPr/>
        </p:nvCxnSpPr>
        <p:spPr bwMode="auto">
          <a:xfrm>
            <a:off x="1527774" y="4337708"/>
            <a:ext cx="1427930" cy="173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09F341-B998-9A26-FC70-A3B2830B2DE5}"/>
              </a:ext>
            </a:extLst>
          </p:cNvPr>
          <p:cNvCxnSpPr>
            <a:cxnSpLocks/>
          </p:cNvCxnSpPr>
          <p:nvPr/>
        </p:nvCxnSpPr>
        <p:spPr bwMode="auto">
          <a:xfrm>
            <a:off x="1527774" y="3826807"/>
            <a:ext cx="11129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4E6541B-B184-3691-476B-D41324CDFBB1}"/>
              </a:ext>
            </a:extLst>
          </p:cNvPr>
          <p:cNvCxnSpPr>
            <a:cxnSpLocks/>
          </p:cNvCxnSpPr>
          <p:nvPr/>
        </p:nvCxnSpPr>
        <p:spPr bwMode="auto">
          <a:xfrm flipV="1">
            <a:off x="2640698" y="3511420"/>
            <a:ext cx="0" cy="315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F7BF3D-7188-4661-3091-F2DDB1B51E65}"/>
              </a:ext>
            </a:extLst>
          </p:cNvPr>
          <p:cNvCxnSpPr>
            <a:endCxn id="15" idx="1"/>
          </p:cNvCxnSpPr>
          <p:nvPr/>
        </p:nvCxnSpPr>
        <p:spPr bwMode="auto">
          <a:xfrm>
            <a:off x="2640698" y="3511420"/>
            <a:ext cx="338186" cy="107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F92D2514-7A49-D8E2-74C1-41871057F6C0}"/>
              </a:ext>
            </a:extLst>
          </p:cNvPr>
          <p:cNvSpPr/>
          <p:nvPr/>
        </p:nvSpPr>
        <p:spPr bwMode="auto">
          <a:xfrm>
            <a:off x="6204543" y="5792909"/>
            <a:ext cx="112561" cy="145863"/>
          </a:xfrm>
          <a:prstGeom prst="triangl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25BBC3-E3D7-0165-CAF8-6AC5042D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17325"/>
            <a:ext cx="190285" cy="1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Multi-AP Coordination: Deployments with Backhaul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Multi-AP coordination must </a:t>
            </a:r>
            <a:r>
              <a:rPr lang="en-US" sz="1800" b="1" dirty="0"/>
              <a:t>operate over wireless and wired backhauls typically found in residential settings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Consider wireless and wired backhauls with different bandwidth, latency, etc.…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WLAN backhaul operating on the same or different channel than fronthaul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Different Multi-AP coordination technologies such as C-SR, C-BF, C-OFDMA will have different backhaul requirements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Consider clarifying the backhaul KPIs when defining a multi-AP coordination 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Method to measure latency and throughput – E.g.,  what comprises the one-way latency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Define a method to characterize backhaul KPIs so APs can decide what Multi-AP  technology is possible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Features must show improvements in the presence of legacy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cs typeface="Calibri" panose="020F0502020204030204" pitchFamily="34" charset="0"/>
              </a:rPr>
              <a:t>Collect and share management information between APs to configure multi-APs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Enhance WFA EasyMesh performance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altLang="zh-CN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228459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BD56-B8B2-0EC9-FE7B-87769C7B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Multi-AP Coordination: Deployments without Backhaul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3FDF-192D-875C-97CE-51B64C1E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cs typeface="Calibri" panose="020F0502020204030204" pitchFamily="34" charset="0"/>
              </a:rPr>
              <a:t>Multi-AP coordination benefits for these deployments (e.g., non-managed MDUs):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0" dirty="0">
                <a:cs typeface="Calibri" panose="020F0502020204030204" pitchFamily="34" charset="0"/>
              </a:rPr>
              <a:t>Collect and share information for management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0" dirty="0">
                <a:cs typeface="Calibri" panose="020F0502020204030204" pitchFamily="34" charset="0"/>
              </a:rPr>
              <a:t>Seamless roaming (e.g., community Wi-Fi)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Reduce co-channel interference and increase spectrum efficiency</a:t>
            </a:r>
            <a:endParaRPr lang="en-US" sz="1400" b="0" dirty="0"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0" dirty="0">
                <a:cs typeface="Calibri" panose="020F0502020204030204" pitchFamily="34" charset="0"/>
              </a:rPr>
              <a:t>No support for coordinated </a:t>
            </a:r>
            <a:r>
              <a:rPr lang="en-US" sz="1400" dirty="0">
                <a:cs typeface="Calibri" panose="020F0502020204030204" pitchFamily="34" charset="0"/>
              </a:rPr>
              <a:t>j</a:t>
            </a:r>
            <a:r>
              <a:rPr lang="en-US" sz="1400" b="0" dirty="0">
                <a:cs typeface="Calibri" panose="020F0502020204030204" pitchFamily="34" charset="0"/>
              </a:rPr>
              <a:t>oint transmission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cs typeface="Calibri" panose="020F0502020204030204" pitchFamily="34" charset="0"/>
              </a:rPr>
              <a:t>Deployment scenarios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Operator managed APs in non-managed MDUs based on</a:t>
            </a: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Trusted APs you can coordinate with</a:t>
            </a: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For example, APs managed by the same operator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0" dirty="0">
                <a:cs typeface="Calibri" panose="020F0502020204030204" pitchFamily="34" charset="0"/>
              </a:rPr>
              <a:t>Consider controller based </a:t>
            </a:r>
            <a:r>
              <a:rPr lang="en-US" sz="1400" dirty="0">
                <a:cs typeface="Calibri" panose="020F0502020204030204" pitchFamily="34" charset="0"/>
              </a:rPr>
              <a:t>and</a:t>
            </a:r>
            <a:r>
              <a:rPr lang="en-US" sz="1400" b="0" dirty="0">
                <a:cs typeface="Calibri" panose="020F0502020204030204" pitchFamily="34" charset="0"/>
              </a:rPr>
              <a:t> coordinated autonomous APs</a:t>
            </a:r>
            <a:endParaRPr lang="en-US" sz="1400" dirty="0"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Multi-AP coordination between “independent” APs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Consider methods for independent APs to coordinate spectrum sharing e.g., managed by different operators or off-shelf APs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Proposed Multi-AP schemes are based on shared and sharing APs [4]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cs typeface="Calibri" panose="020F0502020204030204" pitchFamily="34" charset="0"/>
              </a:rPr>
              <a:t>Consider distributed deployments approach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b="0" dirty="0"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800" b="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102F0-3DB1-F757-26EC-73F6BAA5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222EC-E6CC-8ED7-19F6-FED2D03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1FAC13-9368-41D1-2EF6-D2A7DE2931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Nov 2022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685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A7A9-9179-9A24-6908-470BF562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Multi-AP Coordination: AP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4D8C-C8B2-592A-EFD5-015E27462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Sometimes, deploying extenders/“Mesh APs” in residential settings makes 802.11 performance worse</a:t>
            </a:r>
          </a:p>
          <a:p>
            <a:pPr lvl="1"/>
            <a:r>
              <a:rPr lang="en-US" sz="1600" dirty="0"/>
              <a:t>User may not follow operator’s guidelines for “Mesh APs”/extenders placement. For example: </a:t>
            </a:r>
          </a:p>
          <a:p>
            <a:pPr lvl="2"/>
            <a:r>
              <a:rPr lang="en-US" sz="1400" dirty="0"/>
              <a:t>The user may place the extender too close to the gateway resulting in a smaller coverage</a:t>
            </a:r>
          </a:p>
          <a:p>
            <a:pPr lvl="2"/>
            <a:r>
              <a:rPr lang="en-US" sz="1400" dirty="0"/>
              <a:t>The user may place the extender too far away from the gateway resulting in poor user experience</a:t>
            </a:r>
          </a:p>
          <a:p>
            <a:pPr lvl="2"/>
            <a:r>
              <a:rPr lang="en-US" sz="1400" dirty="0"/>
              <a:t>The user may use more extenders than necessary </a:t>
            </a:r>
          </a:p>
          <a:p>
            <a:pPr lvl="2"/>
            <a:r>
              <a:rPr lang="en-US" sz="1400" dirty="0">
                <a:effectLst/>
                <a:ea typeface="Times New Roman" panose="02020603050405020304" pitchFamily="18" charset="0"/>
              </a:rPr>
              <a:t>The user may voluntarily move (or remove) an extender within the residence   </a:t>
            </a:r>
            <a:endParaRPr lang="en-US" sz="1400" dirty="0"/>
          </a:p>
          <a:p>
            <a:r>
              <a:rPr lang="en-US" sz="2000" dirty="0"/>
              <a:t>Multi-AP coordination may help determine a poor AP placement</a:t>
            </a:r>
          </a:p>
          <a:p>
            <a:pPr lvl="1"/>
            <a:r>
              <a:rPr lang="en-US" sz="1600" dirty="0"/>
              <a:t>Proper AP placement will be critical for C-OFDMA, C-BF, C-SR…</a:t>
            </a:r>
          </a:p>
          <a:p>
            <a:pPr lvl="1"/>
            <a:r>
              <a:rPr lang="en-US" sz="1600" dirty="0"/>
              <a:t>Define methods to mitigate AP placement related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9B897-05C9-AE9B-D25A-E538CA3E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6720" y="6475413"/>
            <a:ext cx="1497205" cy="184666"/>
          </a:xfrm>
        </p:spPr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CF584-15DF-2BAA-A0A2-713F0556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AD3C16-8606-9CB5-BCC1-A7468F3D19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Nov 2022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701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A7A9-9179-9A24-6908-470BF562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Multi-AP Coordination: AP Placement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B0E1E-0FCE-FFAE-2542-87176702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219200"/>
          </a:xfrm>
        </p:spPr>
        <p:txBody>
          <a:bodyPr/>
          <a:lstStyle/>
          <a:p>
            <a:r>
              <a:rPr lang="en-US" sz="1400" b="1" dirty="0"/>
              <a:t>Residential AP placement often involves deploying multiple APs across multiple floors</a:t>
            </a:r>
          </a:p>
          <a:p>
            <a:r>
              <a:rPr lang="en-US" sz="1400" b="1" dirty="0"/>
              <a:t>Placement and orientation is often for convenience and/or aesthetics (therefore can be very arbitrary)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9B897-05C9-AE9B-D25A-E538CA3E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Lili Hervieu, CableLabs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CF584-15DF-2BAA-A0A2-713F0556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AD3C16-8606-9CB5-BCC1-A7468F3D19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Nov 2022</a:t>
            </a:r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EE01B-0E26-AF1B-9464-AA90F1ABB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70" y="2917304"/>
            <a:ext cx="7215385" cy="32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2068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102512</TotalTime>
  <Words>2174</Words>
  <Application>Microsoft Office PowerPoint</Application>
  <PresentationFormat>On-screen Show (4:3)</PresentationFormat>
  <Paragraphs>324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802-11-Submission</vt:lpstr>
      <vt:lpstr> A Perspective on UHR Features for Operator Residential Deployments </vt:lpstr>
      <vt:lpstr>Introduction</vt:lpstr>
      <vt:lpstr>Residential Deployments Background </vt:lpstr>
      <vt:lpstr>Residential Deployments Background</vt:lpstr>
      <vt:lpstr>Multi-AP Technologies for Residential Settings</vt:lpstr>
      <vt:lpstr>Multi-AP Coordination: Deployments with Backhaul</vt:lpstr>
      <vt:lpstr>Multi-AP Coordination: Deployments without Backhaul</vt:lpstr>
      <vt:lpstr>Multi-AP Coordination: AP Placement</vt:lpstr>
      <vt:lpstr>Multi-AP Coordination: AP Placement</vt:lpstr>
      <vt:lpstr>Multi-AP Coordination: Roaming and Mobility</vt:lpstr>
      <vt:lpstr>Consideration to Extend Coverage</vt:lpstr>
      <vt:lpstr>Consideration To Reduce Latency</vt:lpstr>
      <vt:lpstr>Consideration for AP Power Saving Modes</vt:lpstr>
      <vt:lpstr>Conclusion</vt:lpstr>
      <vt:lpstr>References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MING GAN</dc:creator>
  <cp:lastModifiedBy>Lili Hervieu</cp:lastModifiedBy>
  <cp:revision>1068</cp:revision>
  <cp:lastPrinted>1998-02-10T13:28:06Z</cp:lastPrinted>
  <dcterms:created xsi:type="dcterms:W3CDTF">2013-11-12T18:41:50Z</dcterms:created>
  <dcterms:modified xsi:type="dcterms:W3CDTF">2022-11-15T09:07:44Z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(3)VcoibvW0b+TDIdwkyq/nMc6VNCK842xDtWdU2hBtCg8t6IkNRrI3I51CZZ+n4vnZ5UD/+d7u
T0cm4VC8Uaq91C5q1gQpkll40amo6JyTNDeR0AFsA9VC4vTLCkSYxyk07RQGob6vxjC9OV2z
pjIdkq6uNHJYUNEvA32Gcu7of7I43X/ylb7UT5L3ff+MV+bz8uTxJe0a77KwNhgJk9yBbfJv
jXf5LrzcSdKs/1YfMB</vt:lpwstr>
  </property>
  <property fmtid="{D5CDD505-2E9C-101B-9397-08002B2CF9AE}" pid="4" name="_2015_ms_pID_7253431">
    <vt:lpwstr>EooZSDd5XAh9M+uVUtDrYgqhR8WOtEksGgW3YW1rZpnwX7SEeZWULe
tMeJNSxmP1afFpyKNrekPUBvugcB7DM5gnWQlvCxrR29jhZIhlzfB1qSmhjqmXQJdo5q4y5L
eOGdryaFIrVyrKO7y31flVVE+th7GpQOYy7jETzasANBGLND7zOhWRd+LaWTebGxnaNumabt
5t68FuO4vtlMv5lyPYiNDSANWC0vdhAD6Rrt</vt:lpwstr>
  </property>
  <property fmtid="{D5CDD505-2E9C-101B-9397-08002B2CF9AE}" pid="5" name="_2015_ms_pID_7253432">
    <vt:lpwstr>0w==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1657456861</vt:lpwstr>
  </property>
</Properties>
</file>