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67" r:id="rId5"/>
    <p:sldId id="277" r:id="rId6"/>
    <p:sldId id="278" r:id="rId7"/>
    <p:sldId id="276" r:id="rId8"/>
    <p:sldId id="279" r:id="rId9"/>
    <p:sldId id="280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AD3"/>
    <a:srgbClr val="DFF1CB"/>
    <a:srgbClr val="D5EBBF"/>
    <a:srgbClr val="ECF6E2"/>
    <a:srgbClr val="F2F9EB"/>
    <a:srgbClr val="FBFDF9"/>
    <a:srgbClr val="C9E7A7"/>
    <a:srgbClr val="B6D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36" autoAdjust="0"/>
    <p:restoredTop sz="94660"/>
  </p:normalViewPr>
  <p:slideViewPr>
    <p:cSldViewPr>
      <p:cViewPr varScale="1">
        <p:scale>
          <a:sx n="123" d="100"/>
          <a:sy n="123" d="100"/>
        </p:scale>
        <p:origin x="74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29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802.11-22/0734r0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Vinko Erceg, Broadcom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802.11-22/0734r0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Vinko Erceg, Broadcom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Vinko Erceg, Broadcom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Vinko Erceg, Broadcom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1228c062293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1228c062293_5_0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g1228c062293_5_0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7336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6173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6185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6646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9645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0503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t">
  <p:cSld name="2_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32"/>
          <p:cNvPicPr preferRelativeResize="0"/>
          <p:nvPr/>
        </p:nvPicPr>
        <p:blipFill rotWithShape="1">
          <a:blip r:embed="rId2">
            <a:alphaModFix/>
          </a:blip>
          <a:srcRect t="44112"/>
          <a:stretch/>
        </p:blipFill>
        <p:spPr>
          <a:xfrm>
            <a:off x="0" y="2785923"/>
            <a:ext cx="12192000" cy="346247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32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10820400" cy="1423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55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marR="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marR="0" lvl="2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3pPr>
            <a:lvl4pPr marL="1828800" marR="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4pPr>
            <a:lvl5pPr marL="2286000" marR="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title"/>
          </p:nvPr>
        </p:nvSpPr>
        <p:spPr>
          <a:xfrm>
            <a:off x="413004" y="551311"/>
            <a:ext cx="11365992" cy="366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79829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8229600" y="357166"/>
            <a:ext cx="31051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802.11-22/1804r0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09600" y="358775"/>
            <a:ext cx="112776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Next Gen After 11be: Band and </a:t>
            </a:r>
            <a:r>
              <a:rPr lang="en-GB" dirty="0" smtClean="0"/>
              <a:t>Complexity Discussion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2022-11-15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48033"/>
              </p:ext>
            </p:extLst>
          </p:nvPr>
        </p:nvGraphicFramePr>
        <p:xfrm>
          <a:off x="990600" y="2420938"/>
          <a:ext cx="995838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10448057" imgH="2585426" progId="Word.Document.8">
                  <p:embed/>
                </p:oleObj>
              </mc:Choice>
              <mc:Fallback>
                <p:oleObj name="Document" r:id="rId4" imgW="10448057" imgH="25854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20938"/>
                        <a:ext cx="9958388" cy="245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Vinko Erceg, Broadcom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Outline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2600"/>
            <a:ext cx="10361084" cy="4113213"/>
          </a:xfrm>
          <a:ln/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Band Support – Products Progression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 Complexity Progression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Discussion and Conclusions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1228c062293_5_0"/>
          <p:cNvSpPr txBox="1">
            <a:spLocks noGrp="1"/>
          </p:cNvSpPr>
          <p:nvPr>
            <p:ph type="body" idx="1"/>
          </p:nvPr>
        </p:nvSpPr>
        <p:spPr>
          <a:xfrm>
            <a:off x="381000" y="4495800"/>
            <a:ext cx="11366100" cy="144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19100" indent="-342900">
              <a:spcBef>
                <a:spcPts val="0"/>
              </a:spcBef>
              <a:buSzPts val="2400"/>
            </a:pPr>
            <a:r>
              <a:rPr lang="en-US" sz="2400" dirty="0">
                <a:solidFill>
                  <a:schemeClr val="tx1"/>
                </a:solidFill>
              </a:rPr>
              <a:t>Technologies requiring major hardware modifications (e.g. new band support, additional or more complex antennas) have historically seen very slow uptake</a:t>
            </a:r>
          </a:p>
          <a:p>
            <a:pPr marL="419100" indent="-342900">
              <a:spcBef>
                <a:spcPts val="0"/>
              </a:spcBef>
              <a:buSzPts val="2400"/>
            </a:pPr>
            <a:r>
              <a:rPr lang="en-US" sz="2400" dirty="0">
                <a:solidFill>
                  <a:schemeClr val="tx1"/>
                </a:solidFill>
              </a:rPr>
              <a:t>Technologies with major MAC/PHY development but more limited hardware modifications have been immediately successful</a:t>
            </a:r>
          </a:p>
          <a:p>
            <a:pPr marL="419100" indent="-342900">
              <a:spcBef>
                <a:spcPts val="0"/>
              </a:spcBef>
              <a:buSzPts val="2400"/>
            </a:pPr>
            <a:endParaRPr lang="en-US" sz="2400" dirty="0">
              <a:solidFill>
                <a:schemeClr val="tx1"/>
              </a:solidFill>
            </a:endParaRPr>
          </a:p>
          <a:p>
            <a:pPr marL="419100" indent="-342900">
              <a:spcBef>
                <a:spcPts val="0"/>
              </a:spcBef>
              <a:buSzPts val="2400"/>
            </a:pPr>
            <a:endParaRPr lang="en-US" sz="2400" dirty="0">
              <a:solidFill>
                <a:schemeClr val="tx1"/>
              </a:solidFill>
            </a:endParaRPr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en-US" sz="2400" dirty="0"/>
          </a:p>
        </p:txBody>
      </p:sp>
      <p:sp>
        <p:nvSpPr>
          <p:cNvPr id="473" name="Google Shape;473;g1228c062293_5_0"/>
          <p:cNvSpPr txBox="1">
            <a:spLocks noGrp="1"/>
          </p:cNvSpPr>
          <p:nvPr>
            <p:ph type="title"/>
          </p:nvPr>
        </p:nvSpPr>
        <p:spPr>
          <a:xfrm>
            <a:off x="413004" y="7767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Band Support – Products Progression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5793318" y="6475414"/>
            <a:ext cx="704849" cy="363537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1200" y="6477000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B306EAF-E206-F74F-621D-FBFA3874B5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149796"/>
              </p:ext>
            </p:extLst>
          </p:nvPr>
        </p:nvGraphicFramePr>
        <p:xfrm>
          <a:off x="838200" y="1295400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49676191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03686683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53631503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206515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100Mu Smartphone Shipments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Scope of Product Hardware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380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Additional antenna and diplexer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294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Two additional antennas </a:t>
                      </a:r>
                      <a:r>
                        <a:rPr lang="en-US" sz="1600"/>
                        <a:t>and one diplexer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690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60 GHz/802.11ad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Additional chip(s), module, antenna array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597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Expected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Front-end and antenna re-design for 6 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46441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351D5A2-835B-8B30-C363-FC8224C33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295450"/>
              </p:ext>
            </p:extLst>
          </p:nvPr>
        </p:nvGraphicFramePr>
        <p:xfrm>
          <a:off x="838200" y="3124200"/>
          <a:ext cx="1051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49676191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03686683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53631503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3452659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100Mu Smartphone Shipments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Scope of Product Hardware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380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802.11ac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Minor front-end changes for 256-QAM/80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294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2019**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Minor front-end changes for 1024-QAM***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690959"/>
                  </a:ext>
                </a:extLst>
              </a:tr>
            </a:tbl>
          </a:graphicData>
        </a:graphic>
      </p:graphicFrame>
      <p:sp>
        <p:nvSpPr>
          <p:cNvPr id="5" name="Google Shape;472;g1228c062293_5_0">
            <a:extLst>
              <a:ext uri="{FF2B5EF4-FFF2-40B4-BE49-F238E27FC236}">
                <a16:creationId xmlns:a16="http://schemas.microsoft.com/office/drawing/2014/main" id="{E47679F5-4529-3DD4-81E5-B6BC9643E3B5}"/>
              </a:ext>
            </a:extLst>
          </p:cNvPr>
          <p:cNvSpPr txBox="1">
            <a:spLocks/>
          </p:cNvSpPr>
          <p:nvPr/>
        </p:nvSpPr>
        <p:spPr bwMode="auto">
          <a:xfrm>
            <a:off x="381000" y="5867400"/>
            <a:ext cx="113661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457200" marR="0" lvl="0" indent="-355600" algn="l" defTabSz="449263" rtl="0" eaLnBrk="1" fontAlgn="base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 pitchFamily="16" charset="0"/>
              <a:buChar char="•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914400" marR="0" lvl="1" indent="-342900" algn="l" defTabSz="449263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 pitchFamily="16" charset="0"/>
              <a:buChar char="–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371600" marR="0" lvl="2" indent="-330200" algn="l" defTabSz="449263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 pitchFamily="16" charset="0"/>
              <a:buChar char="–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828800" marR="0" lvl="3" indent="-330200" algn="l" defTabSz="449263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 pitchFamily="16" charset="0"/>
              <a:buChar char="–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286000" marR="0" lvl="4" indent="-330200" algn="l" defTabSz="449263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 pitchFamily="16" charset="0"/>
              <a:buChar char="–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743200" lvl="5" indent="-342900" algn="l" defTabSz="449263" rtl="0" eaLnBrk="1" fontAlgn="base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 pitchFamily="16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3200400" lvl="6" indent="-342900" algn="l" defTabSz="449263" rtl="0" eaLnBrk="1" fontAlgn="base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 pitchFamily="16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00" lvl="7" indent="-342900" algn="l" defTabSz="449263" rtl="0" eaLnBrk="1" fontAlgn="base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 pitchFamily="16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4114800" lvl="8" indent="-342900" algn="l" defTabSz="449263" rtl="0" eaLnBrk="1" fontAlgn="base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 pitchFamily="16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76200" indent="0">
              <a:spcBef>
                <a:spcPts val="0"/>
              </a:spcBef>
              <a:buSzPts val="2400"/>
              <a:buNone/>
            </a:pPr>
            <a:r>
              <a:rPr lang="en-US" sz="1200" kern="0" dirty="0">
                <a:solidFill>
                  <a:schemeClr val="tx1"/>
                </a:solidFill>
              </a:rPr>
              <a:t>* PC shipments exceeded 100Mu earlier than 2011, but when smartphones became a major product category, they only supported 2.4 GHz for several years</a:t>
            </a:r>
          </a:p>
          <a:p>
            <a:pPr marL="76200" indent="0">
              <a:spcBef>
                <a:spcPts val="0"/>
              </a:spcBef>
              <a:buSzPts val="2400"/>
              <a:buNone/>
            </a:pPr>
            <a:r>
              <a:rPr lang="en-US" sz="1200" kern="0" dirty="0">
                <a:solidFill>
                  <a:schemeClr val="tx1"/>
                </a:solidFill>
              </a:rPr>
              <a:t>** 80 MHz/5 GHz only</a:t>
            </a:r>
          </a:p>
          <a:p>
            <a:pPr marL="76200" indent="0">
              <a:spcBef>
                <a:spcPts val="0"/>
              </a:spcBef>
              <a:buSzPts val="2400"/>
              <a:buNone/>
            </a:pPr>
            <a:r>
              <a:rPr lang="en-US" sz="1200" kern="0" dirty="0">
                <a:solidFill>
                  <a:schemeClr val="tx1"/>
                </a:solidFill>
              </a:rPr>
              <a:t>*** Numerous suppliers enabled proprietary 1024-QAM for 802.11ac; no changes were required in those cases to enable 802.11ax</a:t>
            </a:r>
            <a:endParaRPr 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3334568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Mainstream WLAN started with 20 MHz and single antenna - 11b, </a:t>
            </a:r>
            <a:r>
              <a:rPr lang="en-US" sz="2400" dirty="0" smtClean="0"/>
              <a:t>11g</a:t>
            </a:r>
            <a:endParaRPr lang="en-US" sz="2400" dirty="0"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Dimensions increased</a:t>
            </a:r>
          </a:p>
          <a:p>
            <a:pPr lvl="1" indent="-381000">
              <a:spcBef>
                <a:spcPts val="1200"/>
              </a:spcBef>
              <a:buSzPts val="2400"/>
              <a:buChar char="•"/>
            </a:pPr>
            <a:r>
              <a:rPr lang="en-US" sz="2000" dirty="0"/>
              <a:t>Wider BWs in </a:t>
            </a:r>
            <a:r>
              <a:rPr lang="en-US" sz="2000" dirty="0" smtClean="0"/>
              <a:t>11a</a:t>
            </a:r>
          </a:p>
          <a:p>
            <a:pPr lvl="1" indent="-381000">
              <a:spcBef>
                <a:spcPts val="1200"/>
              </a:spcBef>
              <a:buSzPts val="2400"/>
              <a:buChar char="•"/>
            </a:pPr>
            <a:r>
              <a:rPr lang="en-US" sz="2000" dirty="0" smtClean="0"/>
              <a:t>MIMO </a:t>
            </a:r>
            <a:r>
              <a:rPr lang="en-US" sz="2000" dirty="0"/>
              <a:t>in 11n</a:t>
            </a:r>
          </a:p>
          <a:p>
            <a:pPr indent="-381000">
              <a:buSzPts val="2400"/>
            </a:pPr>
            <a:r>
              <a:rPr lang="en-US" sz="2400" dirty="0" smtClean="0"/>
              <a:t>Dimensions </a:t>
            </a:r>
            <a:r>
              <a:rPr lang="en-US" sz="2400" dirty="0"/>
              <a:t>further progressed in 11ac/ax/be</a:t>
            </a:r>
          </a:p>
          <a:p>
            <a:pPr lvl="1" indent="-381000">
              <a:buSzPts val="2400"/>
              <a:buFont typeface="Arial" panose="020B0604020202020204" pitchFamily="34" charset="0"/>
              <a:buChar char="•"/>
            </a:pPr>
            <a:r>
              <a:rPr lang="en-US" sz="2000" dirty="0"/>
              <a:t>Up to 320 MHz BW </a:t>
            </a:r>
          </a:p>
          <a:p>
            <a:pPr lvl="1" indent="-381000">
              <a:buSzPts val="2400"/>
              <a:buFont typeface="Arial" panose="020B0604020202020204" pitchFamily="34" charset="0"/>
              <a:buChar char="•"/>
            </a:pPr>
            <a:r>
              <a:rPr lang="en-US" sz="2000" dirty="0"/>
              <a:t>Up to 16 antennas</a:t>
            </a:r>
          </a:p>
          <a:p>
            <a:pPr indent="-381000">
              <a:buSzPts val="2400"/>
            </a:pPr>
            <a:r>
              <a:rPr lang="en-US" sz="2400" dirty="0"/>
              <a:t>Progression of these specifications translated into </a:t>
            </a:r>
            <a:r>
              <a:rPr lang="en-US" sz="2400" dirty="0" smtClean="0"/>
              <a:t>products</a:t>
            </a:r>
            <a:endParaRPr lang="en-US" sz="2200" dirty="0"/>
          </a:p>
          <a:p>
            <a:pPr lvl="1" indent="-381000">
              <a:buSzPts val="2400"/>
              <a:buFont typeface="Arial" panose="020B0604020202020204" pitchFamily="34" charset="0"/>
              <a:buChar char="•"/>
            </a:pPr>
            <a:r>
              <a:rPr lang="en-US" sz="2000" dirty="0" smtClean="0"/>
              <a:t>8 </a:t>
            </a:r>
            <a:r>
              <a:rPr lang="en-US" sz="2000" dirty="0"/>
              <a:t>antenna APs </a:t>
            </a:r>
            <a:endParaRPr lang="en-US" sz="2000" dirty="0" smtClean="0"/>
          </a:p>
          <a:p>
            <a:pPr lvl="1" indent="-381000">
              <a:buSzPts val="2400"/>
              <a:buFont typeface="Arial" panose="020B0604020202020204" pitchFamily="34" charset="0"/>
              <a:buChar char="•"/>
            </a:pPr>
            <a:r>
              <a:rPr lang="en-US" sz="2000" dirty="0" smtClean="0"/>
              <a:t>3 </a:t>
            </a:r>
            <a:r>
              <a:rPr lang="en-US" sz="2000" dirty="0"/>
              <a:t>and 4 antenna </a:t>
            </a:r>
            <a:r>
              <a:rPr lang="en-US" sz="2000" dirty="0" smtClean="0"/>
              <a:t>STAs</a:t>
            </a:r>
          </a:p>
          <a:p>
            <a:pPr lvl="1" indent="-381000">
              <a:buSzPts val="2400"/>
              <a:buFont typeface="Arial" panose="020B0604020202020204" pitchFamily="34" charset="0"/>
              <a:buChar char="•"/>
            </a:pPr>
            <a:r>
              <a:rPr lang="en-US" sz="2000" dirty="0" smtClean="0"/>
              <a:t>320 </a:t>
            </a:r>
            <a:r>
              <a:rPr lang="en-US" sz="2000" dirty="0"/>
              <a:t>MHz BWs </a:t>
            </a:r>
          </a:p>
          <a:p>
            <a:pPr lvl="1" indent="-381000">
              <a:buSzPts val="2400"/>
            </a:pP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 Complexity Progression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8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What happened to 8 antenna APs?</a:t>
            </a:r>
          </a:p>
          <a:p>
            <a:pPr lvl="1" indent="-381000">
              <a:spcBef>
                <a:spcPts val="1200"/>
              </a:spcBef>
              <a:buSzPts val="2400"/>
              <a:buChar char="•"/>
            </a:pPr>
            <a:r>
              <a:rPr lang="en-US" sz="2000" dirty="0" smtClean="0"/>
              <a:t>Seem to be scaling </a:t>
            </a:r>
            <a:r>
              <a:rPr lang="en-US" sz="2000" dirty="0"/>
              <a:t>back</a:t>
            </a:r>
          </a:p>
          <a:p>
            <a:pPr lvl="1" indent="-381000">
              <a:spcBef>
                <a:spcPts val="1200"/>
              </a:spcBef>
              <a:buSzPts val="2400"/>
              <a:buChar char="•"/>
            </a:pPr>
            <a:r>
              <a:rPr lang="en-US" sz="2000" dirty="0"/>
              <a:t>4 antenna AP are becoming a norm</a:t>
            </a:r>
          </a:p>
          <a:p>
            <a:pPr lvl="1" indent="-381000">
              <a:spcBef>
                <a:spcPts val="1200"/>
              </a:spcBef>
              <a:buSzPts val="2400"/>
              <a:buChar char="•"/>
            </a:pPr>
            <a:r>
              <a:rPr lang="en-US" sz="2000" dirty="0"/>
              <a:t>8 Antenna APs </a:t>
            </a:r>
            <a:r>
              <a:rPr lang="en-US" sz="2000" dirty="0" smtClean="0"/>
              <a:t>are rare </a:t>
            </a:r>
            <a:r>
              <a:rPr lang="en-US" sz="2000" dirty="0"/>
              <a:t>(some in Enterprise) </a:t>
            </a:r>
          </a:p>
          <a:p>
            <a:pPr lvl="1" indent="-381000">
              <a:spcBef>
                <a:spcPts val="1200"/>
              </a:spcBef>
              <a:buSzPts val="2400"/>
              <a:buChar char="•"/>
            </a:pPr>
            <a:endParaRPr lang="en-US" dirty="0"/>
          </a:p>
          <a:p>
            <a:pPr indent="-381000">
              <a:buSzPts val="2400"/>
            </a:pPr>
            <a:r>
              <a:rPr lang="en-US" dirty="0"/>
              <a:t>What happened to 3 and 4 Antenna STAs? </a:t>
            </a:r>
          </a:p>
          <a:p>
            <a:pPr lvl="1" indent="-381000">
              <a:lnSpc>
                <a:spcPct val="150000"/>
              </a:lnSpc>
              <a:buSzPts val="2400"/>
              <a:buFont typeface="Arial" panose="020B0604020202020204" pitchFamily="34" charset="0"/>
              <a:buChar char="•"/>
            </a:pPr>
            <a:r>
              <a:rPr lang="en-US" sz="2000" dirty="0"/>
              <a:t>Diminished, very few products in </a:t>
            </a:r>
            <a:r>
              <a:rPr lang="en-US" sz="2000" dirty="0" smtClean="0"/>
              <a:t>the </a:t>
            </a:r>
            <a:r>
              <a:rPr lang="en-US" sz="2000" dirty="0"/>
              <a:t>market</a:t>
            </a:r>
          </a:p>
          <a:p>
            <a:pPr lvl="1" indent="-381000">
              <a:lnSpc>
                <a:spcPct val="150000"/>
              </a:lnSpc>
              <a:buSzPts val="2400"/>
              <a:buFont typeface="Arial" panose="020B0604020202020204" pitchFamily="34" charset="0"/>
              <a:buChar char="•"/>
            </a:pPr>
            <a:r>
              <a:rPr lang="en-US" sz="2000" dirty="0"/>
              <a:t>2 antenna STAs are currently a norm</a:t>
            </a:r>
          </a:p>
          <a:p>
            <a:pPr marL="76200" indent="0">
              <a:buSzPts val="2400"/>
              <a:buNone/>
            </a:pPr>
            <a:endParaRPr lang="en-US" dirty="0"/>
          </a:p>
          <a:p>
            <a:pPr lvl="1" indent="-381000">
              <a:buSzPts val="2400"/>
            </a:pP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Regression </a:t>
            </a:r>
            <a:r>
              <a:rPr lang="en-GB" dirty="0"/>
              <a:t>Seems to Have Taken Place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368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Peak throughputs strong</a:t>
            </a:r>
          </a:p>
          <a:p>
            <a:pPr lvl="1" indent="-381000">
              <a:spcBef>
                <a:spcPts val="1200"/>
              </a:spcBef>
              <a:buSzPts val="2400"/>
              <a:buChar char="•"/>
            </a:pPr>
            <a:r>
              <a:rPr lang="en-US" sz="2000" dirty="0" smtClean="0"/>
              <a:t>Mainly exceeding </a:t>
            </a:r>
            <a:r>
              <a:rPr lang="en-US" sz="2000" dirty="0"/>
              <a:t>data-rate feeds into homes</a:t>
            </a:r>
          </a:p>
          <a:p>
            <a:pPr indent="-381000">
              <a:buSzPts val="2400"/>
            </a:pPr>
            <a:r>
              <a:rPr lang="en-US" sz="2400" dirty="0" smtClean="0"/>
              <a:t>Availability </a:t>
            </a:r>
            <a:r>
              <a:rPr lang="en-US" sz="2400" dirty="0"/>
              <a:t>of new 6GHz band</a:t>
            </a:r>
          </a:p>
          <a:p>
            <a:pPr lvl="1" indent="-381000"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sz="2000" dirty="0"/>
              <a:t>ess congestion </a:t>
            </a:r>
          </a:p>
          <a:p>
            <a:pPr lvl="1" indent="-381000">
              <a:buSzPts val="2400"/>
              <a:buFont typeface="Arial" panose="020B0604020202020204" pitchFamily="34" charset="0"/>
              <a:buChar char="•"/>
            </a:pPr>
            <a:r>
              <a:rPr lang="en-US" sz="2000" dirty="0"/>
              <a:t>Better system throughput</a:t>
            </a:r>
          </a:p>
          <a:p>
            <a:pPr indent="-381000">
              <a:buSzPts val="2400"/>
              <a:buFont typeface="Arial" panose="020B0604020202020204" pitchFamily="34" charset="0"/>
              <a:buChar char="•"/>
            </a:pPr>
            <a:r>
              <a:rPr lang="en-US" sz="2400" dirty="0"/>
              <a:t>Decrease in latency and throughput increase through MLO</a:t>
            </a:r>
          </a:p>
          <a:p>
            <a:pPr lvl="1" indent="-381000">
              <a:buSzPts val="2400"/>
              <a:buFont typeface="Arial" panose="020B0604020202020204" pitchFamily="34" charset="0"/>
              <a:buChar char="•"/>
            </a:pPr>
            <a:r>
              <a:rPr lang="en-US" sz="2000" dirty="0" smtClean="0"/>
              <a:t>EMLSR, STR, NSTR, …. </a:t>
            </a:r>
          </a:p>
          <a:p>
            <a:pPr indent="-381000"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/>
              <a:t>Cost </a:t>
            </a:r>
            <a:endParaRPr lang="en-US" sz="2400" dirty="0"/>
          </a:p>
          <a:p>
            <a:pPr indent="-381000">
              <a:buSzPts val="2400"/>
            </a:pPr>
            <a:endParaRPr lang="en-US" dirty="0"/>
          </a:p>
          <a:p>
            <a:pPr lvl="1" indent="-381000">
              <a:buSzPts val="2400"/>
            </a:pP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Possible Reasons for </a:t>
            </a:r>
            <a:r>
              <a:rPr lang="en-GB" dirty="0" smtClean="0"/>
              <a:t>Regression</a:t>
            </a:r>
            <a:r>
              <a:rPr lang="en-GB" dirty="0"/>
              <a:t>?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484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3953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New spectrum adoption takes time, 1.2 GHz of spectrum was made available in many regions of the world just recently </a:t>
            </a: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It will take at least one more generation of WLAN to start utilizing this new spectrum fully and effectively</a:t>
            </a: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It </a:t>
            </a:r>
            <a:r>
              <a:rPr lang="en-US" sz="2400" dirty="0">
                <a:solidFill>
                  <a:srgbClr val="C00000"/>
                </a:solidFill>
              </a:rPr>
              <a:t>is very hard to </a:t>
            </a:r>
            <a:r>
              <a:rPr lang="en-US" sz="2400" dirty="0" smtClean="0">
                <a:solidFill>
                  <a:srgbClr val="C00000"/>
                </a:solidFill>
              </a:rPr>
              <a:t>visualize, </a:t>
            </a:r>
            <a:r>
              <a:rPr lang="en-US" sz="2400" dirty="0">
                <a:solidFill>
                  <a:srgbClr val="C00000"/>
                </a:solidFill>
              </a:rPr>
              <a:t>successfully (market adoption) adding new </a:t>
            </a:r>
            <a:r>
              <a:rPr lang="en-US" sz="2400" dirty="0" err="1">
                <a:solidFill>
                  <a:srgbClr val="C00000"/>
                </a:solidFill>
              </a:rPr>
              <a:t>mmWave</a:t>
            </a:r>
            <a:r>
              <a:rPr lang="en-US" sz="2400" dirty="0">
                <a:solidFill>
                  <a:srgbClr val="C00000"/>
                </a:solidFill>
              </a:rPr>
              <a:t> modem to WLAN at this </a:t>
            </a:r>
            <a:r>
              <a:rPr lang="en-US" sz="2400" dirty="0" smtClean="0">
                <a:solidFill>
                  <a:srgbClr val="C00000"/>
                </a:solidFill>
              </a:rPr>
              <a:t>point given cost trends, complexity trends, </a:t>
            </a:r>
            <a:r>
              <a:rPr lang="en-US" sz="2400" dirty="0">
                <a:solidFill>
                  <a:srgbClr val="C00000"/>
                </a:solidFill>
              </a:rPr>
              <a:t>and </a:t>
            </a:r>
            <a:r>
              <a:rPr lang="en-US" sz="2400" dirty="0" smtClean="0">
                <a:solidFill>
                  <a:srgbClr val="C00000"/>
                </a:solidFill>
              </a:rPr>
              <a:t>6GHz </a:t>
            </a:r>
            <a:r>
              <a:rPr lang="en-US" sz="2400" dirty="0">
                <a:solidFill>
                  <a:srgbClr val="C00000"/>
                </a:solidFill>
              </a:rPr>
              <a:t>spectrum availability</a:t>
            </a: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Sub-7GHz products have yet to see </a:t>
            </a:r>
            <a:r>
              <a:rPr lang="en-US" sz="2400" dirty="0" smtClean="0"/>
              <a:t>widespread </a:t>
            </a:r>
            <a:r>
              <a:rPr lang="en-US" sz="2400" dirty="0"/>
              <a:t>adoption of </a:t>
            </a:r>
            <a:r>
              <a:rPr lang="en-US" sz="2400" dirty="0" smtClean="0"/>
              <a:t>MLO, </a:t>
            </a:r>
            <a:r>
              <a:rPr lang="en-US" sz="2400" dirty="0"/>
              <a:t>3-4 antenna STAs, 8 antenna APs and 320 MHz </a:t>
            </a:r>
            <a:r>
              <a:rPr lang="en-US" sz="2400" dirty="0" smtClean="0"/>
              <a:t>BWs – </a:t>
            </a:r>
            <a:r>
              <a:rPr lang="en-US" sz="2400" dirty="0" smtClean="0">
                <a:solidFill>
                  <a:srgbClr val="C00000"/>
                </a:solidFill>
              </a:rPr>
              <a:t>~8x throughput gain over today’s mainstream </a:t>
            </a:r>
            <a:endParaRPr lang="en-US" sz="2400" dirty="0">
              <a:solidFill>
                <a:srgbClr val="C00000"/>
              </a:solidFill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Before all this happens </a:t>
            </a:r>
            <a:r>
              <a:rPr lang="en-US" sz="2400" dirty="0" smtClean="0"/>
              <a:t>there seem to be </a:t>
            </a:r>
            <a:r>
              <a:rPr lang="en-US" sz="2400" dirty="0"/>
              <a:t>no need to re-develop </a:t>
            </a:r>
            <a:r>
              <a:rPr lang="en-US" sz="2400" dirty="0" err="1"/>
              <a:t>mmWave</a:t>
            </a:r>
            <a:r>
              <a:rPr lang="en-US" sz="2400" dirty="0"/>
              <a:t> technology</a:t>
            </a:r>
          </a:p>
          <a:p>
            <a:pPr marL="76200" lvl="0" indent="0" algn="l" rtl="0"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 lang="en-US"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Discussion and Conclusions (1) 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77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11582400" cy="2971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indent="-381000">
              <a:buSzPts val="2400"/>
            </a:pPr>
            <a:r>
              <a:rPr lang="en-US" sz="2400" dirty="0" err="1"/>
              <a:t>mmWave</a:t>
            </a:r>
            <a:r>
              <a:rPr lang="en-US" sz="2400" dirty="0"/>
              <a:t> technology may gain traction in the </a:t>
            </a:r>
            <a:r>
              <a:rPr lang="en-US" sz="2400" dirty="0">
                <a:solidFill>
                  <a:schemeClr val="tx1"/>
                </a:solidFill>
              </a:rPr>
              <a:t>future, but as we see </a:t>
            </a:r>
            <a:r>
              <a:rPr lang="en-US" sz="2400" dirty="0" smtClean="0">
                <a:solidFill>
                  <a:schemeClr val="tx1"/>
                </a:solidFill>
              </a:rPr>
              <a:t>it not </a:t>
            </a:r>
            <a:r>
              <a:rPr lang="en-US" sz="2400" dirty="0">
                <a:solidFill>
                  <a:schemeClr val="tx1"/>
                </a:solidFill>
              </a:rPr>
              <a:t>in </a:t>
            </a:r>
            <a:r>
              <a:rPr lang="en-US" sz="2400" dirty="0" smtClean="0">
                <a:solidFill>
                  <a:schemeClr val="tx1"/>
                </a:solidFill>
              </a:rPr>
              <a:t>UHR</a:t>
            </a:r>
          </a:p>
          <a:p>
            <a:pPr lvl="1" indent="-381000">
              <a:buSzPts val="2400"/>
              <a:buFont typeface="Arial" panose="020B0604020202020204" pitchFamily="34" charset="0"/>
              <a:buChar char="•"/>
            </a:pPr>
            <a:r>
              <a:rPr lang="en-US" sz="2200" dirty="0" err="1" smtClean="0"/>
              <a:t>mmWave</a:t>
            </a:r>
            <a:r>
              <a:rPr lang="en-US" sz="2200" dirty="0" smtClean="0"/>
              <a:t> Complexity/Cost </a:t>
            </a:r>
            <a:endParaRPr lang="en-US" sz="2200" dirty="0"/>
          </a:p>
          <a:p>
            <a:pPr lvl="2" indent="-381000">
              <a:spcBef>
                <a:spcPts val="1200"/>
              </a:spcBef>
              <a:buSzPts val="2400"/>
              <a:buChar char="•"/>
            </a:pPr>
            <a:r>
              <a:rPr lang="en-US" sz="2000" dirty="0"/>
              <a:t>Antenna </a:t>
            </a:r>
            <a:r>
              <a:rPr lang="en-US" sz="2000" dirty="0" smtClean="0"/>
              <a:t>arrays</a:t>
            </a:r>
          </a:p>
          <a:p>
            <a:pPr lvl="2" indent="-381000">
              <a:spcBef>
                <a:spcPts val="1200"/>
              </a:spcBef>
              <a:buSzPts val="2400"/>
              <a:buChar char="•"/>
            </a:pPr>
            <a:r>
              <a:rPr lang="en-US" sz="2000" dirty="0" smtClean="0"/>
              <a:t>Front ends</a:t>
            </a:r>
          </a:p>
          <a:p>
            <a:pPr lvl="2" indent="-381000">
              <a:spcBef>
                <a:spcPts val="1200"/>
              </a:spcBef>
              <a:buSzPts val="2400"/>
              <a:buChar char="•"/>
            </a:pPr>
            <a:r>
              <a:rPr lang="en-US" sz="2000" dirty="0" smtClean="0"/>
              <a:t>PHY (</a:t>
            </a:r>
            <a:r>
              <a:rPr lang="en-US" sz="2000" dirty="0" smtClean="0">
                <a:solidFill>
                  <a:srgbClr val="C00000"/>
                </a:solidFill>
              </a:rPr>
              <a:t>much more than just up-clocking of existing .11 PHY</a:t>
            </a:r>
            <a:r>
              <a:rPr lang="en-US" sz="2000" dirty="0" smtClean="0"/>
              <a:t>), MAC </a:t>
            </a:r>
          </a:p>
          <a:p>
            <a:pPr lvl="2" indent="-381000">
              <a:spcBef>
                <a:spcPts val="1200"/>
              </a:spcBef>
              <a:buSzPts val="2400"/>
              <a:buChar char="•"/>
            </a:pPr>
            <a:r>
              <a:rPr lang="en-US" sz="2000" dirty="0" smtClean="0"/>
              <a:t>RF, antennas, beamforming/tracking - (</a:t>
            </a:r>
            <a:r>
              <a:rPr lang="en-US" sz="2000" dirty="0" smtClean="0">
                <a:solidFill>
                  <a:srgbClr val="C00000"/>
                </a:solidFill>
              </a:rPr>
              <a:t>most complexity</a:t>
            </a:r>
            <a:r>
              <a:rPr lang="en-US" sz="2000" dirty="0" smtClean="0"/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Multiple presentations in </a:t>
            </a:r>
            <a:r>
              <a:rPr lang="en-US" sz="2400" dirty="0" smtClean="0"/>
              <a:t>WNG and UHR SG  </a:t>
            </a:r>
            <a:r>
              <a:rPr lang="en-US" sz="2400" dirty="0"/>
              <a:t>show numerous features/techniques that address </a:t>
            </a:r>
            <a:r>
              <a:rPr lang="en-US" sz="2400" dirty="0" err="1"/>
              <a:t>QoS</a:t>
            </a:r>
            <a:r>
              <a:rPr lang="en-US" sz="2400" dirty="0"/>
              <a:t>, Latency, Reliability, Security, Channel Access, Throughput, </a:t>
            </a:r>
            <a:r>
              <a:rPr lang="en-US" sz="2400" dirty="0" smtClean="0"/>
              <a:t>Range, etc</a:t>
            </a:r>
            <a:r>
              <a:rPr lang="en-US" sz="2400" dirty="0"/>
              <a:t>. </a:t>
            </a:r>
          </a:p>
          <a:p>
            <a:pPr lvl="1" indent="-381000">
              <a:spcBef>
                <a:spcPts val="1200"/>
              </a:spcBef>
              <a:buSzPts val="2400"/>
              <a:buFont typeface="Times New Roman" pitchFamily="16" charset="0"/>
              <a:buChar char="•"/>
            </a:pPr>
            <a:r>
              <a:rPr lang="en-US" sz="2200" dirty="0"/>
              <a:t>Combined </a:t>
            </a:r>
            <a:r>
              <a:rPr lang="en-US" sz="2200" dirty="0" smtClean="0"/>
              <a:t>with enhancements such as extended </a:t>
            </a:r>
            <a:r>
              <a:rPr lang="en-US" sz="2000" dirty="0" smtClean="0"/>
              <a:t>MLO</a:t>
            </a:r>
            <a:r>
              <a:rPr lang="en-US" sz="2000" dirty="0"/>
              <a:t>, 3-4 antenna STAs, 8 antenna APs and 320 MHz </a:t>
            </a:r>
            <a:r>
              <a:rPr lang="en-US" sz="2000" dirty="0" smtClean="0"/>
              <a:t>BWs, </a:t>
            </a:r>
            <a:r>
              <a:rPr lang="en-US" sz="2200" dirty="0" smtClean="0"/>
              <a:t>will </a:t>
            </a:r>
            <a:r>
              <a:rPr lang="en-US" sz="2200" dirty="0"/>
              <a:t>result in </a:t>
            </a:r>
            <a:r>
              <a:rPr lang="en-US" sz="2200" dirty="0" smtClean="0"/>
              <a:t>a very </a:t>
            </a:r>
            <a:r>
              <a:rPr lang="en-US" sz="2200" dirty="0"/>
              <a:t>strong UHR standard and </a:t>
            </a:r>
            <a:r>
              <a:rPr lang="en-US" sz="2200" dirty="0" smtClean="0"/>
              <a:t>products </a:t>
            </a:r>
            <a:endParaRPr lang="en-US" sz="2200" dirty="0"/>
          </a:p>
          <a:p>
            <a:pPr lvl="1" indent="-381000">
              <a:spcBef>
                <a:spcPts val="1200"/>
              </a:spcBef>
              <a:buSzPts val="2400"/>
              <a:buChar char="•"/>
            </a:pPr>
            <a:r>
              <a:rPr lang="en-US" sz="2200" dirty="0" smtClean="0"/>
              <a:t>(enhancements </a:t>
            </a:r>
            <a:r>
              <a:rPr lang="en-US" sz="2200" dirty="0"/>
              <a:t>+ </a:t>
            </a:r>
            <a:r>
              <a:rPr lang="en-US" sz="2200" dirty="0" smtClean="0"/>
              <a:t>UHR) complexity/cost   &lt;&lt;  (</a:t>
            </a:r>
            <a:r>
              <a:rPr lang="en-US" sz="2200" dirty="0" err="1" smtClean="0"/>
              <a:t>mmWave</a:t>
            </a:r>
            <a:r>
              <a:rPr lang="en-US" sz="2200" dirty="0" smtClean="0"/>
              <a:t>) complexity/cost</a:t>
            </a:r>
          </a:p>
          <a:p>
            <a:pPr lvl="2" indent="-381000">
              <a:spcBef>
                <a:spcPts val="1200"/>
              </a:spcBef>
              <a:buSzPts val="2400"/>
              <a:buChar char="•"/>
            </a:pPr>
            <a:endParaRPr lang="en-US" sz="2000" dirty="0"/>
          </a:p>
          <a:p>
            <a:pPr indent="-381000">
              <a:buSzPts val="2400"/>
            </a:pPr>
            <a:endParaRPr lang="en-US" sz="2400" dirty="0">
              <a:sym typeface="Wingdings" panose="05000000000000000000" pitchFamily="2" charset="2"/>
            </a:endParaRPr>
          </a:p>
          <a:p>
            <a:pPr marL="76200" indent="0">
              <a:buSzPts val="2400"/>
              <a:buNone/>
            </a:pPr>
            <a:endParaRPr lang="en-US"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Discussion and Conclusions (2) 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0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43467" y="1371600"/>
            <a:ext cx="10820400" cy="1423980"/>
          </a:xfrm>
        </p:spPr>
        <p:txBody>
          <a:bodyPr/>
          <a:lstStyle/>
          <a:p>
            <a:r>
              <a:rPr lang="en-US" sz="2400" dirty="0" smtClean="0"/>
              <a:t>Leave </a:t>
            </a:r>
            <a:r>
              <a:rPr lang="en-US" sz="2400" dirty="0" err="1" smtClean="0"/>
              <a:t>mmWave</a:t>
            </a:r>
            <a:r>
              <a:rPr lang="en-US" sz="2400" dirty="0" smtClean="0"/>
              <a:t> technology for the next decade  in </a:t>
            </a:r>
            <a:r>
              <a:rPr lang="en-US" sz="2400" dirty="0"/>
              <a:t>order not to risk evolution path of mainstream </a:t>
            </a:r>
            <a:r>
              <a:rPr lang="en-US" sz="2400" dirty="0" smtClean="0"/>
              <a:t>WLAN</a:t>
            </a:r>
          </a:p>
          <a:p>
            <a:r>
              <a:rPr lang="en-US" sz="2400" dirty="0" smtClean="0"/>
              <a:t>Better to use resources to improve mainstream WLAN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762000"/>
            <a:ext cx="11365992" cy="366254"/>
          </a:xfrm>
        </p:spPr>
        <p:txBody>
          <a:bodyPr/>
          <a:lstStyle/>
          <a:p>
            <a:pPr algn="ctr"/>
            <a:r>
              <a:rPr lang="en-GB" dirty="0"/>
              <a:t>Discussion and Conclusions </a:t>
            </a:r>
            <a:r>
              <a:rPr lang="en-GB" dirty="0" smtClean="0"/>
              <a:t>(3)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Vinko Erceg, Broadcom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17157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1673</TotalTime>
  <Words>679</Words>
  <Application>Microsoft Office PowerPoint</Application>
  <PresentationFormat>Widescreen</PresentationFormat>
  <Paragraphs>132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MS Gothic</vt:lpstr>
      <vt:lpstr>Arial</vt:lpstr>
      <vt:lpstr>Arial Unicode MS</vt:lpstr>
      <vt:lpstr>Times New Roman</vt:lpstr>
      <vt:lpstr>Wingdings</vt:lpstr>
      <vt:lpstr>Office Theme</vt:lpstr>
      <vt:lpstr>Document</vt:lpstr>
      <vt:lpstr>Next Gen After 11be: Band and Complexity Discussion </vt:lpstr>
      <vt:lpstr>Outline </vt:lpstr>
      <vt:lpstr>Band Support – Products Progression</vt:lpstr>
      <vt:lpstr>802.11 Complexity Progression</vt:lpstr>
      <vt:lpstr>Regression Seems to Have Taken Place</vt:lpstr>
      <vt:lpstr>Possible Reasons for Regression? </vt:lpstr>
      <vt:lpstr>Discussion and Conclusions (1)  </vt:lpstr>
      <vt:lpstr>Discussion and Conclusions (2)  </vt:lpstr>
      <vt:lpstr>Discussion and Conclusions (3)  </vt:lpstr>
    </vt:vector>
  </TitlesOfParts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Vinko Erceg</dc:creator>
  <cp:lastModifiedBy>Vinko Erceg</cp:lastModifiedBy>
  <cp:revision>101</cp:revision>
  <cp:lastPrinted>1601-01-01T00:00:00Z</cp:lastPrinted>
  <dcterms:created xsi:type="dcterms:W3CDTF">2022-01-05T21:40:58Z</dcterms:created>
  <dcterms:modified xsi:type="dcterms:W3CDTF">2022-11-14T19:00:02Z</dcterms:modified>
</cp:coreProperties>
</file>